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320" r:id="rId2"/>
    <p:sldId id="461" r:id="rId3"/>
    <p:sldId id="405" r:id="rId4"/>
    <p:sldId id="373" r:id="rId5"/>
    <p:sldId id="467" r:id="rId6"/>
    <p:sldId id="326" r:id="rId7"/>
    <p:sldId id="340" r:id="rId8"/>
    <p:sldId id="353" r:id="rId9"/>
    <p:sldId id="429" r:id="rId10"/>
    <p:sldId id="343" r:id="rId11"/>
    <p:sldId id="430" r:id="rId12"/>
    <p:sldId id="418" r:id="rId13"/>
    <p:sldId id="434" r:id="rId14"/>
    <p:sldId id="401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314394" initials="w" lastIdx="58" clrIdx="0"/>
  <p:cmAuthor id="1" name="Martin Ruegenberg" initials="M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090F19"/>
    <a:srgbClr val="FFFF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3577" autoAdjust="0"/>
  </p:normalViewPr>
  <p:slideViewPr>
    <p:cSldViewPr>
      <p:cViewPr>
        <p:scale>
          <a:sx n="82" d="100"/>
          <a:sy n="82" d="100"/>
        </p:scale>
        <p:origin x="-78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912" y="-90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FAE9-D304-4B2A-AC8E-1435E327538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1ACD9-8AD5-4E37-BE09-8ADC2F170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CAE9-8222-4CC9-A328-7227796EDA33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42984" y="4415790"/>
            <a:ext cx="4572032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5BA4-74AE-4F71-9BC5-D1B8ADFD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 of slide: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Logos, to show while the audience arrive.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BA4-74AE-4F71-9BC5-D1B8ADFDEF4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BA4-74AE-4F71-9BC5-D1B8ADFDEF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BA4-74AE-4F71-9BC5-D1B8ADFDEF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hdchiefeconomis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16" y="6500834"/>
            <a:ext cx="2133600" cy="252000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2E42635-070C-4CD4-9F36-53373936D961}" type="datetime4">
              <a:rPr lang="en-US" smtClean="0"/>
              <a:pPr/>
              <a:t>January 19, 2011</a:t>
            </a:fld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564505" y="4214814"/>
            <a:ext cx="6043609" cy="571500"/>
          </a:xfrm>
        </p:spPr>
        <p:txBody>
          <a:bodyPr anchor="ctr" anchorCtr="0">
            <a:normAutofit/>
          </a:bodyPr>
          <a:lstStyle>
            <a:lvl1pPr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Author</a:t>
            </a:r>
            <a:endParaRPr lang="en-US" noProof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564505" y="4643442"/>
            <a:ext cx="6043609" cy="571500"/>
          </a:xfrm>
        </p:spPr>
        <p:txBody>
          <a:bodyPr anchor="ctr" anchorCtr="0">
            <a:normAutofit/>
          </a:bodyPr>
          <a:lstStyle>
            <a:lvl1pPr algn="ctr">
              <a:buNone/>
              <a:defRPr sz="2800" b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42844" y="6215082"/>
            <a:ext cx="8858248" cy="57148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500034" y="4143380"/>
            <a:ext cx="8072494" cy="0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4" y="1857364"/>
            <a:ext cx="8072494" cy="1161574"/>
          </a:xfrm>
          <a:prstGeom prst="round2Same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spAutoFit/>
          </a:bodyPr>
          <a:lstStyle>
            <a:lvl1pPr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4" y="3143248"/>
            <a:ext cx="8072494" cy="720000"/>
          </a:xfrm>
          <a:solidFill>
            <a:schemeClr val="tx2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pic>
        <p:nvPicPr>
          <p:cNvPr id="39" name="38 Imagen" descr="logos.png"/>
          <p:cNvPicPr>
            <a:picLocks noChangeAspect="1"/>
          </p:cNvPicPr>
          <p:nvPr/>
        </p:nvPicPr>
        <p:blipFill>
          <a:blip r:embed="rId3" cstate="print"/>
          <a:srcRect l="5401" t="5242" r="77315" b="10879"/>
          <a:stretch>
            <a:fillRect/>
          </a:stretch>
        </p:blipFill>
        <p:spPr>
          <a:xfrm>
            <a:off x="2469751" y="165436"/>
            <a:ext cx="903389" cy="903389"/>
          </a:xfrm>
          <a:prstGeom prst="rect">
            <a:avLst/>
          </a:prstGeom>
        </p:spPr>
      </p:pic>
      <p:cxnSp>
        <p:nvCxnSpPr>
          <p:cNvPr id="31" name="30 Conector recto"/>
          <p:cNvCxnSpPr/>
          <p:nvPr/>
        </p:nvCxnSpPr>
        <p:spPr>
          <a:xfrm rot="5400000">
            <a:off x="3113073" y="650004"/>
            <a:ext cx="900000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130332" y="650004"/>
            <a:ext cx="900000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37 Imagen" descr="logos.png"/>
          <p:cNvPicPr>
            <a:picLocks noChangeAspect="1"/>
          </p:cNvPicPr>
          <p:nvPr/>
        </p:nvPicPr>
        <p:blipFill>
          <a:blip r:embed="rId3" cstate="print"/>
          <a:srcRect l="34567" t="10485" r="34106" b="10879"/>
          <a:stretch>
            <a:fillRect/>
          </a:stretch>
        </p:blipFill>
        <p:spPr>
          <a:xfrm>
            <a:off x="3753006" y="193667"/>
            <a:ext cx="1637393" cy="846927"/>
          </a:xfrm>
          <a:prstGeom prst="rect">
            <a:avLst/>
          </a:prstGeom>
        </p:spPr>
      </p:pic>
      <p:pic>
        <p:nvPicPr>
          <p:cNvPr id="36" name="35 Imagen" descr="logos.png"/>
          <p:cNvPicPr>
            <a:picLocks noChangeAspect="1"/>
          </p:cNvPicPr>
          <p:nvPr/>
        </p:nvPicPr>
        <p:blipFill>
          <a:blip r:embed="rId3" cstate="print"/>
          <a:srcRect l="75616" t="5242" r="4940" b="10879"/>
          <a:stretch>
            <a:fillRect/>
          </a:stretch>
        </p:blipFill>
        <p:spPr>
          <a:xfrm>
            <a:off x="5770265" y="165436"/>
            <a:ext cx="1016313" cy="903389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642918"/>
            <a:ext cx="5111750" cy="54832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140-A594-492A-8506-6C154CB971C6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Rectángulo"/>
          <p:cNvSpPr/>
          <p:nvPr/>
        </p:nvSpPr>
        <p:spPr>
          <a:xfrm>
            <a:off x="7786710" y="0"/>
            <a:ext cx="135729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788598"/>
            <a:ext cx="8786874" cy="5406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4282" y="142852"/>
            <a:ext cx="8786874" cy="4584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5332276"/>
            <a:ext cx="8786874" cy="882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1C09-4F92-46B4-9A60-CB4454BD5789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7132" y="1428736"/>
            <a:ext cx="8829706" cy="485778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6EA2-8050-459F-AB3D-675B96CE69FB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0892" y="200025"/>
            <a:ext cx="2057400" cy="61404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2844" y="214291"/>
            <a:ext cx="7715304" cy="614366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1886-EC37-433B-AC24-2BBFB5560363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Rectángulo"/>
          <p:cNvSpPr/>
          <p:nvPr/>
        </p:nvSpPr>
        <p:spPr>
          <a:xfrm>
            <a:off x="7786710" y="6072206"/>
            <a:ext cx="135729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2 Rectángulo"/>
          <p:cNvSpPr/>
          <p:nvPr/>
        </p:nvSpPr>
        <p:spPr>
          <a:xfrm>
            <a:off x="0" y="5829301"/>
            <a:ext cx="9144000" cy="1042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3"/>
          </p:cNvPr>
          <p:cNvSpPr txBox="1"/>
          <p:nvPr/>
        </p:nvSpPr>
        <p:spPr>
          <a:xfrm>
            <a:off x="1646558" y="4293879"/>
            <a:ext cx="58365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www.worldbank.org/hdchiefeconomist</a:t>
            </a:r>
          </a:p>
        </p:txBody>
      </p:sp>
      <p:grpSp>
        <p:nvGrpSpPr>
          <p:cNvPr id="2" name="20 Grupo"/>
          <p:cNvGrpSpPr/>
          <p:nvPr/>
        </p:nvGrpSpPr>
        <p:grpSpPr>
          <a:xfrm>
            <a:off x="1600180" y="2114542"/>
            <a:ext cx="5929354" cy="1819020"/>
            <a:chOff x="1571604" y="2185980"/>
            <a:chExt cx="5929354" cy="1819020"/>
          </a:xfrm>
        </p:grpSpPr>
        <p:grpSp>
          <p:nvGrpSpPr>
            <p:cNvPr id="4" name="16 Grupo"/>
            <p:cNvGrpSpPr/>
            <p:nvPr userDrawn="1"/>
          </p:nvGrpSpPr>
          <p:grpSpPr>
            <a:xfrm>
              <a:off x="1571604" y="2214554"/>
              <a:ext cx="1224000" cy="1790446"/>
              <a:chOff x="1940628" y="2714620"/>
              <a:chExt cx="1224000" cy="1790446"/>
            </a:xfrm>
          </p:grpSpPr>
          <p:pic>
            <p:nvPicPr>
              <p:cNvPr id="5" name="4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5401" t="5242" r="77315" b="10879"/>
              <a:stretch>
                <a:fillRect/>
              </a:stretch>
            </p:blipFill>
            <p:spPr>
              <a:xfrm>
                <a:off x="1981124" y="2714620"/>
                <a:ext cx="1143008" cy="1143008"/>
              </a:xfrm>
              <a:prstGeom prst="rect">
                <a:avLst/>
              </a:prstGeom>
            </p:spPr>
          </p:pic>
          <p:sp>
            <p:nvSpPr>
              <p:cNvPr id="6" name="5 CuadroTexto"/>
              <p:cNvSpPr txBox="1"/>
              <p:nvPr userDrawn="1"/>
            </p:nvSpPr>
            <p:spPr>
              <a:xfrm>
                <a:off x="1940628" y="3929066"/>
                <a:ext cx="1224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The </a:t>
                </a:r>
              </a:p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World Bank</a:t>
                </a:r>
              </a:p>
            </p:txBody>
          </p:sp>
        </p:grpSp>
        <p:cxnSp>
          <p:nvCxnSpPr>
            <p:cNvPr id="10" name="9 Conector recto"/>
            <p:cNvCxnSpPr/>
            <p:nvPr userDrawn="1"/>
          </p:nvCxnSpPr>
          <p:spPr>
            <a:xfrm rot="5400000">
              <a:off x="2243240" y="3085980"/>
              <a:ext cx="18000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 userDrawn="1"/>
          </p:nvCxnSpPr>
          <p:spPr>
            <a:xfrm rot="5400000">
              <a:off x="4815008" y="3085980"/>
              <a:ext cx="18000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17 Grupo"/>
            <p:cNvGrpSpPr/>
            <p:nvPr userDrawn="1"/>
          </p:nvGrpSpPr>
          <p:grpSpPr>
            <a:xfrm>
              <a:off x="3351581" y="2250273"/>
              <a:ext cx="2071702" cy="1754727"/>
              <a:chOff x="3511124" y="2750339"/>
              <a:chExt cx="2071702" cy="1754727"/>
            </a:xfrm>
          </p:grpSpPr>
          <p:sp>
            <p:nvSpPr>
              <p:cNvPr id="7" name="6 CuadroTexto"/>
              <p:cNvSpPr txBox="1"/>
              <p:nvPr userDrawn="1"/>
            </p:nvSpPr>
            <p:spPr>
              <a:xfrm>
                <a:off x="3538975" y="3929066"/>
                <a:ext cx="2016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Human Development Network</a:t>
                </a:r>
              </a:p>
            </p:txBody>
          </p:sp>
          <p:pic>
            <p:nvPicPr>
              <p:cNvPr id="12" name="11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34567" t="10485" r="34106" b="10879"/>
              <a:stretch>
                <a:fillRect/>
              </a:stretch>
            </p:blipFill>
            <p:spPr>
              <a:xfrm>
                <a:off x="3511124" y="2750339"/>
                <a:ext cx="2071702" cy="1071570"/>
              </a:xfrm>
              <a:prstGeom prst="rect">
                <a:avLst/>
              </a:prstGeom>
            </p:spPr>
          </p:pic>
        </p:grpSp>
        <p:grpSp>
          <p:nvGrpSpPr>
            <p:cNvPr id="14" name="18 Grupo"/>
            <p:cNvGrpSpPr/>
            <p:nvPr userDrawn="1"/>
          </p:nvGrpSpPr>
          <p:grpSpPr>
            <a:xfrm>
              <a:off x="5916958" y="2214554"/>
              <a:ext cx="1584000" cy="1790446"/>
              <a:chOff x="5886458" y="2714620"/>
              <a:chExt cx="1584000" cy="1790446"/>
            </a:xfrm>
          </p:grpSpPr>
          <p:sp>
            <p:nvSpPr>
              <p:cNvPr id="8" name="7 CuadroTexto"/>
              <p:cNvSpPr txBox="1"/>
              <p:nvPr userDrawn="1"/>
            </p:nvSpPr>
            <p:spPr>
              <a:xfrm>
                <a:off x="5886458" y="3929066"/>
                <a:ext cx="1584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Spanish Impact Evaluation Fund</a:t>
                </a:r>
              </a:p>
            </p:txBody>
          </p:sp>
          <p:pic>
            <p:nvPicPr>
              <p:cNvPr id="13" name="12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75616" t="5242" r="4940" b="10879"/>
              <a:stretch>
                <a:fillRect/>
              </a:stretch>
            </p:blipFill>
            <p:spPr>
              <a:xfrm>
                <a:off x="6035516" y="2714620"/>
                <a:ext cx="1285884" cy="1143008"/>
              </a:xfrm>
              <a:prstGeom prst="rect">
                <a:avLst/>
              </a:prstGeom>
            </p:spPr>
          </p:pic>
        </p:grpSp>
      </p:grpSp>
      <p:sp useBgFill="1">
        <p:nvSpPr>
          <p:cNvPr id="22" name="21 Rectángulo"/>
          <p:cNvSpPr/>
          <p:nvPr/>
        </p:nvSpPr>
        <p:spPr>
          <a:xfrm>
            <a:off x="0" y="5786439"/>
            <a:ext cx="9144000" cy="1071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73077" y="2428868"/>
            <a:ext cx="7728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Thank</a:t>
            </a:r>
            <a:r>
              <a:rPr lang="en-US" sz="12000" b="1" baseline="0" dirty="0" smtClean="0">
                <a:latin typeface="+mj-lt"/>
              </a:rPr>
              <a:t> You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643563"/>
            <a:ext cx="9144000" cy="1214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773077" y="2428868"/>
            <a:ext cx="7728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Thank</a:t>
            </a:r>
            <a:r>
              <a:rPr lang="en-US" sz="12000" b="1" baseline="0" dirty="0" smtClean="0">
                <a:latin typeface="+mj-lt"/>
              </a:rPr>
              <a:t> You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cias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57356" y="2418702"/>
            <a:ext cx="5402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Gracias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5" name="4 Rectángulo"/>
          <p:cNvSpPr/>
          <p:nvPr/>
        </p:nvSpPr>
        <p:spPr>
          <a:xfrm>
            <a:off x="0" y="5657851"/>
            <a:ext cx="9144000" cy="120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6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1857356" y="2418702"/>
            <a:ext cx="5402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Gracias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 &amp; A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bg2">
                    <a:lumMod val="85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bg2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14480" y="2000240"/>
            <a:ext cx="56925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latin typeface="+mj-lt"/>
              </a:rPr>
              <a:t>Q &amp; A</a:t>
            </a:r>
            <a:endParaRPr lang="en-US" sz="15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872163"/>
            <a:ext cx="9144000" cy="985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714480" y="2000240"/>
            <a:ext cx="56925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latin typeface="+mj-lt"/>
              </a:rPr>
              <a:t>Q &amp; A</a:t>
            </a:r>
            <a:endParaRPr lang="en-US" sz="15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s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bg2">
                    <a:lumMod val="85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bg2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786" y="2418702"/>
            <a:ext cx="748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latin typeface="+mj-lt"/>
              </a:rPr>
              <a:t>Preguntas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800725"/>
            <a:ext cx="9144000" cy="105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85786" y="2418702"/>
            <a:ext cx="748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latin typeface="+mj-lt"/>
              </a:rPr>
              <a:t>Preguntas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3" y="528638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Author</a:t>
            </a:r>
            <a:endParaRPr lang="en-US" noProof="0" dirty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3" y="578645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52384" y="6500834"/>
            <a:ext cx="8848772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3" y="1785926"/>
            <a:ext cx="8100000" cy="12600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3" y="3143248"/>
            <a:ext cx="8100000" cy="900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ple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3" y="528638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Author</a:t>
            </a:r>
            <a:endParaRPr lang="en-US" noProof="0" dirty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3" y="578645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52384" y="6500834"/>
            <a:ext cx="8848772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3" y="1883623"/>
            <a:ext cx="8100000" cy="1161574"/>
          </a:xfrm>
          <a:prstGeom prst="round2SameRect">
            <a:avLst/>
          </a:prstGeom>
          <a:noFill/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3" y="3169507"/>
            <a:ext cx="8100000" cy="830997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1585936"/>
          </a:xfrm>
        </p:spPr>
        <p:txBody>
          <a:bodyPr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B07C-A0D0-490E-BF20-B2D9F1BE56A2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85800" y="3671890"/>
            <a:ext cx="7772400" cy="1200329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685818" y="5029212"/>
            <a:ext cx="7758122" cy="90011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8 Imagen" descr="logos 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 useBgFill="1">
        <p:nvSpPr>
          <p:cNvPr id="10" name="9 Rectángulo"/>
          <p:cNvSpPr/>
          <p:nvPr/>
        </p:nvSpPr>
        <p:spPr>
          <a:xfrm>
            <a:off x="7643834" y="6072207"/>
            <a:ext cx="1500166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315184" y="6421461"/>
            <a:ext cx="1757410" cy="365125"/>
          </a:xfrm>
        </p:spPr>
        <p:txBody>
          <a:bodyPr/>
          <a:lstStyle/>
          <a:p>
            <a:fld id="{76E7D81C-3CCC-4092-A575-E91B897B8AD5}" type="datetime4">
              <a:rPr lang="en-US" smtClean="0"/>
              <a:pPr/>
              <a:t>January 19, 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3" y="71414"/>
            <a:ext cx="8815419" cy="11858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23E3-D5FD-49D2-A6D3-5E28914EFBED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3" y="71414"/>
            <a:ext cx="8815419" cy="120017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068498"/>
            <a:ext cx="4040188" cy="4003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068498"/>
            <a:ext cx="4041775" cy="4003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9AE2-0C23-47FF-98C7-34B82B6525CC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857256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B52-4F67-41B5-9D5A-C5EB91E88930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8858312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900728" y="6450037"/>
            <a:ext cx="175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82E42635-070C-4CD4-9F36-53373936D961}" type="datetime4">
              <a:rPr lang="en-US" smtClean="0"/>
              <a:pPr/>
              <a:t>January 19, 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7214" y="6450037"/>
            <a:ext cx="5343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289" y="6450037"/>
            <a:ext cx="485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1C0CE1-AB8A-4B02-A174-2F167B583E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7786688" y="6196377"/>
            <a:ext cx="1211958" cy="663691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HDN logo.png"/>
          <p:cNvPicPr>
            <a:picLocks noChangeAspect="1"/>
          </p:cNvPicPr>
          <p:nvPr/>
        </p:nvPicPr>
        <p:blipFill>
          <a:blip r:embed="rId22" cstate="print"/>
          <a:srcRect b="19508"/>
          <a:stretch>
            <a:fillRect/>
          </a:stretch>
        </p:blipFill>
        <p:spPr>
          <a:xfrm>
            <a:off x="7842013" y="6184151"/>
            <a:ext cx="1122324" cy="614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lide7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847"/>
            <a:ext cx="8501090" cy="5429425"/>
          </a:xfrm>
          <a:prstGeom prst="rect">
            <a:avLst/>
          </a:prstGeom>
        </p:spPr>
      </p:pic>
      <p:pic>
        <p:nvPicPr>
          <p:cNvPr id="9" name="8 Imagen" descr="slide78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847"/>
            <a:ext cx="8501090" cy="5429425"/>
          </a:xfrm>
          <a:prstGeom prst="rect">
            <a:avLst/>
          </a:prstGeom>
        </p:spPr>
      </p:pic>
      <p:pic>
        <p:nvPicPr>
          <p:cNvPr id="10" name="9 Imagen" descr="slide78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142847"/>
            <a:ext cx="8501090" cy="54294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4493" y="71438"/>
            <a:ext cx="8856663" cy="8572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Case 7: </a:t>
            </a:r>
            <a:r>
              <a:rPr lang="en-US" sz="4000" dirty="0" err="1" smtClean="0"/>
              <a:t>Progresa</a:t>
            </a:r>
            <a:r>
              <a:rPr lang="en-US" sz="4000" dirty="0" smtClean="0"/>
              <a:t> Common Support</a:t>
            </a:r>
            <a:endParaRPr lang="en-US" sz="40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955686" y="6357958"/>
            <a:ext cx="197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Pr (Enrolled)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714744" y="5172030"/>
            <a:ext cx="2732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smtClean="0"/>
              <a:t>Density: Pr (Enrolled)</a:t>
            </a:r>
            <a:endParaRPr lang="en-US" sz="2000" b="0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 rot="16200000">
            <a:off x="-994997" y="3434167"/>
            <a:ext cx="2732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smtClean="0">
                <a:solidFill>
                  <a:schemeClr val="tx2"/>
                </a:solidFill>
              </a:rPr>
              <a:t>Density: Pr (Enrolled)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96890" y="3814708"/>
            <a:ext cx="2732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smtClean="0">
                <a:solidFill>
                  <a:schemeClr val="accent1"/>
                </a:solidFill>
              </a:rPr>
              <a:t>Density: Pr (Enrolled)</a:t>
            </a:r>
            <a:endParaRPr lang="en-US" sz="20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857256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2"/>
                </a:solidFill>
              </a:rPr>
              <a:t>Case 7: </a:t>
            </a:r>
            <a:r>
              <a:rPr lang="en-US" sz="3800" dirty="0" err="1" smtClean="0"/>
              <a:t>Progresa</a:t>
            </a:r>
            <a:r>
              <a:rPr lang="en-US" sz="3800" dirty="0" smtClean="0"/>
              <a:t> Matching </a:t>
            </a:r>
            <a:r>
              <a:rPr lang="en-US" sz="3800" i="1" dirty="0" smtClean="0"/>
              <a:t>(P-Score)</a:t>
            </a:r>
            <a:endParaRPr lang="en-US" sz="3800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285984" y="2285992"/>
          <a:ext cx="400052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500198"/>
              </a:tblGrid>
              <a:tr h="6587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Estimated Impact on Consumption (Y)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234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Multivariate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</a:rPr>
                        <a:t> Linear Regression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7.06+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42842" y="6334804"/>
            <a:ext cx="7445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Note: </a:t>
            </a:r>
            <a:r>
              <a:rPr lang="en-US" sz="1400" dirty="0" smtClean="0"/>
              <a:t>If the effect is statistically significant at the 1% significance level, we label the estimated impact with 2 stars (**). If significant at 10% level, we label impact with +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7643868" cy="857256"/>
          </a:xfrm>
        </p:spPr>
        <p:txBody>
          <a:bodyPr/>
          <a:lstStyle/>
          <a:p>
            <a:r>
              <a:rPr lang="en-US" sz="5000" dirty="0" smtClean="0"/>
              <a:t>Keep in Mind</a:t>
            </a:r>
            <a:endParaRPr lang="en-US" sz="5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42" y="1148348"/>
            <a:ext cx="306257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Matching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14282" y="2143116"/>
            <a:ext cx="4143404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Matching</a:t>
            </a:r>
            <a:r>
              <a:rPr lang="en-US" sz="2400" dirty="0" smtClean="0"/>
              <a:t> requires large samples and good quality data.</a:t>
            </a:r>
            <a:endParaRPr lang="en-U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4282" y="3469660"/>
            <a:ext cx="4143404" cy="2185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Matching at baseline can be very useful: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200" dirty="0" smtClean="0"/>
              <a:t>Know the assignment rule and match based on it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200" dirty="0" smtClean="0"/>
              <a:t>combine with other techniques (i.e. diff-in-diff)</a:t>
            </a:r>
            <a:endParaRPr lang="en-U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572000" y="2143116"/>
            <a:ext cx="4143404" cy="21544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Ex-post matching is risky: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200" dirty="0" smtClean="0"/>
              <a:t>If there is no baseline, be careful!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200" dirty="0" smtClean="0"/>
              <a:t>matching on endogenous ex-post variables gives </a:t>
            </a:r>
            <a:r>
              <a:rPr lang="en-US" sz="2200" b="1" dirty="0" smtClean="0"/>
              <a:t>bad</a:t>
            </a:r>
            <a:r>
              <a:rPr lang="en-US" sz="2200" dirty="0" smtClean="0"/>
              <a:t> results.</a:t>
            </a:r>
            <a:endParaRPr lang="en-US" sz="2200" b="1" dirty="0" smtClean="0"/>
          </a:p>
        </p:txBody>
      </p:sp>
      <p:sp>
        <p:nvSpPr>
          <p:cNvPr id="17" name="16 Rectángulo redondeado"/>
          <p:cNvSpPr/>
          <p:nvPr/>
        </p:nvSpPr>
        <p:spPr>
          <a:xfrm>
            <a:off x="8029156" y="-142900"/>
            <a:ext cx="972000" cy="11429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!</a:t>
            </a:r>
            <a:endParaRPr lang="en-US" sz="6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857256"/>
          </a:xfrm>
        </p:spPr>
        <p:txBody>
          <a:bodyPr>
            <a:noAutofit/>
          </a:bodyPr>
          <a:lstStyle/>
          <a:p>
            <a:r>
              <a:rPr lang="en-US" sz="4200" dirty="0" err="1" smtClean="0"/>
              <a:t>Progresa</a:t>
            </a:r>
            <a:r>
              <a:rPr lang="en-US" sz="4200" dirty="0" smtClean="0"/>
              <a:t> Policy Recommendation?</a:t>
            </a:r>
            <a:endParaRPr lang="en-US" sz="4200" dirty="0"/>
          </a:p>
        </p:txBody>
      </p:sp>
      <p:sp>
        <p:nvSpPr>
          <p:cNvPr id="19" name="18 Rectángulo"/>
          <p:cNvSpPr/>
          <p:nvPr/>
        </p:nvSpPr>
        <p:spPr>
          <a:xfrm>
            <a:off x="142842" y="6334804"/>
            <a:ext cx="7445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Note: </a:t>
            </a:r>
            <a:r>
              <a:rPr lang="en-US" sz="1400" dirty="0" smtClean="0"/>
              <a:t>If the effect is statistically significant at the 1% significance level, we label the estimated impact with 2 stars (**). If significant at 10% level, we label impact with +</a:t>
            </a:r>
          </a:p>
          <a:p>
            <a:endParaRPr lang="en-US" sz="1400" dirty="0"/>
          </a:p>
        </p:txBody>
      </p:sp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1428728" y="1142984"/>
          <a:ext cx="6286544" cy="448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714512"/>
              </a:tblGrid>
              <a:tr h="6429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Impact of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Progresa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on Consumption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93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Case 1: </a:t>
                      </a:r>
                      <a:r>
                        <a:rPr lang="en-US" sz="2000" dirty="0" smtClean="0"/>
                        <a:t>Before &amp;</a:t>
                      </a:r>
                      <a:r>
                        <a:rPr lang="en-US" sz="2000" baseline="0" dirty="0" smtClean="0"/>
                        <a:t> After</a:t>
                      </a:r>
                      <a:endParaRPr 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34.28**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Case 2: </a:t>
                      </a:r>
                      <a:r>
                        <a:rPr lang="en-US" sz="2000" dirty="0" smtClean="0"/>
                        <a:t>Enrolled &amp; Not Enrolled</a:t>
                      </a:r>
                      <a:endParaRPr 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-4.15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Case 3: </a:t>
                      </a:r>
                      <a:r>
                        <a:rPr lang="en-US" sz="2000" dirty="0" smtClean="0"/>
                        <a:t>Randomized Assignment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29.75**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Case 4: </a:t>
                      </a:r>
                      <a:r>
                        <a:rPr lang="en-US" sz="2000" dirty="0" smtClean="0"/>
                        <a:t>Randomized Offering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30.4**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Case 5: </a:t>
                      </a:r>
                      <a:r>
                        <a:rPr lang="en-US" sz="2000" b="0" dirty="0" smtClean="0"/>
                        <a:t>Discontinuity</a:t>
                      </a:r>
                      <a:r>
                        <a:rPr lang="en-US" sz="2000" b="0" baseline="0" dirty="0" smtClean="0"/>
                        <a:t> Design</a:t>
                      </a:r>
                      <a:endParaRPr lang="en-US" sz="2000" dirty="0" smtClean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30.58**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Case 6:  </a:t>
                      </a:r>
                      <a:r>
                        <a:rPr lang="en-US" sz="2000" b="0" dirty="0" smtClean="0"/>
                        <a:t>Difference-in-Differences</a:t>
                      </a:r>
                      <a:endParaRPr lang="en-US" sz="2000" dirty="0" smtClean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25.53**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Case 7:  </a:t>
                      </a:r>
                      <a:r>
                        <a:rPr lang="en-US" sz="2000" b="0" dirty="0" smtClean="0"/>
                        <a:t>Matching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7.06+</a:t>
                      </a:r>
                      <a:endParaRPr lang="en-US" sz="28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quina doblada"/>
          <p:cNvSpPr/>
          <p:nvPr/>
        </p:nvSpPr>
        <p:spPr>
          <a:xfrm>
            <a:off x="214282" y="1500174"/>
            <a:ext cx="8643998" cy="492922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</a:rPr>
              <a:t>Appendix 2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/>
              <a:t>Steps in Propensity Score Matching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571649"/>
            <a:ext cx="8429684" cy="4429119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Representative &amp; highly comparables survey of non-participants and participants.</a:t>
            </a:r>
          </a:p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Pool the two samples and estimated a </a:t>
            </a:r>
            <a:r>
              <a:rPr lang="en-US" sz="2200" dirty="0" err="1" smtClean="0"/>
              <a:t>logit</a:t>
            </a:r>
            <a:r>
              <a:rPr lang="en-US" sz="2200" dirty="0" smtClean="0"/>
              <a:t> (or </a:t>
            </a:r>
            <a:r>
              <a:rPr lang="en-US" sz="2200" dirty="0" err="1" smtClean="0"/>
              <a:t>probit</a:t>
            </a:r>
            <a:r>
              <a:rPr lang="en-US" sz="2200" dirty="0" smtClean="0"/>
              <a:t>) model of program participation.</a:t>
            </a:r>
          </a:p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Restrict samples to assure </a:t>
            </a:r>
            <a:r>
              <a:rPr lang="en-US" sz="2200" b="1" dirty="0" smtClean="0"/>
              <a:t>common support</a:t>
            </a:r>
            <a:r>
              <a:rPr lang="en-US" sz="2200" dirty="0" smtClean="0"/>
              <a:t>  (important source of bias in observational studies)</a:t>
            </a:r>
          </a:p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For each participant find a sample of non-participants that have similar propensity scores</a:t>
            </a:r>
          </a:p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Compare the outcome indicators. The difference is the </a:t>
            </a:r>
            <a:r>
              <a:rPr lang="en-US" sz="2200" b="1" dirty="0" smtClean="0"/>
              <a:t>estimate of the gain</a:t>
            </a:r>
            <a:r>
              <a:rPr lang="en-US" sz="2200" dirty="0" smtClean="0"/>
              <a:t> due to the program for that observation.</a:t>
            </a:r>
          </a:p>
          <a:p>
            <a:pPr marL="533400" indent="-533400" eaLnBrk="1" hangingPunct="1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Calculate the mean of these individual gains to obtain the average overall gain.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texto"/>
          <p:cNvSpPr>
            <a:spLocks noGrp="1"/>
          </p:cNvSpPr>
          <p:nvPr>
            <p:ph type="body" sz="quarter" idx="17"/>
          </p:nvPr>
        </p:nvSpPr>
        <p:spPr>
          <a:xfrm>
            <a:off x="500033" y="1714488"/>
            <a:ext cx="8100000" cy="1064776"/>
          </a:xfrm>
        </p:spPr>
        <p:txBody>
          <a:bodyPr/>
          <a:lstStyle/>
          <a:p>
            <a:r>
              <a:rPr lang="en-US" sz="6000" dirty="0" smtClean="0"/>
              <a:t>MEASURING IMPACT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8"/>
          </p:nvPr>
        </p:nvSpPr>
        <p:spPr>
          <a:xfrm>
            <a:off x="500033" y="2786058"/>
            <a:ext cx="8100000" cy="1200329"/>
          </a:xfrm>
        </p:spPr>
        <p:txBody>
          <a:bodyPr/>
          <a:lstStyle/>
          <a:p>
            <a:r>
              <a:rPr lang="en-US" sz="3600" dirty="0" smtClean="0"/>
              <a:t>Impact Evaluation Methods for Policy Makers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571472" y="2786058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71472" y="1714488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12 Marcador de texto"/>
          <p:cNvSpPr>
            <a:spLocks noGrp="1"/>
          </p:cNvSpPr>
          <p:nvPr/>
        </p:nvSpPr>
        <p:spPr>
          <a:xfrm>
            <a:off x="0" y="6090454"/>
            <a:ext cx="9144000" cy="76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 This material constitutes supporting material for the "Impact Evaluation in Practice" book. This additional material is made freely but please acknowledge its use as follows:  </a:t>
            </a:r>
            <a:r>
              <a:rPr lang="en-US" sz="1100" dirty="0" err="1" smtClean="0"/>
              <a:t>Gertler</a:t>
            </a:r>
            <a:r>
              <a:rPr lang="en-US" sz="1100" dirty="0" smtClean="0"/>
              <a:t>, P. J.; Martinez, S., </a:t>
            </a:r>
            <a:r>
              <a:rPr lang="en-US" sz="1100" dirty="0" err="1" smtClean="0"/>
              <a:t>Premand</a:t>
            </a:r>
            <a:r>
              <a:rPr lang="en-US" sz="1100" dirty="0" smtClean="0"/>
              <a:t>, P., Rawlings, L. B. and </a:t>
            </a:r>
            <a:r>
              <a:rPr lang="en-US" sz="1100" dirty="0" err="1" smtClean="0"/>
              <a:t>Christel</a:t>
            </a:r>
            <a:r>
              <a:rPr lang="en-US" sz="1100" dirty="0" smtClean="0"/>
              <a:t> M. J. </a:t>
            </a:r>
            <a:r>
              <a:rPr lang="en-US" sz="1100" dirty="0" err="1" smtClean="0"/>
              <a:t>Vermeersch</a:t>
            </a:r>
            <a:r>
              <a:rPr lang="en-US" sz="1100" dirty="0" smtClean="0"/>
              <a:t>, 2010, Impact Evaluation in Practice: Ancillary Material, The World Bank, Washington DC (www.worldbank.org/ieinpractice). The content of this presentation reflects the views of the authors and not necessarily those of the World Bank.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04485" y="-732903"/>
            <a:ext cx="303961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sz="41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58" y="441896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Causal</a:t>
            </a:r>
            <a:r>
              <a:rPr lang="en-US" sz="4800" b="1" dirty="0" smtClean="0"/>
              <a:t> Inference</a:t>
            </a:r>
            <a:endParaRPr lang="en-US" sz="4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57752" y="1857364"/>
            <a:ext cx="392909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Counterfactuals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57752" y="3024185"/>
            <a:ext cx="392909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False Counterfactuals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857752" y="3665527"/>
            <a:ext cx="392909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Before &amp; After </a:t>
            </a:r>
            <a:r>
              <a:rPr lang="en-US" sz="1600" b="1" dirty="0" smtClean="0">
                <a:solidFill>
                  <a:schemeClr val="accent1"/>
                </a:solidFill>
              </a:rPr>
              <a:t>(Pre &amp; Post)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57752" y="4205270"/>
            <a:ext cx="392909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Enrolled &amp; Not Enrolled </a:t>
            </a:r>
            <a:r>
              <a:rPr lang="en-US" sz="1600" b="1" dirty="0" smtClean="0">
                <a:solidFill>
                  <a:schemeClr val="accent1"/>
                </a:solidFill>
              </a:rPr>
              <a:t>(Apples &amp; Oranges)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260011" y="-658076"/>
            <a:ext cx="312457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sz="41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57752" y="4614644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IE Methods</a:t>
            </a:r>
            <a:r>
              <a:rPr 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Toolbox</a:t>
            </a:r>
            <a:endParaRPr lang="en-US" sz="4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7190" y="428604"/>
            <a:ext cx="43920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Randomized Assignment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7190" y="2636912"/>
            <a:ext cx="43920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Discontinuity Design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7190" y="4221088"/>
            <a:ext cx="4392000" cy="5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Diff-in-Diff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7190" y="1229851"/>
            <a:ext cx="43920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Randomized Offering/Promotion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7190" y="3681088"/>
            <a:ext cx="4392000" cy="5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Difference-in-Differences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7190" y="5697312"/>
            <a:ext cx="4392000" cy="5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P-Score matching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7190" y="5229200"/>
            <a:ext cx="43920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Matching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260011" y="-658076"/>
            <a:ext cx="312457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sz="41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57752" y="4614644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IE Methods</a:t>
            </a:r>
            <a:r>
              <a:rPr 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Toolbox</a:t>
            </a:r>
            <a:endParaRPr lang="en-US" sz="4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7190" y="428604"/>
            <a:ext cx="43920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Randomized Assignment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7190" y="2636912"/>
            <a:ext cx="43920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Discontinuity Design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7190" y="4221088"/>
            <a:ext cx="4392000" cy="5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Diff-in-Diff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7190" y="1229851"/>
            <a:ext cx="43920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Randomized Offering/Promotion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7190" y="3681088"/>
            <a:ext cx="4392000" cy="5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Difference-in-Differences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7190" y="5697312"/>
            <a:ext cx="439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P-Score matching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7190" y="5229200"/>
            <a:ext cx="4392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Matching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285720" y="1442683"/>
            <a:ext cx="864399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 smtClean="0"/>
              <a:t>For each treated unit pick up the </a:t>
            </a:r>
            <a:r>
              <a:rPr lang="en-US" sz="2800" dirty="0" smtClean="0">
                <a:solidFill>
                  <a:schemeClr val="accent1"/>
                </a:solidFill>
              </a:rPr>
              <a:t>best </a:t>
            </a:r>
            <a:r>
              <a:rPr lang="en-US" sz="2800" dirty="0" smtClean="0"/>
              <a:t>comparison unit (</a:t>
            </a:r>
            <a:r>
              <a:rPr lang="en-US" sz="2800" i="1" dirty="0" smtClean="0"/>
              <a:t>match</a:t>
            </a:r>
            <a:r>
              <a:rPr lang="en-US" sz="2800" dirty="0" smtClean="0"/>
              <a:t>) from another data source.</a:t>
            </a:r>
            <a:endParaRPr lang="en-US" sz="28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285720" y="1442683"/>
            <a:ext cx="828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85720" y="857232"/>
            <a:ext cx="8429684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smtClean="0"/>
              <a:t>Idea</a:t>
            </a:r>
            <a:endParaRPr lang="en-US" sz="4000" dirty="0"/>
          </a:p>
        </p:txBody>
      </p:sp>
      <p:sp>
        <p:nvSpPr>
          <p:cNvPr id="16" name="15 Rectángulo"/>
          <p:cNvSpPr/>
          <p:nvPr/>
        </p:nvSpPr>
        <p:spPr>
          <a:xfrm>
            <a:off x="285720" y="3026966"/>
            <a:ext cx="864399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 smtClean="0"/>
              <a:t>Matches are selected on the basis of similarities in </a:t>
            </a:r>
            <a:r>
              <a:rPr lang="en-US" sz="2800" dirty="0" smtClean="0">
                <a:solidFill>
                  <a:schemeClr val="accent1"/>
                </a:solidFill>
              </a:rPr>
              <a:t>observed</a:t>
            </a:r>
            <a:r>
              <a:rPr lang="en-US" sz="2800" b="1" dirty="0" smtClean="0"/>
              <a:t> </a:t>
            </a:r>
            <a:r>
              <a:rPr lang="en-US" sz="2800" dirty="0" smtClean="0"/>
              <a:t>characteristics.</a:t>
            </a:r>
            <a:endParaRPr lang="en-US" sz="2800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285720" y="3026966"/>
            <a:ext cx="828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85720" y="2441515"/>
            <a:ext cx="8429684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smtClean="0"/>
              <a:t>How?</a:t>
            </a:r>
            <a:endParaRPr lang="en-US" sz="4000" dirty="0"/>
          </a:p>
        </p:txBody>
      </p:sp>
      <p:sp>
        <p:nvSpPr>
          <p:cNvPr id="19" name="18 Rectángulo"/>
          <p:cNvSpPr/>
          <p:nvPr/>
        </p:nvSpPr>
        <p:spPr>
          <a:xfrm>
            <a:off x="285720" y="4775815"/>
            <a:ext cx="857256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 smtClean="0"/>
              <a:t>If there are </a:t>
            </a:r>
            <a:r>
              <a:rPr lang="en-US" sz="2800" i="1" dirty="0" smtClean="0">
                <a:solidFill>
                  <a:schemeClr val="accent1"/>
                </a:solidFill>
              </a:rPr>
              <a:t>unobservable</a:t>
            </a:r>
            <a:r>
              <a:rPr lang="en-US" sz="2800" b="1" dirty="0" smtClean="0"/>
              <a:t> </a:t>
            </a:r>
            <a:r>
              <a:rPr lang="en-US" sz="2800" dirty="0" smtClean="0"/>
              <a:t>characteristics and those unobservables influence participation: </a:t>
            </a:r>
            <a:r>
              <a:rPr lang="en-US" sz="2800" dirty="0" smtClean="0">
                <a:solidFill>
                  <a:schemeClr val="accent1"/>
                </a:solidFill>
              </a:rPr>
              <a:t>Selection bias!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85720" y="4775815"/>
            <a:ext cx="828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85720" y="4190364"/>
            <a:ext cx="8429684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smtClean="0"/>
              <a:t>Issue?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  <p:bldP spid="15" grpId="0"/>
      <p:bldP spid="16" grpId="0" build="p" bldLvl="3"/>
      <p:bldP spid="18" grpId="0"/>
      <p:bldP spid="19" grpId="0" build="p" bldLvl="3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Propensity-Score Matching </a:t>
            </a:r>
            <a:r>
              <a:rPr lang="en-US" sz="4300" i="1" dirty="0" smtClean="0"/>
              <a:t>(PSM)</a:t>
            </a:r>
            <a:endParaRPr lang="en-US" sz="4300" i="1" dirty="0"/>
          </a:p>
        </p:txBody>
      </p:sp>
      <p:sp>
        <p:nvSpPr>
          <p:cNvPr id="19" name="18 Rectángulo"/>
          <p:cNvSpPr/>
          <p:nvPr/>
        </p:nvSpPr>
        <p:spPr>
          <a:xfrm>
            <a:off x="648032" y="1001491"/>
            <a:ext cx="813881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Comparison Group: </a:t>
            </a:r>
            <a:r>
              <a:rPr lang="en-US" sz="2800" dirty="0" smtClean="0"/>
              <a:t>non-participants with same observable characteristics as participants.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48032" y="1901835"/>
            <a:ext cx="813881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In practice, it is very hard. </a:t>
            </a:r>
          </a:p>
          <a:p>
            <a:pPr lvl="1" indent="-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There may be many important characteristics!</a:t>
            </a:r>
          </a:p>
        </p:txBody>
      </p:sp>
      <p:sp>
        <p:nvSpPr>
          <p:cNvPr id="21" name="20 Lágrima"/>
          <p:cNvSpPr/>
          <p:nvPr/>
        </p:nvSpPr>
        <p:spPr>
          <a:xfrm>
            <a:off x="345583" y="118127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21 Rectángulo"/>
          <p:cNvSpPr/>
          <p:nvPr/>
        </p:nvSpPr>
        <p:spPr>
          <a:xfrm>
            <a:off x="659606" y="3071810"/>
            <a:ext cx="813881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Match on the basis of the “propensity score”, </a:t>
            </a:r>
            <a:r>
              <a:rPr lang="en-US" sz="2600" i="1" dirty="0" smtClean="0"/>
              <a:t>Solution proposed by Rosenbaum and Rubin: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59606" y="4058048"/>
            <a:ext cx="813881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Compute everyone’s probability of participating, based on their observable characteristics.</a:t>
            </a:r>
          </a:p>
          <a:p>
            <a:pPr marL="457200" lvl="2" indent="-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Choose matches that have the same probability of participation as the treatments.</a:t>
            </a:r>
          </a:p>
          <a:p>
            <a:pPr marL="457200" lvl="2" indent="-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See appendix 2.</a:t>
            </a:r>
          </a:p>
        </p:txBody>
      </p:sp>
      <p:sp>
        <p:nvSpPr>
          <p:cNvPr id="24" name="23 Lágrima"/>
          <p:cNvSpPr/>
          <p:nvPr/>
        </p:nvSpPr>
        <p:spPr>
          <a:xfrm>
            <a:off x="357157" y="3287253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 bldLvl="3"/>
      <p:bldP spid="21" grpId="0" animBg="1"/>
      <p:bldP spid="22" grpId="0"/>
      <p:bldP spid="23" grpId="0" build="p" bldLvl="3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4493" y="71438"/>
            <a:ext cx="8856663" cy="857250"/>
          </a:xfrm>
        </p:spPr>
        <p:txBody>
          <a:bodyPr/>
          <a:lstStyle/>
          <a:p>
            <a:r>
              <a:rPr lang="en-US" dirty="0" smtClean="0"/>
              <a:t>Density of propensity scores</a:t>
            </a:r>
            <a:endParaRPr lang="en-US" dirty="0"/>
          </a:p>
        </p:txBody>
      </p:sp>
      <p:sp>
        <p:nvSpPr>
          <p:cNvPr id="7" name="TextBox 16"/>
          <p:cNvSpPr txBox="1"/>
          <p:nvPr/>
        </p:nvSpPr>
        <p:spPr>
          <a:xfrm>
            <a:off x="-32" y="1385816"/>
            <a:ext cx="1071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Density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643306" y="6172162"/>
            <a:ext cx="2190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Propensity Score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7224" y="6100724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615394" y="610072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1</a:t>
            </a:r>
            <a:endParaRPr lang="en-US" sz="2000" dirty="0"/>
          </a:p>
        </p:txBody>
      </p:sp>
      <p:sp>
        <p:nvSpPr>
          <p:cNvPr id="13" name="TextBox 20"/>
          <p:cNvSpPr txBox="1"/>
          <p:nvPr/>
        </p:nvSpPr>
        <p:spPr>
          <a:xfrm>
            <a:off x="5143504" y="1457254"/>
            <a:ext cx="15382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Participants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2143108" y="1385816"/>
            <a:ext cx="21716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Non-Participants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H="1" flipV="1">
            <a:off x="2143108" y="1430931"/>
            <a:ext cx="1" cy="46800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7286643" y="1430931"/>
            <a:ext cx="1" cy="46800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24 Conector recto"/>
          <p:cNvCxnSpPr/>
          <p:nvPr/>
        </p:nvCxnSpPr>
        <p:spPr>
          <a:xfrm>
            <a:off x="1060905" y="6105661"/>
            <a:ext cx="785818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 flipH="1" flipV="1">
            <a:off x="-1285916" y="3753903"/>
            <a:ext cx="47149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10"/>
          <p:cNvSpPr/>
          <p:nvPr/>
        </p:nvSpPr>
        <p:spPr bwMode="auto">
          <a:xfrm>
            <a:off x="1142976" y="1746387"/>
            <a:ext cx="6146163" cy="4432946"/>
          </a:xfrm>
          <a:custGeom>
            <a:avLst/>
            <a:gdLst>
              <a:gd name="connsiteX0" fmla="*/ 0 w 4037428"/>
              <a:gd name="connsiteY0" fmla="*/ 2853397 h 2912012"/>
              <a:gd name="connsiteX1" fmla="*/ 1252025 w 4037428"/>
              <a:gd name="connsiteY1" fmla="*/ 67994 h 2912012"/>
              <a:gd name="connsiteX2" fmla="*/ 3080825 w 4037428"/>
              <a:gd name="connsiteY2" fmla="*/ 2445434 h 2912012"/>
              <a:gd name="connsiteX3" fmla="*/ 4037428 w 4037428"/>
              <a:gd name="connsiteY3" fmla="*/ 2867465 h 2912012"/>
              <a:gd name="connsiteX4" fmla="*/ 4037428 w 4037428"/>
              <a:gd name="connsiteY4" fmla="*/ 2867465 h 29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428" h="2912012">
                <a:moveTo>
                  <a:pt x="0" y="2853397"/>
                </a:moveTo>
                <a:cubicBezTo>
                  <a:pt x="369277" y="1494692"/>
                  <a:pt x="738554" y="135988"/>
                  <a:pt x="1252025" y="67994"/>
                </a:cubicBezTo>
                <a:cubicBezTo>
                  <a:pt x="1765496" y="0"/>
                  <a:pt x="2616591" y="1978856"/>
                  <a:pt x="3080825" y="2445434"/>
                </a:cubicBezTo>
                <a:cubicBezTo>
                  <a:pt x="3545059" y="2912012"/>
                  <a:pt x="4037428" y="2867465"/>
                  <a:pt x="4037428" y="2867465"/>
                </a:cubicBezTo>
                <a:lnTo>
                  <a:pt x="4037428" y="2867465"/>
                </a:lnTo>
              </a:path>
            </a:pathLst>
          </a:custGeom>
          <a:solidFill>
            <a:schemeClr val="tx2">
              <a:alpha val="15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2129797" y="1922483"/>
            <a:ext cx="6660126" cy="4175964"/>
          </a:xfrm>
          <a:custGeom>
            <a:avLst/>
            <a:gdLst>
              <a:gd name="connsiteX0" fmla="*/ 0 w 3756074"/>
              <a:gd name="connsiteY0" fmla="*/ 2815883 h 2829951"/>
              <a:gd name="connsiteX1" fmla="*/ 2053883 w 3756074"/>
              <a:gd name="connsiteY1" fmla="*/ 2345 h 2829951"/>
              <a:gd name="connsiteX2" fmla="*/ 3756074 w 3756074"/>
              <a:gd name="connsiteY2" fmla="*/ 2829951 h 282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6074" h="2829951">
                <a:moveTo>
                  <a:pt x="0" y="2815883"/>
                </a:moveTo>
                <a:cubicBezTo>
                  <a:pt x="713935" y="1407941"/>
                  <a:pt x="1427871" y="0"/>
                  <a:pt x="2053883" y="2345"/>
                </a:cubicBezTo>
                <a:cubicBezTo>
                  <a:pt x="2679895" y="4690"/>
                  <a:pt x="3217984" y="1417320"/>
                  <a:pt x="3756074" y="2829951"/>
                </a:cubicBezTo>
              </a:path>
            </a:pathLst>
          </a:custGeom>
          <a:solidFill>
            <a:schemeClr val="bg1">
              <a:lumMod val="50000"/>
              <a:alpha val="1500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2714612" y="3714752"/>
            <a:ext cx="3286148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Common Support</a:t>
            </a:r>
          </a:p>
        </p:txBody>
      </p:sp>
      <p:sp>
        <p:nvSpPr>
          <p:cNvPr id="18" name="Freeform 11"/>
          <p:cNvSpPr/>
          <p:nvPr/>
        </p:nvSpPr>
        <p:spPr bwMode="auto">
          <a:xfrm>
            <a:off x="2129797" y="1922483"/>
            <a:ext cx="6660126" cy="4175964"/>
          </a:xfrm>
          <a:custGeom>
            <a:avLst/>
            <a:gdLst>
              <a:gd name="connsiteX0" fmla="*/ 0 w 3756074"/>
              <a:gd name="connsiteY0" fmla="*/ 2815883 h 2829951"/>
              <a:gd name="connsiteX1" fmla="*/ 2053883 w 3756074"/>
              <a:gd name="connsiteY1" fmla="*/ 2345 h 2829951"/>
              <a:gd name="connsiteX2" fmla="*/ 3756074 w 3756074"/>
              <a:gd name="connsiteY2" fmla="*/ 2829951 h 282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6074" h="2829951">
                <a:moveTo>
                  <a:pt x="0" y="2815883"/>
                </a:moveTo>
                <a:cubicBezTo>
                  <a:pt x="713935" y="1407941"/>
                  <a:pt x="1427871" y="0"/>
                  <a:pt x="2053883" y="2345"/>
                </a:cubicBezTo>
                <a:cubicBezTo>
                  <a:pt x="2679895" y="4690"/>
                  <a:pt x="3217984" y="1417320"/>
                  <a:pt x="3756074" y="2829951"/>
                </a:cubicBez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1142976" y="1741450"/>
            <a:ext cx="6146163" cy="4432946"/>
          </a:xfrm>
          <a:custGeom>
            <a:avLst/>
            <a:gdLst>
              <a:gd name="connsiteX0" fmla="*/ 0 w 4037428"/>
              <a:gd name="connsiteY0" fmla="*/ 2853397 h 2912012"/>
              <a:gd name="connsiteX1" fmla="*/ 1252025 w 4037428"/>
              <a:gd name="connsiteY1" fmla="*/ 67994 h 2912012"/>
              <a:gd name="connsiteX2" fmla="*/ 3080825 w 4037428"/>
              <a:gd name="connsiteY2" fmla="*/ 2445434 h 2912012"/>
              <a:gd name="connsiteX3" fmla="*/ 4037428 w 4037428"/>
              <a:gd name="connsiteY3" fmla="*/ 2867465 h 2912012"/>
              <a:gd name="connsiteX4" fmla="*/ 4037428 w 4037428"/>
              <a:gd name="connsiteY4" fmla="*/ 2867465 h 29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428" h="2912012">
                <a:moveTo>
                  <a:pt x="0" y="2853397"/>
                </a:moveTo>
                <a:cubicBezTo>
                  <a:pt x="369277" y="1494692"/>
                  <a:pt x="738554" y="135988"/>
                  <a:pt x="1252025" y="67994"/>
                </a:cubicBezTo>
                <a:cubicBezTo>
                  <a:pt x="1765496" y="0"/>
                  <a:pt x="2616591" y="1978856"/>
                  <a:pt x="3080825" y="2445434"/>
                </a:cubicBezTo>
                <a:cubicBezTo>
                  <a:pt x="3545059" y="2912012"/>
                  <a:pt x="4037428" y="2867465"/>
                  <a:pt x="4037428" y="2867465"/>
                </a:cubicBezTo>
                <a:lnTo>
                  <a:pt x="4037428" y="2867465"/>
                </a:lnTo>
              </a:path>
            </a:pathLst>
          </a:cu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2285984" y="4071942"/>
            <a:ext cx="4929222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 animBg="1"/>
      <p:bldP spid="14" grpId="0" animBg="1"/>
      <p:bldP spid="6" grpId="0" animBg="1"/>
      <p:bldP spid="12" grpId="0" animBg="1"/>
      <p:bldP spid="3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4493" y="71438"/>
            <a:ext cx="8856663" cy="8572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Case 7: </a:t>
            </a:r>
            <a:r>
              <a:rPr lang="en-US" sz="4000" dirty="0" err="1" smtClean="0"/>
              <a:t>Progresa</a:t>
            </a:r>
            <a:r>
              <a:rPr lang="en-US" sz="4000" dirty="0" smtClean="0"/>
              <a:t> Matching </a:t>
            </a:r>
            <a:r>
              <a:rPr lang="en-US" sz="4000" i="1" dirty="0" smtClean="0"/>
              <a:t>(P-Score)</a:t>
            </a:r>
            <a:endParaRPr lang="en-US" sz="4000" i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0" y="1000108"/>
          <a:ext cx="7143800" cy="54025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900"/>
                <a:gridCol w="3571900"/>
              </a:tblGrid>
              <a:tr h="64770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Baseline Characteristics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Estimated Coefficient</a:t>
                      </a: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Probit Regression, Prob Enrolled=1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Head’s age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-0.022**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Spouse’s age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-0.017**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Head’s education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-0.059**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Spouse’s education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-0.03**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is female=1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-0.067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Indigenous=1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0.345**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household members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0.216**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Dirt floor=1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0.676**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Bathroom=1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-0.197**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Hectares of 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-0.042**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Distance to Hospital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(km)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0.001*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Constant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0.664**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44493" y="6565636"/>
            <a:ext cx="90011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accent1"/>
                </a:solidFill>
              </a:rPr>
              <a:t>Note: </a:t>
            </a:r>
            <a:r>
              <a:rPr lang="en-US" sz="1300" dirty="0" smtClean="0"/>
              <a:t>If the effect is statistically significant at the 1% significance level, we label the estimated impact with 2 stars (**).</a:t>
            </a:r>
            <a:endParaRPr lang="en-US" sz="1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DevelopmentNetwork">
  <a:themeElements>
    <a:clrScheme name="HD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82010"/>
      </a:accent1>
      <a:accent2>
        <a:srgbClr val="B8B8C0"/>
      </a:accent2>
      <a:accent3>
        <a:srgbClr val="B33826"/>
      </a:accent3>
      <a:accent4>
        <a:srgbClr val="E8842B"/>
      </a:accent4>
      <a:accent5>
        <a:srgbClr val="929292"/>
      </a:accent5>
      <a:accent6>
        <a:srgbClr val="AFAFB9"/>
      </a:accent6>
      <a:hlink>
        <a:srgbClr val="5F95D7"/>
      </a:hlink>
      <a:folHlink>
        <a:srgbClr val="CD7371"/>
      </a:folHlink>
    </a:clrScheme>
    <a:fontScheme name="WorldBank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HumanDevelopmentNetwork</Template>
  <TotalTime>5257</TotalTime>
  <Words>763</Words>
  <Application>Microsoft Office PowerPoint</Application>
  <PresentationFormat>On-screen Show (4:3)</PresentationFormat>
  <Paragraphs>128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HumanDevelopmentNetwork</vt:lpstr>
      <vt:lpstr>Slide 1</vt:lpstr>
      <vt:lpstr>Slide 2</vt:lpstr>
      <vt:lpstr>Slide 3</vt:lpstr>
      <vt:lpstr>Slide 4</vt:lpstr>
      <vt:lpstr>Slide 5</vt:lpstr>
      <vt:lpstr>Matching</vt:lpstr>
      <vt:lpstr>Propensity-Score Matching (PSM)</vt:lpstr>
      <vt:lpstr>Density of propensity scores</vt:lpstr>
      <vt:lpstr>Case 7: Progresa Matching (P-Score)</vt:lpstr>
      <vt:lpstr>Case 7: Progresa Common Support</vt:lpstr>
      <vt:lpstr>Case 7: Progresa Matching (P-Score)</vt:lpstr>
      <vt:lpstr>Keep in Mind</vt:lpstr>
      <vt:lpstr>Progresa Policy Recommendation?</vt:lpstr>
      <vt:lpstr>Appendix 2 Steps in Propensity Score Matching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Policy</dc:title>
  <dc:creator>Uma Young | Presentation Bureau</dc:creator>
  <cp:lastModifiedBy>wb335910</cp:lastModifiedBy>
  <cp:revision>503</cp:revision>
  <dcterms:created xsi:type="dcterms:W3CDTF">2010-02-15T20:31:06Z</dcterms:created>
  <dcterms:modified xsi:type="dcterms:W3CDTF">2011-01-19T16:38:08Z</dcterms:modified>
</cp:coreProperties>
</file>