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305" r:id="rId6"/>
    <p:sldId id="306" r:id="rId7"/>
    <p:sldId id="320" r:id="rId8"/>
    <p:sldId id="321" r:id="rId9"/>
    <p:sldId id="322" r:id="rId10"/>
    <p:sldId id="310" r:id="rId11"/>
    <p:sldId id="312" r:id="rId12"/>
    <p:sldId id="313" r:id="rId13"/>
    <p:sldId id="314" r:id="rId14"/>
    <p:sldId id="315" r:id="rId15"/>
    <p:sldId id="319" r:id="rId16"/>
    <p:sldId id="323" r:id="rId17"/>
    <p:sldId id="324" r:id="rId18"/>
    <p:sldId id="32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 Shotland" initials="M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28" autoAdjust="0"/>
  </p:normalViewPr>
  <p:slideViewPr>
    <p:cSldViewPr>
      <p:cViewPr>
        <p:scale>
          <a:sx n="66" d="100"/>
          <a:sy n="66" d="100"/>
        </p:scale>
        <p:origin x="-137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B4260-B17E-47A1-8119-98C2A9EA0BB5}" type="doc">
      <dgm:prSet loTypeId="urn:microsoft.com/office/officeart/2005/8/layout/process4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0477679-2C76-43C7-8C34-CFD7BB53951C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/>
              <a:effectLst/>
              <a:uLnTx/>
              <a:uFillTx/>
            </a:rPr>
            <a:t>Continuously ensure the academic  excellence of our research</a:t>
          </a:r>
          <a:endParaRPr lang="en-US" dirty="0"/>
        </a:p>
      </dgm:t>
    </dgm:pt>
    <dgm:pt modelId="{7D951CE7-7338-4603-B918-617E3B58D203}" type="parTrans" cxnId="{440F7D4E-1F09-44A4-94F7-B71CC4DD8557}">
      <dgm:prSet/>
      <dgm:spPr/>
      <dgm:t>
        <a:bodyPr/>
        <a:lstStyle/>
        <a:p>
          <a:endParaRPr lang="en-US"/>
        </a:p>
      </dgm:t>
    </dgm:pt>
    <dgm:pt modelId="{A79F0F07-708A-4C93-97DE-0C0A5495BBAA}" type="sibTrans" cxnId="{440F7D4E-1F09-44A4-94F7-B71CC4DD8557}">
      <dgm:prSet/>
      <dgm:spPr/>
      <dgm:t>
        <a:bodyPr/>
        <a:lstStyle/>
        <a:p>
          <a:endParaRPr lang="en-US"/>
        </a:p>
      </dgm:t>
    </dgm:pt>
    <dgm:pt modelId="{63337390-3C7E-47F6-81B2-3E20CEBE5B2F}">
      <dgm:prSet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/>
              <a:effectLst/>
              <a:uLnTx/>
              <a:uFillTx/>
            </a:rPr>
            <a:t>Expand the body of evidence</a:t>
          </a:r>
        </a:p>
      </dgm:t>
    </dgm:pt>
    <dgm:pt modelId="{666BAB7D-72B0-4494-8555-AA2A4CF2AB53}" type="parTrans" cxnId="{77C7A83D-D622-41AF-96AF-66E70DDFF3C3}">
      <dgm:prSet/>
      <dgm:spPr/>
      <dgm:t>
        <a:bodyPr/>
        <a:lstStyle/>
        <a:p>
          <a:endParaRPr lang="en-US"/>
        </a:p>
      </dgm:t>
    </dgm:pt>
    <dgm:pt modelId="{A27BE7A3-E8A2-4E43-BF9A-61BD77FAD08C}" type="sibTrans" cxnId="{77C7A83D-D622-41AF-96AF-66E70DDFF3C3}">
      <dgm:prSet/>
      <dgm:spPr/>
      <dgm:t>
        <a:bodyPr/>
        <a:lstStyle/>
        <a:p>
          <a:endParaRPr lang="en-US"/>
        </a:p>
      </dgm:t>
    </dgm:pt>
    <dgm:pt modelId="{142FB6EF-D6D1-4D8C-96C4-0C3AB1501DC9}">
      <dgm:prSet/>
      <dgm:spPr/>
      <dgm:t>
        <a:bodyPr/>
        <a:lstStyle/>
        <a:p>
          <a:r>
            <a:rPr kumimoji="0" lang="en-US" b="0" i="0" u="none" strike="noStrike" cap="none" spc="0" normalizeH="0" baseline="0" noProof="0" smtClean="0">
              <a:ln/>
              <a:effectLst/>
              <a:uLnTx/>
              <a:uFillTx/>
            </a:rPr>
            <a:t>Increase the impact of research on the real world</a:t>
          </a:r>
          <a:endParaRPr kumimoji="0" lang="en-US" b="0" i="0" u="none" strike="noStrike" cap="none" spc="0" normalizeH="0" baseline="0" noProof="0" dirty="0" smtClean="0">
            <a:ln/>
            <a:effectLst/>
            <a:uLnTx/>
            <a:uFillTx/>
          </a:endParaRPr>
        </a:p>
      </dgm:t>
    </dgm:pt>
    <dgm:pt modelId="{942D55F8-F35D-4A04-9C6E-9EE959AB139C}" type="parTrans" cxnId="{DF4560E7-F78E-43F3-8FBD-C09BCF67A3B9}">
      <dgm:prSet/>
      <dgm:spPr/>
      <dgm:t>
        <a:bodyPr/>
        <a:lstStyle/>
        <a:p>
          <a:endParaRPr lang="en-US"/>
        </a:p>
      </dgm:t>
    </dgm:pt>
    <dgm:pt modelId="{C5AF3BB6-5EB3-49CF-B003-C3C81AE763A1}" type="sibTrans" cxnId="{DF4560E7-F78E-43F3-8FBD-C09BCF67A3B9}">
      <dgm:prSet/>
      <dgm:spPr/>
      <dgm:t>
        <a:bodyPr/>
        <a:lstStyle/>
        <a:p>
          <a:endParaRPr lang="en-US"/>
        </a:p>
      </dgm:t>
    </dgm:pt>
    <dgm:pt modelId="{F7ED7AFC-1439-48F2-9457-1322A641B00A}" type="pres">
      <dgm:prSet presAssocID="{EC1B4260-B17E-47A1-8119-98C2A9EA0B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6386C0-A45C-402C-BB1C-2B0FA49398A2}" type="pres">
      <dgm:prSet presAssocID="{142FB6EF-D6D1-4D8C-96C4-0C3AB1501DC9}" presName="boxAndChildren" presStyleCnt="0"/>
      <dgm:spPr/>
    </dgm:pt>
    <dgm:pt modelId="{F5668E19-4C8E-4D38-8986-6073A2D4FD8A}" type="pres">
      <dgm:prSet presAssocID="{142FB6EF-D6D1-4D8C-96C4-0C3AB1501DC9}" presName="parentTextBox" presStyleLbl="node1" presStyleIdx="0" presStyleCnt="3"/>
      <dgm:spPr/>
      <dgm:t>
        <a:bodyPr/>
        <a:lstStyle/>
        <a:p>
          <a:endParaRPr lang="en-US"/>
        </a:p>
      </dgm:t>
    </dgm:pt>
    <dgm:pt modelId="{BA025F95-C8A2-4611-B167-FE826548787F}" type="pres">
      <dgm:prSet presAssocID="{A27BE7A3-E8A2-4E43-BF9A-61BD77FAD08C}" presName="sp" presStyleCnt="0"/>
      <dgm:spPr/>
    </dgm:pt>
    <dgm:pt modelId="{7E5DF040-CEC2-4CEB-8E53-A1527A48C0D6}" type="pres">
      <dgm:prSet presAssocID="{63337390-3C7E-47F6-81B2-3E20CEBE5B2F}" presName="arrowAndChildren" presStyleCnt="0"/>
      <dgm:spPr/>
    </dgm:pt>
    <dgm:pt modelId="{B4EAC865-7877-41A9-8B02-03B118456754}" type="pres">
      <dgm:prSet presAssocID="{63337390-3C7E-47F6-81B2-3E20CEBE5B2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CC207328-BC16-464C-BB87-635236EE90C8}" type="pres">
      <dgm:prSet presAssocID="{A79F0F07-708A-4C93-97DE-0C0A5495BBAA}" presName="sp" presStyleCnt="0"/>
      <dgm:spPr/>
    </dgm:pt>
    <dgm:pt modelId="{9C8F170F-AA07-4C93-A83C-E8B3352B1552}" type="pres">
      <dgm:prSet presAssocID="{00477679-2C76-43C7-8C34-CFD7BB53951C}" presName="arrowAndChildren" presStyleCnt="0"/>
      <dgm:spPr/>
    </dgm:pt>
    <dgm:pt modelId="{0B554255-2ECC-4284-849F-0FBBB60B9487}" type="pres">
      <dgm:prSet presAssocID="{00477679-2C76-43C7-8C34-CFD7BB53951C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24A4379-0D3E-44EF-95E4-D8ABA4D312DF}" type="presOf" srcId="{00477679-2C76-43C7-8C34-CFD7BB53951C}" destId="{0B554255-2ECC-4284-849F-0FBBB60B9487}" srcOrd="0" destOrd="0" presId="urn:microsoft.com/office/officeart/2005/8/layout/process4"/>
    <dgm:cxn modelId="{9F94C648-A526-4A3C-A19E-B43F5C01B77A}" type="presOf" srcId="{EC1B4260-B17E-47A1-8119-98C2A9EA0BB5}" destId="{F7ED7AFC-1439-48F2-9457-1322A641B00A}" srcOrd="0" destOrd="0" presId="urn:microsoft.com/office/officeart/2005/8/layout/process4"/>
    <dgm:cxn modelId="{440F7D4E-1F09-44A4-94F7-B71CC4DD8557}" srcId="{EC1B4260-B17E-47A1-8119-98C2A9EA0BB5}" destId="{00477679-2C76-43C7-8C34-CFD7BB53951C}" srcOrd="0" destOrd="0" parTransId="{7D951CE7-7338-4603-B918-617E3B58D203}" sibTransId="{A79F0F07-708A-4C93-97DE-0C0A5495BBAA}"/>
    <dgm:cxn modelId="{DF4560E7-F78E-43F3-8FBD-C09BCF67A3B9}" srcId="{EC1B4260-B17E-47A1-8119-98C2A9EA0BB5}" destId="{142FB6EF-D6D1-4D8C-96C4-0C3AB1501DC9}" srcOrd="2" destOrd="0" parTransId="{942D55F8-F35D-4A04-9C6E-9EE959AB139C}" sibTransId="{C5AF3BB6-5EB3-49CF-B003-C3C81AE763A1}"/>
    <dgm:cxn modelId="{E3AB4F7C-4363-43FF-B43B-9A40D51FC11E}" type="presOf" srcId="{63337390-3C7E-47F6-81B2-3E20CEBE5B2F}" destId="{B4EAC865-7877-41A9-8B02-03B118456754}" srcOrd="0" destOrd="0" presId="urn:microsoft.com/office/officeart/2005/8/layout/process4"/>
    <dgm:cxn modelId="{625295C2-72AE-4857-A918-01C79213D33F}" type="presOf" srcId="{142FB6EF-D6D1-4D8C-96C4-0C3AB1501DC9}" destId="{F5668E19-4C8E-4D38-8986-6073A2D4FD8A}" srcOrd="0" destOrd="0" presId="urn:microsoft.com/office/officeart/2005/8/layout/process4"/>
    <dgm:cxn modelId="{77C7A83D-D622-41AF-96AF-66E70DDFF3C3}" srcId="{EC1B4260-B17E-47A1-8119-98C2A9EA0BB5}" destId="{63337390-3C7E-47F6-81B2-3E20CEBE5B2F}" srcOrd="1" destOrd="0" parTransId="{666BAB7D-72B0-4494-8555-AA2A4CF2AB53}" sibTransId="{A27BE7A3-E8A2-4E43-BF9A-61BD77FAD08C}"/>
    <dgm:cxn modelId="{3608B94B-4FB2-4356-83D8-65C40CA78433}" type="presParOf" srcId="{F7ED7AFC-1439-48F2-9457-1322A641B00A}" destId="{CC6386C0-A45C-402C-BB1C-2B0FA49398A2}" srcOrd="0" destOrd="0" presId="urn:microsoft.com/office/officeart/2005/8/layout/process4"/>
    <dgm:cxn modelId="{C74480AB-D665-4522-A345-73511B3768DE}" type="presParOf" srcId="{CC6386C0-A45C-402C-BB1C-2B0FA49398A2}" destId="{F5668E19-4C8E-4D38-8986-6073A2D4FD8A}" srcOrd="0" destOrd="0" presId="urn:microsoft.com/office/officeart/2005/8/layout/process4"/>
    <dgm:cxn modelId="{299E9AE3-93FD-41D5-A828-766A47364C85}" type="presParOf" srcId="{F7ED7AFC-1439-48F2-9457-1322A641B00A}" destId="{BA025F95-C8A2-4611-B167-FE826548787F}" srcOrd="1" destOrd="0" presId="urn:microsoft.com/office/officeart/2005/8/layout/process4"/>
    <dgm:cxn modelId="{3526E6A2-3998-457F-A4D4-EEAA9579B9A7}" type="presParOf" srcId="{F7ED7AFC-1439-48F2-9457-1322A641B00A}" destId="{7E5DF040-CEC2-4CEB-8E53-A1527A48C0D6}" srcOrd="2" destOrd="0" presId="urn:microsoft.com/office/officeart/2005/8/layout/process4"/>
    <dgm:cxn modelId="{5D608227-8524-489E-A820-42C6C71781DE}" type="presParOf" srcId="{7E5DF040-CEC2-4CEB-8E53-A1527A48C0D6}" destId="{B4EAC865-7877-41A9-8B02-03B118456754}" srcOrd="0" destOrd="0" presId="urn:microsoft.com/office/officeart/2005/8/layout/process4"/>
    <dgm:cxn modelId="{7048AC4B-905B-47CC-92FF-B8DB40EE5A04}" type="presParOf" srcId="{F7ED7AFC-1439-48F2-9457-1322A641B00A}" destId="{CC207328-BC16-464C-BB87-635236EE90C8}" srcOrd="3" destOrd="0" presId="urn:microsoft.com/office/officeart/2005/8/layout/process4"/>
    <dgm:cxn modelId="{6591EF2A-4E12-4A69-BB2B-B3866B950F4B}" type="presParOf" srcId="{F7ED7AFC-1439-48F2-9457-1322A641B00A}" destId="{9C8F170F-AA07-4C93-A83C-E8B3352B1552}" srcOrd="4" destOrd="0" presId="urn:microsoft.com/office/officeart/2005/8/layout/process4"/>
    <dgm:cxn modelId="{B48E6238-EF24-4B55-B29B-78FCB39F7272}" type="presParOf" srcId="{9C8F170F-AA07-4C93-A83C-E8B3352B1552}" destId="{0B554255-2ECC-4284-849F-0FBBB60B948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2D246A-6577-4397-8DA9-6A880F99D08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6DABCD-3D3C-4150-9B50-0D349135FB38}">
      <dgm:prSet phldrT="[Text]"/>
      <dgm:spPr/>
      <dgm:t>
        <a:bodyPr/>
        <a:lstStyle/>
        <a:p>
          <a:r>
            <a:rPr lang="en-US" dirty="0" smtClean="0"/>
            <a:t>Design: March 2011 – Dec 2012 </a:t>
          </a:r>
        </a:p>
      </dgm:t>
    </dgm:pt>
    <dgm:pt modelId="{720D20AE-5E3D-4CD8-8352-00F1F38BED22}" type="parTrans" cxnId="{9BF2A35A-DB9A-4D2B-ACE2-A42C02034B40}">
      <dgm:prSet/>
      <dgm:spPr/>
      <dgm:t>
        <a:bodyPr/>
        <a:lstStyle/>
        <a:p>
          <a:endParaRPr lang="en-US"/>
        </a:p>
      </dgm:t>
    </dgm:pt>
    <dgm:pt modelId="{04106AFA-02FE-4AF7-B4AE-9B3CD1D8DCFB}" type="sibTrans" cxnId="{9BF2A35A-DB9A-4D2B-ACE2-A42C02034B40}">
      <dgm:prSet/>
      <dgm:spPr/>
      <dgm:t>
        <a:bodyPr/>
        <a:lstStyle/>
        <a:p>
          <a:endParaRPr lang="en-US"/>
        </a:p>
      </dgm:t>
    </dgm:pt>
    <dgm:pt modelId="{777B4E1C-A3E4-47E5-A2AE-B5D19C945279}">
      <dgm:prSet phldrT="[Text]"/>
      <dgm:spPr/>
      <dgm:t>
        <a:bodyPr/>
        <a:lstStyle/>
        <a:p>
          <a:r>
            <a:rPr lang="en-US" dirty="0" smtClean="0"/>
            <a:t>Particulate matter from stationary sources (industries)</a:t>
          </a:r>
          <a:endParaRPr lang="en-US" dirty="0"/>
        </a:p>
      </dgm:t>
    </dgm:pt>
    <dgm:pt modelId="{2DF27B86-481E-4923-B57E-00741E1AAAE0}" type="parTrans" cxnId="{06C83508-99BF-4041-B501-BD7E2182D46D}">
      <dgm:prSet/>
      <dgm:spPr/>
      <dgm:t>
        <a:bodyPr/>
        <a:lstStyle/>
        <a:p>
          <a:endParaRPr lang="en-US"/>
        </a:p>
      </dgm:t>
    </dgm:pt>
    <dgm:pt modelId="{831AA89C-30DF-4BCC-8432-DF74CB7F1A72}" type="sibTrans" cxnId="{06C83508-99BF-4041-B501-BD7E2182D46D}">
      <dgm:prSet/>
      <dgm:spPr/>
      <dgm:t>
        <a:bodyPr/>
        <a:lstStyle/>
        <a:p>
          <a:endParaRPr lang="en-US"/>
        </a:p>
      </dgm:t>
    </dgm:pt>
    <dgm:pt modelId="{6EF65B51-BAA3-468A-86D4-27C904545743}">
      <dgm:prSet phldrT="[Text]"/>
      <dgm:spPr/>
      <dgm:t>
        <a:bodyPr/>
        <a:lstStyle/>
        <a:p>
          <a:r>
            <a:rPr lang="en-US" dirty="0" smtClean="0"/>
            <a:t>Continuous emissions monitoring standards developed</a:t>
          </a:r>
          <a:endParaRPr lang="en-US" dirty="0"/>
        </a:p>
      </dgm:t>
    </dgm:pt>
    <dgm:pt modelId="{6C2D6698-D642-4DFC-B0EA-90B6C571E627}" type="parTrans" cxnId="{193B2E39-2494-4B92-A94A-4C13E776A550}">
      <dgm:prSet/>
      <dgm:spPr/>
      <dgm:t>
        <a:bodyPr/>
        <a:lstStyle/>
        <a:p>
          <a:endParaRPr lang="en-US"/>
        </a:p>
      </dgm:t>
    </dgm:pt>
    <dgm:pt modelId="{C635106B-D7C1-45AC-8BA6-07D6BD839216}" type="sibTrans" cxnId="{193B2E39-2494-4B92-A94A-4C13E776A550}">
      <dgm:prSet/>
      <dgm:spPr/>
      <dgm:t>
        <a:bodyPr/>
        <a:lstStyle/>
        <a:p>
          <a:endParaRPr lang="en-US"/>
        </a:p>
      </dgm:t>
    </dgm:pt>
    <dgm:pt modelId="{038E7327-48B1-413E-B884-D86BA6D6F670}">
      <dgm:prSet phldrT="[Text]"/>
      <dgm:spPr/>
      <dgm:t>
        <a:bodyPr/>
        <a:lstStyle/>
        <a:p>
          <a:r>
            <a:rPr lang="en-US" dirty="0" smtClean="0"/>
            <a:t>Baseline and CEMS Evaluation: March 2012 – Aug 2013</a:t>
          </a:r>
          <a:endParaRPr lang="en-US" dirty="0"/>
        </a:p>
      </dgm:t>
    </dgm:pt>
    <dgm:pt modelId="{2E984136-A4C0-430F-951A-A9DA723EB374}" type="parTrans" cxnId="{28EB4603-E575-4C2D-8F5D-6F99F46ADD91}">
      <dgm:prSet/>
      <dgm:spPr/>
      <dgm:t>
        <a:bodyPr/>
        <a:lstStyle/>
        <a:p>
          <a:endParaRPr lang="en-US"/>
        </a:p>
      </dgm:t>
    </dgm:pt>
    <dgm:pt modelId="{3747F2E8-2AA2-4ADB-A64C-E44633048437}" type="sibTrans" cxnId="{28EB4603-E575-4C2D-8F5D-6F99F46ADD91}">
      <dgm:prSet/>
      <dgm:spPr/>
      <dgm:t>
        <a:bodyPr/>
        <a:lstStyle/>
        <a:p>
          <a:endParaRPr lang="en-US"/>
        </a:p>
      </dgm:t>
    </dgm:pt>
    <dgm:pt modelId="{211C2CE7-E46A-43D5-9FEC-33F8BB5EFF88}">
      <dgm:prSet phldrT="[Text]"/>
      <dgm:spPr/>
      <dgm:t>
        <a:bodyPr/>
        <a:lstStyle/>
        <a:p>
          <a:r>
            <a:rPr lang="en-US" dirty="0" smtClean="0"/>
            <a:t>Equip industries with continuous emissions monitoring</a:t>
          </a:r>
          <a:endParaRPr lang="en-US" dirty="0"/>
        </a:p>
      </dgm:t>
    </dgm:pt>
    <dgm:pt modelId="{5FD8991B-14B6-4C75-A40E-4B5829FC05FB}" type="parTrans" cxnId="{D11BC57D-0083-47B3-8AA8-EF39757A14C0}">
      <dgm:prSet/>
      <dgm:spPr/>
      <dgm:t>
        <a:bodyPr/>
        <a:lstStyle/>
        <a:p>
          <a:endParaRPr lang="en-US"/>
        </a:p>
      </dgm:t>
    </dgm:pt>
    <dgm:pt modelId="{D29031B7-9430-4ECB-BED3-5DB531AD9F49}" type="sibTrans" cxnId="{D11BC57D-0083-47B3-8AA8-EF39757A14C0}">
      <dgm:prSet/>
      <dgm:spPr/>
      <dgm:t>
        <a:bodyPr/>
        <a:lstStyle/>
        <a:p>
          <a:endParaRPr lang="en-US"/>
        </a:p>
      </dgm:t>
    </dgm:pt>
    <dgm:pt modelId="{ACE5ACD1-6344-4CEA-B15B-EA777D0EE6CA}">
      <dgm:prSet phldrT="[Text]"/>
      <dgm:spPr/>
      <dgm:t>
        <a:bodyPr/>
        <a:lstStyle/>
        <a:p>
          <a:r>
            <a:rPr lang="en-US" dirty="0" smtClean="0"/>
            <a:t>Measure baseline of industry abatement equipment and emissions</a:t>
          </a:r>
          <a:endParaRPr lang="en-US" dirty="0"/>
        </a:p>
      </dgm:t>
    </dgm:pt>
    <dgm:pt modelId="{2EC9AD40-6470-4B8E-9D19-3B96BB89475D}" type="parTrans" cxnId="{7798AF44-D63A-47DB-A44E-394298087DE0}">
      <dgm:prSet/>
      <dgm:spPr/>
      <dgm:t>
        <a:bodyPr/>
        <a:lstStyle/>
        <a:p>
          <a:endParaRPr lang="en-US"/>
        </a:p>
      </dgm:t>
    </dgm:pt>
    <dgm:pt modelId="{CDCC7B75-1491-4DB7-8B64-E567F633B500}" type="sibTrans" cxnId="{7798AF44-D63A-47DB-A44E-394298087DE0}">
      <dgm:prSet/>
      <dgm:spPr/>
      <dgm:t>
        <a:bodyPr/>
        <a:lstStyle/>
        <a:p>
          <a:endParaRPr lang="en-US"/>
        </a:p>
      </dgm:t>
    </dgm:pt>
    <dgm:pt modelId="{4328A26A-6DBA-40BA-A33A-8C8C7E94C7B9}">
      <dgm:prSet phldrT="[Text]"/>
      <dgm:spPr/>
      <dgm:t>
        <a:bodyPr/>
        <a:lstStyle/>
        <a:p>
          <a:r>
            <a:rPr lang="en-US" dirty="0" smtClean="0"/>
            <a:t>Emission Trading Implementation: Aug 2013 – Dec 2014</a:t>
          </a:r>
          <a:endParaRPr lang="en-US" dirty="0"/>
        </a:p>
      </dgm:t>
    </dgm:pt>
    <dgm:pt modelId="{C4B108F0-C4BB-4571-9F80-6DA36E8E476F}" type="parTrans" cxnId="{C05BAF36-ADD0-4DD6-A162-7B4A3342BFA9}">
      <dgm:prSet/>
      <dgm:spPr/>
      <dgm:t>
        <a:bodyPr/>
        <a:lstStyle/>
        <a:p>
          <a:endParaRPr lang="en-US"/>
        </a:p>
      </dgm:t>
    </dgm:pt>
    <dgm:pt modelId="{2BAA23D9-D4ED-4FF3-A822-CE644EC312FF}" type="sibTrans" cxnId="{C05BAF36-ADD0-4DD6-A162-7B4A3342BFA9}">
      <dgm:prSet/>
      <dgm:spPr/>
      <dgm:t>
        <a:bodyPr/>
        <a:lstStyle/>
        <a:p>
          <a:endParaRPr lang="en-US"/>
        </a:p>
      </dgm:t>
    </dgm:pt>
    <dgm:pt modelId="{56915B83-66EE-4EE6-A994-3116BFF3A8EC}">
      <dgm:prSet phldrT="[Text]"/>
      <dgm:spPr/>
      <dgm:t>
        <a:bodyPr/>
        <a:lstStyle/>
        <a:p>
          <a:r>
            <a:rPr lang="en-US" dirty="0" smtClean="0"/>
            <a:t>Begin trading of permits to emit particulate matter</a:t>
          </a:r>
          <a:endParaRPr lang="en-US" dirty="0"/>
        </a:p>
      </dgm:t>
    </dgm:pt>
    <dgm:pt modelId="{EE649AD4-C318-435C-A90C-CBE4A07663C8}" type="parTrans" cxnId="{4D4B7069-51ED-44C3-9305-5BC49E4CD82F}">
      <dgm:prSet/>
      <dgm:spPr/>
      <dgm:t>
        <a:bodyPr/>
        <a:lstStyle/>
        <a:p>
          <a:endParaRPr lang="en-US"/>
        </a:p>
      </dgm:t>
    </dgm:pt>
    <dgm:pt modelId="{4D0049EF-7175-4FF0-A3C3-0662F3839F7A}" type="sibTrans" cxnId="{4D4B7069-51ED-44C3-9305-5BC49E4CD82F}">
      <dgm:prSet/>
      <dgm:spPr/>
      <dgm:t>
        <a:bodyPr/>
        <a:lstStyle/>
        <a:p>
          <a:endParaRPr lang="en-US"/>
        </a:p>
      </dgm:t>
    </dgm:pt>
    <dgm:pt modelId="{FBBBF076-7BBD-41FD-960E-FF06E64EE48C}">
      <dgm:prSet phldrT="[Text]"/>
      <dgm:spPr/>
      <dgm:t>
        <a:bodyPr/>
        <a:lstStyle/>
        <a:p>
          <a:r>
            <a:rPr lang="en-US" dirty="0" smtClean="0"/>
            <a:t>Design with 3 states: Gujarat, Maharashtra, Tamil Nadu</a:t>
          </a:r>
          <a:endParaRPr lang="en-US" dirty="0"/>
        </a:p>
      </dgm:t>
    </dgm:pt>
    <dgm:pt modelId="{34A6E98A-4329-4359-B2F8-3067E46128BC}" type="parTrans" cxnId="{03E238B2-24FA-4694-9F5A-CC12FFF7CDA4}">
      <dgm:prSet/>
      <dgm:spPr/>
      <dgm:t>
        <a:bodyPr/>
        <a:lstStyle/>
        <a:p>
          <a:endParaRPr lang="en-US"/>
        </a:p>
      </dgm:t>
    </dgm:pt>
    <dgm:pt modelId="{37283BDB-3BCD-4E06-9A3E-F04BA97ACEAB}" type="sibTrans" cxnId="{03E238B2-24FA-4694-9F5A-CC12FFF7CDA4}">
      <dgm:prSet/>
      <dgm:spPr/>
      <dgm:t>
        <a:bodyPr/>
        <a:lstStyle/>
        <a:p>
          <a:endParaRPr lang="en-US"/>
        </a:p>
      </dgm:t>
    </dgm:pt>
    <dgm:pt modelId="{E80AF8A5-E9B5-4507-8365-DA382D5908D3}">
      <dgm:prSet phldrT="[Text]"/>
      <dgm:spPr/>
      <dgm:t>
        <a:bodyPr/>
        <a:lstStyle/>
        <a:p>
          <a:r>
            <a:rPr lang="en-US" dirty="0" smtClean="0"/>
            <a:t>Does continuous monitoring improve outcomes?</a:t>
          </a:r>
          <a:endParaRPr lang="en-US" dirty="0"/>
        </a:p>
      </dgm:t>
    </dgm:pt>
    <dgm:pt modelId="{AD8C9837-D526-4129-A33B-A5D766AD4857}" type="parTrans" cxnId="{EBB0E779-2FE7-42BB-A90E-9B7E3E5422E6}">
      <dgm:prSet/>
      <dgm:spPr/>
      <dgm:t>
        <a:bodyPr/>
        <a:lstStyle/>
        <a:p>
          <a:endParaRPr lang="en-US"/>
        </a:p>
      </dgm:t>
    </dgm:pt>
    <dgm:pt modelId="{99183D96-853C-43D9-AB31-76976D52EFAE}" type="sibTrans" cxnId="{EBB0E779-2FE7-42BB-A90E-9B7E3E5422E6}">
      <dgm:prSet/>
      <dgm:spPr/>
      <dgm:t>
        <a:bodyPr/>
        <a:lstStyle/>
        <a:p>
          <a:endParaRPr lang="en-US"/>
        </a:p>
      </dgm:t>
    </dgm:pt>
    <dgm:pt modelId="{062008AD-D3CC-418B-8EEF-ADEDCD228F32}">
      <dgm:prSet/>
      <dgm:spPr/>
      <dgm:t>
        <a:bodyPr/>
        <a:lstStyle/>
        <a:p>
          <a:r>
            <a:rPr lang="en-US" dirty="0" smtClean="0"/>
            <a:t>Demonstrate that industry costs of abatement are reduced</a:t>
          </a:r>
          <a:endParaRPr lang="en-US" dirty="0"/>
        </a:p>
      </dgm:t>
    </dgm:pt>
    <dgm:pt modelId="{996ADBFA-E4EF-4EB2-BA17-BD8F707B3E01}" type="parTrans" cxnId="{5D8FB515-8A83-40F2-AC73-62A40B74A4BA}">
      <dgm:prSet/>
      <dgm:spPr/>
      <dgm:t>
        <a:bodyPr/>
        <a:lstStyle/>
        <a:p>
          <a:endParaRPr lang="en-US"/>
        </a:p>
      </dgm:t>
    </dgm:pt>
    <dgm:pt modelId="{C120308C-9431-4EA2-BFEA-48181425F7B9}" type="sibTrans" cxnId="{5D8FB515-8A83-40F2-AC73-62A40B74A4BA}">
      <dgm:prSet/>
      <dgm:spPr/>
      <dgm:t>
        <a:bodyPr/>
        <a:lstStyle/>
        <a:p>
          <a:endParaRPr lang="en-US"/>
        </a:p>
      </dgm:t>
    </dgm:pt>
    <dgm:pt modelId="{6BAAD6C1-B0FC-4BEB-B3BA-96B7E177D9F7}">
      <dgm:prSet/>
      <dgm:spPr/>
      <dgm:t>
        <a:bodyPr/>
        <a:lstStyle/>
        <a:p>
          <a:r>
            <a:rPr lang="en-US" dirty="0" smtClean="0"/>
            <a:t>Demonstrate that environmental objectives are met</a:t>
          </a:r>
          <a:endParaRPr lang="en-US" dirty="0"/>
        </a:p>
      </dgm:t>
    </dgm:pt>
    <dgm:pt modelId="{D5A552BB-3FC8-4A41-8634-C0EC4E3374DE}" type="parTrans" cxnId="{68D2E1CB-033B-483A-A3FA-945EF36F201A}">
      <dgm:prSet/>
      <dgm:spPr/>
      <dgm:t>
        <a:bodyPr/>
        <a:lstStyle/>
        <a:p>
          <a:endParaRPr lang="en-US"/>
        </a:p>
      </dgm:t>
    </dgm:pt>
    <dgm:pt modelId="{42A3DF58-A61E-4A58-8862-F7064B1FFC16}" type="sibTrans" cxnId="{68D2E1CB-033B-483A-A3FA-945EF36F201A}">
      <dgm:prSet/>
      <dgm:spPr/>
      <dgm:t>
        <a:bodyPr/>
        <a:lstStyle/>
        <a:p>
          <a:endParaRPr lang="en-US"/>
        </a:p>
      </dgm:t>
    </dgm:pt>
    <dgm:pt modelId="{918E43F6-E867-49B6-8B09-CEA8FC9239DA}" type="pres">
      <dgm:prSet presAssocID="{D12D246A-6577-4397-8DA9-6A880F99D0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CB6F93-AB68-482D-B35D-B43B843F7F51}" type="pres">
      <dgm:prSet presAssocID="{4328A26A-6DBA-40BA-A33A-8C8C7E94C7B9}" presName="boxAndChildren" presStyleCnt="0"/>
      <dgm:spPr/>
    </dgm:pt>
    <dgm:pt modelId="{15BDA27C-1A3F-4916-9718-B01CE89CCAE8}" type="pres">
      <dgm:prSet presAssocID="{4328A26A-6DBA-40BA-A33A-8C8C7E94C7B9}" presName="parentTextBox" presStyleLbl="node1" presStyleIdx="0" presStyleCnt="3"/>
      <dgm:spPr/>
      <dgm:t>
        <a:bodyPr/>
        <a:lstStyle/>
        <a:p>
          <a:endParaRPr lang="en-US"/>
        </a:p>
      </dgm:t>
    </dgm:pt>
    <dgm:pt modelId="{89D59404-B28D-4E26-ADD2-E62DBC0FAAFC}" type="pres">
      <dgm:prSet presAssocID="{4328A26A-6DBA-40BA-A33A-8C8C7E94C7B9}" presName="entireBox" presStyleLbl="node1" presStyleIdx="0" presStyleCnt="3"/>
      <dgm:spPr/>
      <dgm:t>
        <a:bodyPr/>
        <a:lstStyle/>
        <a:p>
          <a:endParaRPr lang="en-US"/>
        </a:p>
      </dgm:t>
    </dgm:pt>
    <dgm:pt modelId="{1322E9D8-070D-4753-92A6-F00CC0AFDEFB}" type="pres">
      <dgm:prSet presAssocID="{4328A26A-6DBA-40BA-A33A-8C8C7E94C7B9}" presName="descendantBox" presStyleCnt="0"/>
      <dgm:spPr/>
    </dgm:pt>
    <dgm:pt modelId="{A1275451-3C37-4D9B-BB28-D078D94C079C}" type="pres">
      <dgm:prSet presAssocID="{56915B83-66EE-4EE6-A994-3116BFF3A8EC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066D8-E464-42CB-87B2-DADC0C26E34B}" type="pres">
      <dgm:prSet presAssocID="{062008AD-D3CC-418B-8EEF-ADEDCD228F32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360ED-F41E-4F90-90F3-CB3ACDBC7A92}" type="pres">
      <dgm:prSet presAssocID="{6BAAD6C1-B0FC-4BEB-B3BA-96B7E177D9F7}" presName="childTextBox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FDBAA-8FD3-4AEB-B33B-C3003E1335A5}" type="pres">
      <dgm:prSet presAssocID="{3747F2E8-2AA2-4ADB-A64C-E44633048437}" presName="sp" presStyleCnt="0"/>
      <dgm:spPr/>
    </dgm:pt>
    <dgm:pt modelId="{52E767BD-05E3-482D-80A4-FCAE0D9C3327}" type="pres">
      <dgm:prSet presAssocID="{038E7327-48B1-413E-B884-D86BA6D6F670}" presName="arrowAndChildren" presStyleCnt="0"/>
      <dgm:spPr/>
    </dgm:pt>
    <dgm:pt modelId="{DCA1C74F-368A-4418-9D2C-3B6A36B395C9}" type="pres">
      <dgm:prSet presAssocID="{038E7327-48B1-413E-B884-D86BA6D6F670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C15A3AA5-25EA-4CDD-93F0-DBEB87A7A03C}" type="pres">
      <dgm:prSet presAssocID="{038E7327-48B1-413E-B884-D86BA6D6F670}" presName="arrow" presStyleLbl="node1" presStyleIdx="1" presStyleCnt="3"/>
      <dgm:spPr/>
      <dgm:t>
        <a:bodyPr/>
        <a:lstStyle/>
        <a:p>
          <a:endParaRPr lang="en-US"/>
        </a:p>
      </dgm:t>
    </dgm:pt>
    <dgm:pt modelId="{553CD60B-C7CD-4AE7-BA16-FAE68D08D410}" type="pres">
      <dgm:prSet presAssocID="{038E7327-48B1-413E-B884-D86BA6D6F670}" presName="descendantArrow" presStyleCnt="0"/>
      <dgm:spPr/>
    </dgm:pt>
    <dgm:pt modelId="{C3190985-64E8-4D1B-81A6-E127F7A14AA7}" type="pres">
      <dgm:prSet presAssocID="{211C2CE7-E46A-43D5-9FEC-33F8BB5EFF88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F408A-51E7-4E35-9606-F3254AECCD37}" type="pres">
      <dgm:prSet presAssocID="{ACE5ACD1-6344-4CEA-B15B-EA777D0EE6CA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BC363-573D-4FBF-9CE9-AB4B0EBEB161}" type="pres">
      <dgm:prSet presAssocID="{E80AF8A5-E9B5-4507-8365-DA382D5908D3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29D1B-F1E2-48AD-9C15-AD8A94BD7BB2}" type="pres">
      <dgm:prSet presAssocID="{04106AFA-02FE-4AF7-B4AE-9B3CD1D8DCFB}" presName="sp" presStyleCnt="0"/>
      <dgm:spPr/>
    </dgm:pt>
    <dgm:pt modelId="{B698F746-93AC-44D9-B919-0A967702A1E7}" type="pres">
      <dgm:prSet presAssocID="{6A6DABCD-3D3C-4150-9B50-0D349135FB38}" presName="arrowAndChildren" presStyleCnt="0"/>
      <dgm:spPr/>
    </dgm:pt>
    <dgm:pt modelId="{17B7CEC1-BA64-438E-BC9F-3012F60F3AD3}" type="pres">
      <dgm:prSet presAssocID="{6A6DABCD-3D3C-4150-9B50-0D349135FB3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F7C1109-A83E-4D7B-A3FE-59F00803A41E}" type="pres">
      <dgm:prSet presAssocID="{6A6DABCD-3D3C-4150-9B50-0D349135FB38}" presName="arrow" presStyleLbl="node1" presStyleIdx="2" presStyleCnt="3" custLinFactNeighborY="-46"/>
      <dgm:spPr/>
      <dgm:t>
        <a:bodyPr/>
        <a:lstStyle/>
        <a:p>
          <a:endParaRPr lang="en-US"/>
        </a:p>
      </dgm:t>
    </dgm:pt>
    <dgm:pt modelId="{034AC3D0-A5B4-470D-B191-88390645E2F3}" type="pres">
      <dgm:prSet presAssocID="{6A6DABCD-3D3C-4150-9B50-0D349135FB38}" presName="descendantArrow" presStyleCnt="0"/>
      <dgm:spPr/>
    </dgm:pt>
    <dgm:pt modelId="{8161824A-0EAE-431A-A1A9-D00AF5D9F8F2}" type="pres">
      <dgm:prSet presAssocID="{777B4E1C-A3E4-47E5-A2AE-B5D19C945279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E8CD0-7BA1-4168-8779-454AE69C9F14}" type="pres">
      <dgm:prSet presAssocID="{6EF65B51-BAA3-468A-86D4-27C904545743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D21C5-979F-4985-86FE-F14B5FCC67B3}" type="pres">
      <dgm:prSet presAssocID="{FBBBF076-7BBD-41FD-960E-FF06E64EE48C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B0E779-2FE7-42BB-A90E-9B7E3E5422E6}" srcId="{038E7327-48B1-413E-B884-D86BA6D6F670}" destId="{E80AF8A5-E9B5-4507-8365-DA382D5908D3}" srcOrd="2" destOrd="0" parTransId="{AD8C9837-D526-4129-A33B-A5D766AD4857}" sibTransId="{99183D96-853C-43D9-AB31-76976D52EFAE}"/>
    <dgm:cxn modelId="{D75D7AB7-335A-4946-A0EF-DAEB45986F42}" type="presOf" srcId="{038E7327-48B1-413E-B884-D86BA6D6F670}" destId="{DCA1C74F-368A-4418-9D2C-3B6A36B395C9}" srcOrd="0" destOrd="0" presId="urn:microsoft.com/office/officeart/2005/8/layout/process4"/>
    <dgm:cxn modelId="{F90FFAB7-0B29-4280-BA39-7AB890AB4844}" type="presOf" srcId="{6BAAD6C1-B0FC-4BEB-B3BA-96B7E177D9F7}" destId="{595360ED-F41E-4F90-90F3-CB3ACDBC7A92}" srcOrd="0" destOrd="0" presId="urn:microsoft.com/office/officeart/2005/8/layout/process4"/>
    <dgm:cxn modelId="{28EB4603-E575-4C2D-8F5D-6F99F46ADD91}" srcId="{D12D246A-6577-4397-8DA9-6A880F99D084}" destId="{038E7327-48B1-413E-B884-D86BA6D6F670}" srcOrd="1" destOrd="0" parTransId="{2E984136-A4C0-430F-951A-A9DA723EB374}" sibTransId="{3747F2E8-2AA2-4ADB-A64C-E44633048437}"/>
    <dgm:cxn modelId="{63C518A4-A140-4576-B88C-77BAE30D98A3}" type="presOf" srcId="{E80AF8A5-E9B5-4507-8365-DA382D5908D3}" destId="{15FBC363-573D-4FBF-9CE9-AB4B0EBEB161}" srcOrd="0" destOrd="0" presId="urn:microsoft.com/office/officeart/2005/8/layout/process4"/>
    <dgm:cxn modelId="{F9B23C82-86C9-4168-AFC4-C33E622BE0F6}" type="presOf" srcId="{4328A26A-6DBA-40BA-A33A-8C8C7E94C7B9}" destId="{89D59404-B28D-4E26-ADD2-E62DBC0FAAFC}" srcOrd="1" destOrd="0" presId="urn:microsoft.com/office/officeart/2005/8/layout/process4"/>
    <dgm:cxn modelId="{1196225E-5F47-46CB-AA76-8DF6EF46720E}" type="presOf" srcId="{6A6DABCD-3D3C-4150-9B50-0D349135FB38}" destId="{3F7C1109-A83E-4D7B-A3FE-59F00803A41E}" srcOrd="1" destOrd="0" presId="urn:microsoft.com/office/officeart/2005/8/layout/process4"/>
    <dgm:cxn modelId="{278BA2EA-2029-439C-B3EF-58747FCA1DF3}" type="presOf" srcId="{211C2CE7-E46A-43D5-9FEC-33F8BB5EFF88}" destId="{C3190985-64E8-4D1B-81A6-E127F7A14AA7}" srcOrd="0" destOrd="0" presId="urn:microsoft.com/office/officeart/2005/8/layout/process4"/>
    <dgm:cxn modelId="{6B554C0C-BDB8-4F37-B6DF-309579C6982B}" type="presOf" srcId="{038E7327-48B1-413E-B884-D86BA6D6F670}" destId="{C15A3AA5-25EA-4CDD-93F0-DBEB87A7A03C}" srcOrd="1" destOrd="0" presId="urn:microsoft.com/office/officeart/2005/8/layout/process4"/>
    <dgm:cxn modelId="{CC19FB25-E398-4FEF-AA7C-452C45C0265D}" type="presOf" srcId="{ACE5ACD1-6344-4CEA-B15B-EA777D0EE6CA}" destId="{031F408A-51E7-4E35-9606-F3254AECCD37}" srcOrd="0" destOrd="0" presId="urn:microsoft.com/office/officeart/2005/8/layout/process4"/>
    <dgm:cxn modelId="{96D2197E-B452-4C68-BF84-23D6F7560FB8}" type="presOf" srcId="{56915B83-66EE-4EE6-A994-3116BFF3A8EC}" destId="{A1275451-3C37-4D9B-BB28-D078D94C079C}" srcOrd="0" destOrd="0" presId="urn:microsoft.com/office/officeart/2005/8/layout/process4"/>
    <dgm:cxn modelId="{2F2248D1-AA5A-4252-AB0A-4F8513273AE9}" type="presOf" srcId="{D12D246A-6577-4397-8DA9-6A880F99D084}" destId="{918E43F6-E867-49B6-8B09-CEA8FC9239DA}" srcOrd="0" destOrd="0" presId="urn:microsoft.com/office/officeart/2005/8/layout/process4"/>
    <dgm:cxn modelId="{4D4B7069-51ED-44C3-9305-5BC49E4CD82F}" srcId="{4328A26A-6DBA-40BA-A33A-8C8C7E94C7B9}" destId="{56915B83-66EE-4EE6-A994-3116BFF3A8EC}" srcOrd="0" destOrd="0" parTransId="{EE649AD4-C318-435C-A90C-CBE4A07663C8}" sibTransId="{4D0049EF-7175-4FF0-A3C3-0662F3839F7A}"/>
    <dgm:cxn modelId="{17306FEF-0C2E-4E1B-BFFE-EC62F04044EB}" type="presOf" srcId="{4328A26A-6DBA-40BA-A33A-8C8C7E94C7B9}" destId="{15BDA27C-1A3F-4916-9718-B01CE89CCAE8}" srcOrd="0" destOrd="0" presId="urn:microsoft.com/office/officeart/2005/8/layout/process4"/>
    <dgm:cxn modelId="{03E238B2-24FA-4694-9F5A-CC12FFF7CDA4}" srcId="{6A6DABCD-3D3C-4150-9B50-0D349135FB38}" destId="{FBBBF076-7BBD-41FD-960E-FF06E64EE48C}" srcOrd="2" destOrd="0" parTransId="{34A6E98A-4329-4359-B2F8-3067E46128BC}" sibTransId="{37283BDB-3BCD-4E06-9A3E-F04BA97ACEAB}"/>
    <dgm:cxn modelId="{C05BAF36-ADD0-4DD6-A162-7B4A3342BFA9}" srcId="{D12D246A-6577-4397-8DA9-6A880F99D084}" destId="{4328A26A-6DBA-40BA-A33A-8C8C7E94C7B9}" srcOrd="2" destOrd="0" parTransId="{C4B108F0-C4BB-4571-9F80-6DA36E8E476F}" sibTransId="{2BAA23D9-D4ED-4FF3-A822-CE644EC312FF}"/>
    <dgm:cxn modelId="{8DE43BD5-B590-4EA9-A90E-961F96B0E206}" type="presOf" srcId="{6EF65B51-BAA3-468A-86D4-27C904545743}" destId="{B3EE8CD0-7BA1-4168-8779-454AE69C9F14}" srcOrd="0" destOrd="0" presId="urn:microsoft.com/office/officeart/2005/8/layout/process4"/>
    <dgm:cxn modelId="{AA5C62F5-4B6B-4CE5-9B40-CAD956F967FE}" type="presOf" srcId="{6A6DABCD-3D3C-4150-9B50-0D349135FB38}" destId="{17B7CEC1-BA64-438E-BC9F-3012F60F3AD3}" srcOrd="0" destOrd="0" presId="urn:microsoft.com/office/officeart/2005/8/layout/process4"/>
    <dgm:cxn modelId="{06C83508-99BF-4041-B501-BD7E2182D46D}" srcId="{6A6DABCD-3D3C-4150-9B50-0D349135FB38}" destId="{777B4E1C-A3E4-47E5-A2AE-B5D19C945279}" srcOrd="0" destOrd="0" parTransId="{2DF27B86-481E-4923-B57E-00741E1AAAE0}" sibTransId="{831AA89C-30DF-4BCC-8432-DF74CB7F1A72}"/>
    <dgm:cxn modelId="{193B2E39-2494-4B92-A94A-4C13E776A550}" srcId="{6A6DABCD-3D3C-4150-9B50-0D349135FB38}" destId="{6EF65B51-BAA3-468A-86D4-27C904545743}" srcOrd="1" destOrd="0" parTransId="{6C2D6698-D642-4DFC-B0EA-90B6C571E627}" sibTransId="{C635106B-D7C1-45AC-8BA6-07D6BD839216}"/>
    <dgm:cxn modelId="{7798AF44-D63A-47DB-A44E-394298087DE0}" srcId="{038E7327-48B1-413E-B884-D86BA6D6F670}" destId="{ACE5ACD1-6344-4CEA-B15B-EA777D0EE6CA}" srcOrd="1" destOrd="0" parTransId="{2EC9AD40-6470-4B8E-9D19-3B96BB89475D}" sibTransId="{CDCC7B75-1491-4DB7-8B64-E567F633B500}"/>
    <dgm:cxn modelId="{61FCF4D8-E361-411E-B5CD-6E1486B31183}" type="presOf" srcId="{062008AD-D3CC-418B-8EEF-ADEDCD228F32}" destId="{EDE066D8-E464-42CB-87B2-DADC0C26E34B}" srcOrd="0" destOrd="0" presId="urn:microsoft.com/office/officeart/2005/8/layout/process4"/>
    <dgm:cxn modelId="{88C68B9A-74BE-426D-B540-E8855D95A562}" type="presOf" srcId="{FBBBF076-7BBD-41FD-960E-FF06E64EE48C}" destId="{221D21C5-979F-4985-86FE-F14B5FCC67B3}" srcOrd="0" destOrd="0" presId="urn:microsoft.com/office/officeart/2005/8/layout/process4"/>
    <dgm:cxn modelId="{9BF2A35A-DB9A-4D2B-ACE2-A42C02034B40}" srcId="{D12D246A-6577-4397-8DA9-6A880F99D084}" destId="{6A6DABCD-3D3C-4150-9B50-0D349135FB38}" srcOrd="0" destOrd="0" parTransId="{720D20AE-5E3D-4CD8-8352-00F1F38BED22}" sibTransId="{04106AFA-02FE-4AF7-B4AE-9B3CD1D8DCFB}"/>
    <dgm:cxn modelId="{4FBF8EA1-B819-46F4-8F7B-1AECF035D729}" type="presOf" srcId="{777B4E1C-A3E4-47E5-A2AE-B5D19C945279}" destId="{8161824A-0EAE-431A-A1A9-D00AF5D9F8F2}" srcOrd="0" destOrd="0" presId="urn:microsoft.com/office/officeart/2005/8/layout/process4"/>
    <dgm:cxn modelId="{5D8FB515-8A83-40F2-AC73-62A40B74A4BA}" srcId="{4328A26A-6DBA-40BA-A33A-8C8C7E94C7B9}" destId="{062008AD-D3CC-418B-8EEF-ADEDCD228F32}" srcOrd="1" destOrd="0" parTransId="{996ADBFA-E4EF-4EB2-BA17-BD8F707B3E01}" sibTransId="{C120308C-9431-4EA2-BFEA-48181425F7B9}"/>
    <dgm:cxn modelId="{D11BC57D-0083-47B3-8AA8-EF39757A14C0}" srcId="{038E7327-48B1-413E-B884-D86BA6D6F670}" destId="{211C2CE7-E46A-43D5-9FEC-33F8BB5EFF88}" srcOrd="0" destOrd="0" parTransId="{5FD8991B-14B6-4C75-A40E-4B5829FC05FB}" sibTransId="{D29031B7-9430-4ECB-BED3-5DB531AD9F49}"/>
    <dgm:cxn modelId="{68D2E1CB-033B-483A-A3FA-945EF36F201A}" srcId="{4328A26A-6DBA-40BA-A33A-8C8C7E94C7B9}" destId="{6BAAD6C1-B0FC-4BEB-B3BA-96B7E177D9F7}" srcOrd="2" destOrd="0" parTransId="{D5A552BB-3FC8-4A41-8634-C0EC4E3374DE}" sibTransId="{42A3DF58-A61E-4A58-8862-F7064B1FFC16}"/>
    <dgm:cxn modelId="{B710CDFA-6B18-43B8-A0DD-FA589B3CC4FE}" type="presParOf" srcId="{918E43F6-E867-49B6-8B09-CEA8FC9239DA}" destId="{ECCB6F93-AB68-482D-B35D-B43B843F7F51}" srcOrd="0" destOrd="0" presId="urn:microsoft.com/office/officeart/2005/8/layout/process4"/>
    <dgm:cxn modelId="{44019595-6EEA-4F62-BD7A-5C68C144EFF6}" type="presParOf" srcId="{ECCB6F93-AB68-482D-B35D-B43B843F7F51}" destId="{15BDA27C-1A3F-4916-9718-B01CE89CCAE8}" srcOrd="0" destOrd="0" presId="urn:microsoft.com/office/officeart/2005/8/layout/process4"/>
    <dgm:cxn modelId="{5FB27CE6-9F83-41A9-AF6D-5A32FDB7852A}" type="presParOf" srcId="{ECCB6F93-AB68-482D-B35D-B43B843F7F51}" destId="{89D59404-B28D-4E26-ADD2-E62DBC0FAAFC}" srcOrd="1" destOrd="0" presId="urn:microsoft.com/office/officeart/2005/8/layout/process4"/>
    <dgm:cxn modelId="{63FCE0C8-BC88-403D-A299-0D6AD8C230DB}" type="presParOf" srcId="{ECCB6F93-AB68-482D-B35D-B43B843F7F51}" destId="{1322E9D8-070D-4753-92A6-F00CC0AFDEFB}" srcOrd="2" destOrd="0" presId="urn:microsoft.com/office/officeart/2005/8/layout/process4"/>
    <dgm:cxn modelId="{C91BA638-A40A-468F-8286-12937208DB72}" type="presParOf" srcId="{1322E9D8-070D-4753-92A6-F00CC0AFDEFB}" destId="{A1275451-3C37-4D9B-BB28-D078D94C079C}" srcOrd="0" destOrd="0" presId="urn:microsoft.com/office/officeart/2005/8/layout/process4"/>
    <dgm:cxn modelId="{B07D4442-AA80-4D2E-BDAA-EABB0A27F0B3}" type="presParOf" srcId="{1322E9D8-070D-4753-92A6-F00CC0AFDEFB}" destId="{EDE066D8-E464-42CB-87B2-DADC0C26E34B}" srcOrd="1" destOrd="0" presId="urn:microsoft.com/office/officeart/2005/8/layout/process4"/>
    <dgm:cxn modelId="{5113E582-D87F-443F-A23B-733184841B74}" type="presParOf" srcId="{1322E9D8-070D-4753-92A6-F00CC0AFDEFB}" destId="{595360ED-F41E-4F90-90F3-CB3ACDBC7A92}" srcOrd="2" destOrd="0" presId="urn:microsoft.com/office/officeart/2005/8/layout/process4"/>
    <dgm:cxn modelId="{9A21E993-EECC-4EAF-8F05-91472FA65962}" type="presParOf" srcId="{918E43F6-E867-49B6-8B09-CEA8FC9239DA}" destId="{E98FDBAA-8FD3-4AEB-B33B-C3003E1335A5}" srcOrd="1" destOrd="0" presId="urn:microsoft.com/office/officeart/2005/8/layout/process4"/>
    <dgm:cxn modelId="{434A14DF-3970-4BC1-AD4A-EA10F576FAEF}" type="presParOf" srcId="{918E43F6-E867-49B6-8B09-CEA8FC9239DA}" destId="{52E767BD-05E3-482D-80A4-FCAE0D9C3327}" srcOrd="2" destOrd="0" presId="urn:microsoft.com/office/officeart/2005/8/layout/process4"/>
    <dgm:cxn modelId="{5ABC8DD8-3EEF-400B-B638-FD9E88C7485D}" type="presParOf" srcId="{52E767BD-05E3-482D-80A4-FCAE0D9C3327}" destId="{DCA1C74F-368A-4418-9D2C-3B6A36B395C9}" srcOrd="0" destOrd="0" presId="urn:microsoft.com/office/officeart/2005/8/layout/process4"/>
    <dgm:cxn modelId="{A5C12BC3-7D58-43D3-9A2C-7BAFDBB2559D}" type="presParOf" srcId="{52E767BD-05E3-482D-80A4-FCAE0D9C3327}" destId="{C15A3AA5-25EA-4CDD-93F0-DBEB87A7A03C}" srcOrd="1" destOrd="0" presId="urn:microsoft.com/office/officeart/2005/8/layout/process4"/>
    <dgm:cxn modelId="{7FB4D7FD-0605-4AA6-BE0A-E4B87BCEAF7E}" type="presParOf" srcId="{52E767BD-05E3-482D-80A4-FCAE0D9C3327}" destId="{553CD60B-C7CD-4AE7-BA16-FAE68D08D410}" srcOrd="2" destOrd="0" presId="urn:microsoft.com/office/officeart/2005/8/layout/process4"/>
    <dgm:cxn modelId="{E061DBEF-AB9B-4820-B508-DA8FA6D11932}" type="presParOf" srcId="{553CD60B-C7CD-4AE7-BA16-FAE68D08D410}" destId="{C3190985-64E8-4D1B-81A6-E127F7A14AA7}" srcOrd="0" destOrd="0" presId="urn:microsoft.com/office/officeart/2005/8/layout/process4"/>
    <dgm:cxn modelId="{036DDA7E-DB31-4269-A15E-A4691AE558FE}" type="presParOf" srcId="{553CD60B-C7CD-4AE7-BA16-FAE68D08D410}" destId="{031F408A-51E7-4E35-9606-F3254AECCD37}" srcOrd="1" destOrd="0" presId="urn:microsoft.com/office/officeart/2005/8/layout/process4"/>
    <dgm:cxn modelId="{5F136F95-ED7F-48C3-9050-ECC7D4E0D098}" type="presParOf" srcId="{553CD60B-C7CD-4AE7-BA16-FAE68D08D410}" destId="{15FBC363-573D-4FBF-9CE9-AB4B0EBEB161}" srcOrd="2" destOrd="0" presId="urn:microsoft.com/office/officeart/2005/8/layout/process4"/>
    <dgm:cxn modelId="{57C46873-E94D-4696-85AD-45AF5A88F94D}" type="presParOf" srcId="{918E43F6-E867-49B6-8B09-CEA8FC9239DA}" destId="{0A629D1B-F1E2-48AD-9C15-AD8A94BD7BB2}" srcOrd="3" destOrd="0" presId="urn:microsoft.com/office/officeart/2005/8/layout/process4"/>
    <dgm:cxn modelId="{4B40635A-6C18-49AA-B3A9-BDC4666DC051}" type="presParOf" srcId="{918E43F6-E867-49B6-8B09-CEA8FC9239DA}" destId="{B698F746-93AC-44D9-B919-0A967702A1E7}" srcOrd="4" destOrd="0" presId="urn:microsoft.com/office/officeart/2005/8/layout/process4"/>
    <dgm:cxn modelId="{F5137422-B8D2-4BC1-A8DD-7723DBD40650}" type="presParOf" srcId="{B698F746-93AC-44D9-B919-0A967702A1E7}" destId="{17B7CEC1-BA64-438E-BC9F-3012F60F3AD3}" srcOrd="0" destOrd="0" presId="urn:microsoft.com/office/officeart/2005/8/layout/process4"/>
    <dgm:cxn modelId="{152C9D83-EA72-485A-835F-DB91C0D33E2C}" type="presParOf" srcId="{B698F746-93AC-44D9-B919-0A967702A1E7}" destId="{3F7C1109-A83E-4D7B-A3FE-59F00803A41E}" srcOrd="1" destOrd="0" presId="urn:microsoft.com/office/officeart/2005/8/layout/process4"/>
    <dgm:cxn modelId="{184B48BE-1854-4567-B687-D8427389718C}" type="presParOf" srcId="{B698F746-93AC-44D9-B919-0A967702A1E7}" destId="{034AC3D0-A5B4-470D-B191-88390645E2F3}" srcOrd="2" destOrd="0" presId="urn:microsoft.com/office/officeart/2005/8/layout/process4"/>
    <dgm:cxn modelId="{260F5AA8-5017-4728-8E77-8CDB0211DC83}" type="presParOf" srcId="{034AC3D0-A5B4-470D-B191-88390645E2F3}" destId="{8161824A-0EAE-431A-A1A9-D00AF5D9F8F2}" srcOrd="0" destOrd="0" presId="urn:microsoft.com/office/officeart/2005/8/layout/process4"/>
    <dgm:cxn modelId="{265A410A-EFDD-45EF-A6FC-63662D7DCC56}" type="presParOf" srcId="{034AC3D0-A5B4-470D-B191-88390645E2F3}" destId="{B3EE8CD0-7BA1-4168-8779-454AE69C9F14}" srcOrd="1" destOrd="0" presId="urn:microsoft.com/office/officeart/2005/8/layout/process4"/>
    <dgm:cxn modelId="{03BAC55F-5414-4E65-AF95-7A9504C1282F}" type="presParOf" srcId="{034AC3D0-A5B4-470D-B191-88390645E2F3}" destId="{221D21C5-979F-4985-86FE-F14B5FCC67B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28552-D0C3-40CB-9A08-0DADF7289D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53A462-95A6-4AC0-92DD-BDE26A6AEA69}">
      <dgm:prSet phldrT="[Text]"/>
      <dgm:spPr/>
      <dgm:t>
        <a:bodyPr/>
        <a:lstStyle/>
        <a:p>
          <a:r>
            <a:rPr lang="en-US" dirty="0" smtClean="0"/>
            <a:t>Randomized Control Trial</a:t>
          </a:r>
          <a:endParaRPr lang="en-US" dirty="0"/>
        </a:p>
      </dgm:t>
    </dgm:pt>
    <dgm:pt modelId="{F408E634-57AE-4545-922C-BAA666F86DE2}" type="parTrans" cxnId="{EBD99D00-AE52-4014-AABB-C8CA31A0C0E9}">
      <dgm:prSet/>
      <dgm:spPr/>
      <dgm:t>
        <a:bodyPr/>
        <a:lstStyle/>
        <a:p>
          <a:endParaRPr lang="en-US"/>
        </a:p>
      </dgm:t>
    </dgm:pt>
    <dgm:pt modelId="{87925476-555B-41DA-B3B6-3CBB2E48F9EE}" type="sibTrans" cxnId="{EBD99D00-AE52-4014-AABB-C8CA31A0C0E9}">
      <dgm:prSet/>
      <dgm:spPr/>
      <dgm:t>
        <a:bodyPr/>
        <a:lstStyle/>
        <a:p>
          <a:endParaRPr lang="en-US"/>
        </a:p>
      </dgm:t>
    </dgm:pt>
    <dgm:pt modelId="{E672C059-0051-4EAE-A54A-CD38A6A675D0}">
      <dgm:prSet phldrT="[Text]"/>
      <dgm:spPr/>
      <dgm:t>
        <a:bodyPr/>
        <a:lstStyle/>
        <a:p>
          <a:r>
            <a:rPr lang="en-US" dirty="0" smtClean="0"/>
            <a:t>RCT used to measure difference between trading and non-trading outcomes</a:t>
          </a:r>
          <a:endParaRPr lang="en-US" dirty="0"/>
        </a:p>
      </dgm:t>
    </dgm:pt>
    <dgm:pt modelId="{70CA6D4B-F890-45CB-A2C5-7D8FD7B68677}" type="parTrans" cxnId="{1DEA5BAF-F366-49E6-91C2-E120D62D257D}">
      <dgm:prSet/>
      <dgm:spPr/>
      <dgm:t>
        <a:bodyPr/>
        <a:lstStyle/>
        <a:p>
          <a:endParaRPr lang="en-US"/>
        </a:p>
      </dgm:t>
    </dgm:pt>
    <dgm:pt modelId="{D007E532-653D-4D3A-B356-36C68FA47F36}" type="sibTrans" cxnId="{1DEA5BAF-F366-49E6-91C2-E120D62D257D}">
      <dgm:prSet/>
      <dgm:spPr/>
      <dgm:t>
        <a:bodyPr/>
        <a:lstStyle/>
        <a:p>
          <a:endParaRPr lang="en-US"/>
        </a:p>
      </dgm:t>
    </dgm:pt>
    <dgm:pt modelId="{3EECBD58-66AB-404D-99CD-18E16B1F3CC5}">
      <dgm:prSet phldrT="[Text]"/>
      <dgm:spPr/>
      <dgm:t>
        <a:bodyPr/>
        <a:lstStyle/>
        <a:p>
          <a:r>
            <a:rPr lang="en-US" dirty="0" smtClean="0"/>
            <a:t>Impact of PM CEMS in Maharashtra</a:t>
          </a:r>
          <a:endParaRPr lang="en-US" dirty="0"/>
        </a:p>
      </dgm:t>
    </dgm:pt>
    <dgm:pt modelId="{384E67AB-A8F7-4318-ACE3-251800D9D969}" type="parTrans" cxnId="{22DF14CF-B403-45E1-AFB0-082380A18043}">
      <dgm:prSet/>
      <dgm:spPr/>
      <dgm:t>
        <a:bodyPr/>
        <a:lstStyle/>
        <a:p>
          <a:endParaRPr lang="en-US"/>
        </a:p>
      </dgm:t>
    </dgm:pt>
    <dgm:pt modelId="{517ADAC0-A47F-430C-AD64-1D95F273B8B3}" type="sibTrans" cxnId="{22DF14CF-B403-45E1-AFB0-082380A18043}">
      <dgm:prSet/>
      <dgm:spPr/>
      <dgm:t>
        <a:bodyPr/>
        <a:lstStyle/>
        <a:p>
          <a:endParaRPr lang="en-US"/>
        </a:p>
      </dgm:t>
    </dgm:pt>
    <dgm:pt modelId="{ECC6F2BA-3365-4D92-BF80-FC4BB460EBB6}">
      <dgm:prSet phldrT="[Text]"/>
      <dgm:spPr/>
      <dgm:t>
        <a:bodyPr/>
        <a:lstStyle/>
        <a:p>
          <a:r>
            <a:rPr lang="en-US" dirty="0" smtClean="0"/>
            <a:t>Regression Discontinuity</a:t>
          </a:r>
          <a:endParaRPr lang="en-US" dirty="0"/>
        </a:p>
      </dgm:t>
    </dgm:pt>
    <dgm:pt modelId="{17BBC040-2514-4D3C-A6BC-73217D92F8F4}" type="parTrans" cxnId="{C1483028-3144-448B-8260-4240BA947210}">
      <dgm:prSet/>
      <dgm:spPr/>
      <dgm:t>
        <a:bodyPr/>
        <a:lstStyle/>
        <a:p>
          <a:endParaRPr lang="en-US"/>
        </a:p>
      </dgm:t>
    </dgm:pt>
    <dgm:pt modelId="{AB9646BF-CA4E-45F1-9DBE-814F2BE5E1D0}" type="sibTrans" cxnId="{C1483028-3144-448B-8260-4240BA947210}">
      <dgm:prSet/>
      <dgm:spPr/>
      <dgm:t>
        <a:bodyPr/>
        <a:lstStyle/>
        <a:p>
          <a:endParaRPr lang="en-US"/>
        </a:p>
      </dgm:t>
    </dgm:pt>
    <dgm:pt modelId="{835AE80D-768A-488F-8F04-EF6F19150FE1}">
      <dgm:prSet phldrT="[Text]"/>
      <dgm:spPr/>
      <dgm:t>
        <a:bodyPr/>
        <a:lstStyle/>
        <a:p>
          <a:r>
            <a:rPr lang="en-US" dirty="0" smtClean="0"/>
            <a:t>Sample selection rule lends itself to an RD design</a:t>
          </a:r>
          <a:endParaRPr lang="en-US" dirty="0"/>
        </a:p>
      </dgm:t>
    </dgm:pt>
    <dgm:pt modelId="{D7A122CA-FF47-4936-B40B-CE25DF055E94}" type="parTrans" cxnId="{E1C5D0D4-9818-446F-8597-54809653885A}">
      <dgm:prSet/>
      <dgm:spPr/>
      <dgm:t>
        <a:bodyPr/>
        <a:lstStyle/>
        <a:p>
          <a:endParaRPr lang="en-US"/>
        </a:p>
      </dgm:t>
    </dgm:pt>
    <dgm:pt modelId="{2581DEB0-C63F-48CD-9BAD-C395C78A7A97}" type="sibTrans" cxnId="{E1C5D0D4-9818-446F-8597-54809653885A}">
      <dgm:prSet/>
      <dgm:spPr/>
      <dgm:t>
        <a:bodyPr/>
        <a:lstStyle/>
        <a:p>
          <a:endParaRPr lang="en-US"/>
        </a:p>
      </dgm:t>
    </dgm:pt>
    <dgm:pt modelId="{2752D9F8-D607-4289-AE77-4720C1684C24}">
      <dgm:prSet phldrT="[Text]"/>
      <dgm:spPr/>
      <dgm:t>
        <a:bodyPr/>
        <a:lstStyle/>
        <a:p>
          <a:r>
            <a:rPr lang="en-US" dirty="0" smtClean="0"/>
            <a:t>Possible to test impact of monitoring</a:t>
          </a:r>
          <a:endParaRPr lang="en-US" dirty="0"/>
        </a:p>
      </dgm:t>
    </dgm:pt>
    <dgm:pt modelId="{A0598ADC-2D6A-49CF-B683-6275AFF60511}" type="parTrans" cxnId="{534AAD30-6C2F-4426-915D-04A8AB36C7B4}">
      <dgm:prSet/>
      <dgm:spPr/>
      <dgm:t>
        <a:bodyPr/>
        <a:lstStyle/>
        <a:p>
          <a:endParaRPr lang="en-US"/>
        </a:p>
      </dgm:t>
    </dgm:pt>
    <dgm:pt modelId="{1B6A1BB5-9318-4555-866F-B4F5F9027E87}" type="sibTrans" cxnId="{534AAD30-6C2F-4426-915D-04A8AB36C7B4}">
      <dgm:prSet/>
      <dgm:spPr/>
      <dgm:t>
        <a:bodyPr/>
        <a:lstStyle/>
        <a:p>
          <a:endParaRPr lang="en-US"/>
        </a:p>
      </dgm:t>
    </dgm:pt>
    <dgm:pt modelId="{3334A8F4-744B-4024-ACF1-D92710BF234C}">
      <dgm:prSet phldrT="[Text]"/>
      <dgm:spPr/>
      <dgm:t>
        <a:bodyPr/>
        <a:lstStyle/>
        <a:p>
          <a:r>
            <a:rPr lang="en-US" dirty="0" smtClean="0"/>
            <a:t>Simulations</a:t>
          </a:r>
          <a:endParaRPr lang="en-US" dirty="0"/>
        </a:p>
      </dgm:t>
    </dgm:pt>
    <dgm:pt modelId="{3DD2504F-6683-48FF-8524-87CB99E65B0A}" type="parTrans" cxnId="{F82724A9-9390-44A6-8FCA-9F22BF4B2E95}">
      <dgm:prSet/>
      <dgm:spPr/>
      <dgm:t>
        <a:bodyPr/>
        <a:lstStyle/>
        <a:p>
          <a:endParaRPr lang="en-US"/>
        </a:p>
      </dgm:t>
    </dgm:pt>
    <dgm:pt modelId="{C2ED977D-7D9D-4A39-A4CE-C92AEB8BD047}" type="sibTrans" cxnId="{F82724A9-9390-44A6-8FCA-9F22BF4B2E95}">
      <dgm:prSet/>
      <dgm:spPr/>
      <dgm:t>
        <a:bodyPr/>
        <a:lstStyle/>
        <a:p>
          <a:endParaRPr lang="en-US"/>
        </a:p>
      </dgm:t>
    </dgm:pt>
    <dgm:pt modelId="{2AE4F4EA-BB86-42B0-BA00-6066BD66C883}">
      <dgm:prSet phldrT="[Text]"/>
      <dgm:spPr/>
      <dgm:t>
        <a:bodyPr/>
        <a:lstStyle/>
        <a:p>
          <a:r>
            <a:rPr lang="en-US" dirty="0" smtClean="0"/>
            <a:t>Ambient counterfactual obtained through pollutant dispersal modeling</a:t>
          </a:r>
          <a:endParaRPr lang="en-US" dirty="0"/>
        </a:p>
      </dgm:t>
    </dgm:pt>
    <dgm:pt modelId="{CB07ED9A-8628-4CA5-B5C0-6F88B9BACB49}" type="parTrans" cxnId="{80A5E9BD-BAC0-4F66-ACC5-CBE3A7DF6FC2}">
      <dgm:prSet/>
      <dgm:spPr/>
      <dgm:t>
        <a:bodyPr/>
        <a:lstStyle/>
        <a:p>
          <a:endParaRPr lang="en-US"/>
        </a:p>
      </dgm:t>
    </dgm:pt>
    <dgm:pt modelId="{9D3156F4-E07E-4248-97EA-D4CCE3066015}" type="sibTrans" cxnId="{80A5E9BD-BAC0-4F66-ACC5-CBE3A7DF6FC2}">
      <dgm:prSet/>
      <dgm:spPr/>
      <dgm:t>
        <a:bodyPr/>
        <a:lstStyle/>
        <a:p>
          <a:endParaRPr lang="en-US"/>
        </a:p>
      </dgm:t>
    </dgm:pt>
    <dgm:pt modelId="{F0951667-59EF-4CB3-8700-8381F954F16D}">
      <dgm:prSet phldrT="[Text]"/>
      <dgm:spPr/>
      <dgm:t>
        <a:bodyPr/>
        <a:lstStyle/>
        <a:p>
          <a:r>
            <a:rPr lang="en-US" dirty="0" smtClean="0"/>
            <a:t>Counterfactual to evaluate health impacts</a:t>
          </a:r>
          <a:endParaRPr lang="en-US" dirty="0"/>
        </a:p>
      </dgm:t>
    </dgm:pt>
    <dgm:pt modelId="{8A8EB181-539A-4BAF-8F39-8F2B986AFB74}" type="parTrans" cxnId="{F8F751B5-B57F-4740-B5D0-C284BD3C6497}">
      <dgm:prSet/>
      <dgm:spPr/>
      <dgm:t>
        <a:bodyPr/>
        <a:lstStyle/>
        <a:p>
          <a:endParaRPr lang="en-US"/>
        </a:p>
      </dgm:t>
    </dgm:pt>
    <dgm:pt modelId="{F41E6B88-EBDB-4469-8D7F-1053A5A2ED01}" type="sibTrans" cxnId="{F8F751B5-B57F-4740-B5D0-C284BD3C6497}">
      <dgm:prSet/>
      <dgm:spPr/>
      <dgm:t>
        <a:bodyPr/>
        <a:lstStyle/>
        <a:p>
          <a:endParaRPr lang="en-US"/>
        </a:p>
      </dgm:t>
    </dgm:pt>
    <dgm:pt modelId="{B3DD4A19-31C0-4166-9D54-B12AD9313EFE}">
      <dgm:prSet phldrT="[Text]"/>
      <dgm:spPr/>
      <dgm:t>
        <a:bodyPr/>
        <a:lstStyle/>
        <a:p>
          <a:r>
            <a:rPr lang="en-US" dirty="0" smtClean="0"/>
            <a:t>Other</a:t>
          </a:r>
          <a:endParaRPr lang="en-US" dirty="0"/>
        </a:p>
      </dgm:t>
    </dgm:pt>
    <dgm:pt modelId="{02B4249D-D9E6-449B-A3B4-1B92A43E3964}" type="parTrans" cxnId="{474A4498-C59C-4EE1-8E7F-CC575DB65B36}">
      <dgm:prSet/>
      <dgm:spPr/>
    </dgm:pt>
    <dgm:pt modelId="{0C6B734D-6D92-4E00-98E8-7F1BFCC8525B}" type="sibTrans" cxnId="{474A4498-C59C-4EE1-8E7F-CC575DB65B36}">
      <dgm:prSet/>
      <dgm:spPr/>
    </dgm:pt>
    <dgm:pt modelId="{BCF74C02-1D53-48FF-A56F-A85BD2BE3450}">
      <dgm:prSet phldrT="[Text]"/>
      <dgm:spPr/>
      <dgm:t>
        <a:bodyPr/>
        <a:lstStyle/>
        <a:p>
          <a:r>
            <a:rPr lang="en-US" dirty="0" smtClean="0"/>
            <a:t>Document implementation process</a:t>
          </a:r>
          <a:endParaRPr lang="en-US" dirty="0"/>
        </a:p>
      </dgm:t>
    </dgm:pt>
    <dgm:pt modelId="{3AA88B1D-EFB1-4267-BA28-8C04D9BB64A3}" type="parTrans" cxnId="{83FEEF55-8D48-4A9C-9CE7-B6DA7AF114E3}">
      <dgm:prSet/>
      <dgm:spPr/>
    </dgm:pt>
    <dgm:pt modelId="{A0AF12BA-FCA3-441F-ADCB-A18789AAAC45}" type="sibTrans" cxnId="{83FEEF55-8D48-4A9C-9CE7-B6DA7AF114E3}">
      <dgm:prSet/>
      <dgm:spPr/>
    </dgm:pt>
    <dgm:pt modelId="{7995BDCF-F41A-4662-B8F8-4DEA8C4D223D}">
      <dgm:prSet phldrT="[Text]"/>
      <dgm:spPr/>
      <dgm:t>
        <a:bodyPr/>
        <a:lstStyle/>
        <a:p>
          <a:r>
            <a:rPr lang="en-US" dirty="0" smtClean="0"/>
            <a:t>Document industry and regulator response</a:t>
          </a:r>
          <a:endParaRPr lang="en-US" dirty="0"/>
        </a:p>
      </dgm:t>
    </dgm:pt>
    <dgm:pt modelId="{27371F36-6093-4CE3-8C65-8414BDC05417}" type="parTrans" cxnId="{7FEFC3BA-B3C8-46CF-BB30-EC1B65A9EBB5}">
      <dgm:prSet/>
      <dgm:spPr/>
    </dgm:pt>
    <dgm:pt modelId="{327E420F-18D2-41DD-B069-584DD60D7759}" type="sibTrans" cxnId="{7FEFC3BA-B3C8-46CF-BB30-EC1B65A9EBB5}">
      <dgm:prSet/>
      <dgm:spPr/>
    </dgm:pt>
    <dgm:pt modelId="{0C86CB31-DB2B-409C-A2F4-AAB2F50C962E}">
      <dgm:prSet phldrT="[Text]"/>
      <dgm:spPr/>
      <dgm:t>
        <a:bodyPr/>
        <a:lstStyle/>
        <a:p>
          <a:r>
            <a:rPr lang="en-US" dirty="0" smtClean="0"/>
            <a:t>Cost benefit analyses</a:t>
          </a:r>
          <a:endParaRPr lang="en-US" dirty="0"/>
        </a:p>
      </dgm:t>
    </dgm:pt>
    <dgm:pt modelId="{E0031763-7E9E-4D9C-94AC-D308AAF6A87B}" type="parTrans" cxnId="{49EDBEE6-8DD6-47E6-A0CC-96EFA970084C}">
      <dgm:prSet/>
      <dgm:spPr/>
    </dgm:pt>
    <dgm:pt modelId="{843B7580-1695-421F-B537-76957CFB2043}" type="sibTrans" cxnId="{49EDBEE6-8DD6-47E6-A0CC-96EFA970084C}">
      <dgm:prSet/>
      <dgm:spPr/>
    </dgm:pt>
    <dgm:pt modelId="{01B1363C-09F7-4F87-B754-D01AD47734C0}" type="pres">
      <dgm:prSet presAssocID="{3EB28552-D0C3-40CB-9A08-0DADF7289D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E1236-BCA5-49EF-9CE0-DAAEFDE29609}" type="pres">
      <dgm:prSet presAssocID="{5753A462-95A6-4AC0-92DD-BDE26A6AEA69}" presName="linNode" presStyleCnt="0"/>
      <dgm:spPr/>
    </dgm:pt>
    <dgm:pt modelId="{6B215C35-C482-461A-9CAF-D463D2F99F79}" type="pres">
      <dgm:prSet presAssocID="{5753A462-95A6-4AC0-92DD-BDE26A6AEA6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17C12-7CD0-47CE-BA79-5746A81D8EF5}" type="pres">
      <dgm:prSet presAssocID="{5753A462-95A6-4AC0-92DD-BDE26A6AEA6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6FCA4-07A8-4B6F-9A5D-C3E6BE1F3B1D}" type="pres">
      <dgm:prSet presAssocID="{87925476-555B-41DA-B3B6-3CBB2E48F9EE}" presName="sp" presStyleCnt="0"/>
      <dgm:spPr/>
    </dgm:pt>
    <dgm:pt modelId="{6331742B-EF6A-4D83-AF6A-05DCE2687679}" type="pres">
      <dgm:prSet presAssocID="{ECC6F2BA-3365-4D92-BF80-FC4BB460EBB6}" presName="linNode" presStyleCnt="0"/>
      <dgm:spPr/>
    </dgm:pt>
    <dgm:pt modelId="{D2537057-A4D2-4484-8608-79BFA2269ECD}" type="pres">
      <dgm:prSet presAssocID="{ECC6F2BA-3365-4D92-BF80-FC4BB460EBB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D60AE-EB16-4F17-944D-58AE51607852}" type="pres">
      <dgm:prSet presAssocID="{ECC6F2BA-3365-4D92-BF80-FC4BB460EBB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FD0D0-0D19-4AB3-AB75-A3EBB5E76735}" type="pres">
      <dgm:prSet presAssocID="{AB9646BF-CA4E-45F1-9DBE-814F2BE5E1D0}" presName="sp" presStyleCnt="0"/>
      <dgm:spPr/>
    </dgm:pt>
    <dgm:pt modelId="{78B5C512-46B6-48DC-BCFC-D51822B02797}" type="pres">
      <dgm:prSet presAssocID="{3334A8F4-744B-4024-ACF1-D92710BF234C}" presName="linNode" presStyleCnt="0"/>
      <dgm:spPr/>
    </dgm:pt>
    <dgm:pt modelId="{3D587BC4-6072-430B-AC75-7D935B387631}" type="pres">
      <dgm:prSet presAssocID="{3334A8F4-744B-4024-ACF1-D92710BF234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75396-285F-4AAB-92E2-6883B648FB21}" type="pres">
      <dgm:prSet presAssocID="{3334A8F4-744B-4024-ACF1-D92710BF234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7EE59-4030-41EB-A19D-3739E62BD5A7}" type="pres">
      <dgm:prSet presAssocID="{C2ED977D-7D9D-4A39-A4CE-C92AEB8BD047}" presName="sp" presStyleCnt="0"/>
      <dgm:spPr/>
    </dgm:pt>
    <dgm:pt modelId="{24119781-E807-48AF-B076-8C22D24EFF8B}" type="pres">
      <dgm:prSet presAssocID="{B3DD4A19-31C0-4166-9D54-B12AD9313EFE}" presName="linNode" presStyleCnt="0"/>
      <dgm:spPr/>
    </dgm:pt>
    <dgm:pt modelId="{B1FC1EC1-BC16-43F6-A2A2-E963AF889507}" type="pres">
      <dgm:prSet presAssocID="{B3DD4A19-31C0-4166-9D54-B12AD9313EF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CD48B-D7CD-42AB-835E-FF8E702F4C07}" type="pres">
      <dgm:prSet presAssocID="{B3DD4A19-31C0-4166-9D54-B12AD9313EF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88187B-293A-43C6-88E1-D318AC8CA4BA}" type="presOf" srcId="{E672C059-0051-4EAE-A54A-CD38A6A675D0}" destId="{52A17C12-7CD0-47CE-BA79-5746A81D8EF5}" srcOrd="0" destOrd="0" presId="urn:microsoft.com/office/officeart/2005/8/layout/vList5"/>
    <dgm:cxn modelId="{E1C5D0D4-9818-446F-8597-54809653885A}" srcId="{ECC6F2BA-3365-4D92-BF80-FC4BB460EBB6}" destId="{835AE80D-768A-488F-8F04-EF6F19150FE1}" srcOrd="0" destOrd="0" parTransId="{D7A122CA-FF47-4936-B40B-CE25DF055E94}" sibTransId="{2581DEB0-C63F-48CD-9BAD-C395C78A7A97}"/>
    <dgm:cxn modelId="{28BDE652-1FF9-431B-9A49-6952B39C384F}" type="presOf" srcId="{0C86CB31-DB2B-409C-A2F4-AAB2F50C962E}" destId="{64DCD48B-D7CD-42AB-835E-FF8E702F4C07}" srcOrd="0" destOrd="2" presId="urn:microsoft.com/office/officeart/2005/8/layout/vList5"/>
    <dgm:cxn modelId="{D877979C-3662-4491-A057-795ED08D4F57}" type="presOf" srcId="{835AE80D-768A-488F-8F04-EF6F19150FE1}" destId="{166D60AE-EB16-4F17-944D-58AE51607852}" srcOrd="0" destOrd="0" presId="urn:microsoft.com/office/officeart/2005/8/layout/vList5"/>
    <dgm:cxn modelId="{1DEA5BAF-F366-49E6-91C2-E120D62D257D}" srcId="{5753A462-95A6-4AC0-92DD-BDE26A6AEA69}" destId="{E672C059-0051-4EAE-A54A-CD38A6A675D0}" srcOrd="0" destOrd="0" parTransId="{70CA6D4B-F890-45CB-A2C5-7D8FD7B68677}" sibTransId="{D007E532-653D-4D3A-B356-36C68FA47F36}"/>
    <dgm:cxn modelId="{EBD99D00-AE52-4014-AABB-C8CA31A0C0E9}" srcId="{3EB28552-D0C3-40CB-9A08-0DADF7289DFF}" destId="{5753A462-95A6-4AC0-92DD-BDE26A6AEA69}" srcOrd="0" destOrd="0" parTransId="{F408E634-57AE-4545-922C-BAA666F86DE2}" sibTransId="{87925476-555B-41DA-B3B6-3CBB2E48F9EE}"/>
    <dgm:cxn modelId="{22DF14CF-B403-45E1-AFB0-082380A18043}" srcId="{5753A462-95A6-4AC0-92DD-BDE26A6AEA69}" destId="{3EECBD58-66AB-404D-99CD-18E16B1F3CC5}" srcOrd="1" destOrd="0" parTransId="{384E67AB-A8F7-4318-ACE3-251800D9D969}" sibTransId="{517ADAC0-A47F-430C-AD64-1D95F273B8B3}"/>
    <dgm:cxn modelId="{3E0C5CF1-E7F7-43C3-AF4F-57696245226B}" type="presOf" srcId="{B3DD4A19-31C0-4166-9D54-B12AD9313EFE}" destId="{B1FC1EC1-BC16-43F6-A2A2-E963AF889507}" srcOrd="0" destOrd="0" presId="urn:microsoft.com/office/officeart/2005/8/layout/vList5"/>
    <dgm:cxn modelId="{1060630F-EC56-446C-9E23-BFD7A8F0E601}" type="presOf" srcId="{3EECBD58-66AB-404D-99CD-18E16B1F3CC5}" destId="{52A17C12-7CD0-47CE-BA79-5746A81D8EF5}" srcOrd="0" destOrd="1" presId="urn:microsoft.com/office/officeart/2005/8/layout/vList5"/>
    <dgm:cxn modelId="{80A5E9BD-BAC0-4F66-ACC5-CBE3A7DF6FC2}" srcId="{3334A8F4-744B-4024-ACF1-D92710BF234C}" destId="{2AE4F4EA-BB86-42B0-BA00-6066BD66C883}" srcOrd="0" destOrd="0" parTransId="{CB07ED9A-8628-4CA5-B5C0-6F88B9BACB49}" sibTransId="{9D3156F4-E07E-4248-97EA-D4CCE3066015}"/>
    <dgm:cxn modelId="{D14928EA-2F97-40AB-A5C3-39B060314A7D}" type="presOf" srcId="{5753A462-95A6-4AC0-92DD-BDE26A6AEA69}" destId="{6B215C35-C482-461A-9CAF-D463D2F99F79}" srcOrd="0" destOrd="0" presId="urn:microsoft.com/office/officeart/2005/8/layout/vList5"/>
    <dgm:cxn modelId="{11DDDD13-1A4C-4A03-AAFA-7177A0D55DDA}" type="presOf" srcId="{7995BDCF-F41A-4662-B8F8-4DEA8C4D223D}" destId="{64DCD48B-D7CD-42AB-835E-FF8E702F4C07}" srcOrd="0" destOrd="1" presId="urn:microsoft.com/office/officeart/2005/8/layout/vList5"/>
    <dgm:cxn modelId="{C1483028-3144-448B-8260-4240BA947210}" srcId="{3EB28552-D0C3-40CB-9A08-0DADF7289DFF}" destId="{ECC6F2BA-3365-4D92-BF80-FC4BB460EBB6}" srcOrd="1" destOrd="0" parTransId="{17BBC040-2514-4D3C-A6BC-73217D92F8F4}" sibTransId="{AB9646BF-CA4E-45F1-9DBE-814F2BE5E1D0}"/>
    <dgm:cxn modelId="{AE345AFA-E0AA-40C6-8581-CFAB93FC239D}" type="presOf" srcId="{2AE4F4EA-BB86-42B0-BA00-6066BD66C883}" destId="{A6275396-285F-4AAB-92E2-6883B648FB21}" srcOrd="0" destOrd="0" presId="urn:microsoft.com/office/officeart/2005/8/layout/vList5"/>
    <dgm:cxn modelId="{534AAD30-6C2F-4426-915D-04A8AB36C7B4}" srcId="{ECC6F2BA-3365-4D92-BF80-FC4BB460EBB6}" destId="{2752D9F8-D607-4289-AE77-4720C1684C24}" srcOrd="1" destOrd="0" parTransId="{A0598ADC-2D6A-49CF-B683-6275AFF60511}" sibTransId="{1B6A1BB5-9318-4555-866F-B4F5F9027E87}"/>
    <dgm:cxn modelId="{91936571-0C0A-4C2F-9556-01B132E2BAD3}" type="presOf" srcId="{3334A8F4-744B-4024-ACF1-D92710BF234C}" destId="{3D587BC4-6072-430B-AC75-7D935B387631}" srcOrd="0" destOrd="0" presId="urn:microsoft.com/office/officeart/2005/8/layout/vList5"/>
    <dgm:cxn modelId="{F82724A9-9390-44A6-8FCA-9F22BF4B2E95}" srcId="{3EB28552-D0C3-40CB-9A08-0DADF7289DFF}" destId="{3334A8F4-744B-4024-ACF1-D92710BF234C}" srcOrd="2" destOrd="0" parTransId="{3DD2504F-6683-48FF-8524-87CB99E65B0A}" sibTransId="{C2ED977D-7D9D-4A39-A4CE-C92AEB8BD047}"/>
    <dgm:cxn modelId="{474A4498-C59C-4EE1-8E7F-CC575DB65B36}" srcId="{3EB28552-D0C3-40CB-9A08-0DADF7289DFF}" destId="{B3DD4A19-31C0-4166-9D54-B12AD9313EFE}" srcOrd="3" destOrd="0" parTransId="{02B4249D-D9E6-449B-A3B4-1B92A43E3964}" sibTransId="{0C6B734D-6D92-4E00-98E8-7F1BFCC8525B}"/>
    <dgm:cxn modelId="{688C0B8F-C078-449B-A8F0-03DB1588D70A}" type="presOf" srcId="{3EB28552-D0C3-40CB-9A08-0DADF7289DFF}" destId="{01B1363C-09F7-4F87-B754-D01AD47734C0}" srcOrd="0" destOrd="0" presId="urn:microsoft.com/office/officeart/2005/8/layout/vList5"/>
    <dgm:cxn modelId="{7FEFC3BA-B3C8-46CF-BB30-EC1B65A9EBB5}" srcId="{B3DD4A19-31C0-4166-9D54-B12AD9313EFE}" destId="{7995BDCF-F41A-4662-B8F8-4DEA8C4D223D}" srcOrd="1" destOrd="0" parTransId="{27371F36-6093-4CE3-8C65-8414BDC05417}" sibTransId="{327E420F-18D2-41DD-B069-584DD60D7759}"/>
    <dgm:cxn modelId="{05D60AF4-E304-488B-9C1C-505F43E2D9CB}" type="presOf" srcId="{F0951667-59EF-4CB3-8700-8381F954F16D}" destId="{A6275396-285F-4AAB-92E2-6883B648FB21}" srcOrd="0" destOrd="1" presId="urn:microsoft.com/office/officeart/2005/8/layout/vList5"/>
    <dgm:cxn modelId="{F8F751B5-B57F-4740-B5D0-C284BD3C6497}" srcId="{3334A8F4-744B-4024-ACF1-D92710BF234C}" destId="{F0951667-59EF-4CB3-8700-8381F954F16D}" srcOrd="1" destOrd="0" parTransId="{8A8EB181-539A-4BAF-8F39-8F2B986AFB74}" sibTransId="{F41E6B88-EBDB-4469-8D7F-1053A5A2ED01}"/>
    <dgm:cxn modelId="{83FEEF55-8D48-4A9C-9CE7-B6DA7AF114E3}" srcId="{B3DD4A19-31C0-4166-9D54-B12AD9313EFE}" destId="{BCF74C02-1D53-48FF-A56F-A85BD2BE3450}" srcOrd="0" destOrd="0" parTransId="{3AA88B1D-EFB1-4267-BA28-8C04D9BB64A3}" sibTransId="{A0AF12BA-FCA3-441F-ADCB-A18789AAAC45}"/>
    <dgm:cxn modelId="{6017CA05-89DC-4B97-8673-E121B19A9315}" type="presOf" srcId="{2752D9F8-D607-4289-AE77-4720C1684C24}" destId="{166D60AE-EB16-4F17-944D-58AE51607852}" srcOrd="0" destOrd="1" presId="urn:microsoft.com/office/officeart/2005/8/layout/vList5"/>
    <dgm:cxn modelId="{B7C32106-7D54-4D50-88F3-8E5133D4A6CC}" type="presOf" srcId="{ECC6F2BA-3365-4D92-BF80-FC4BB460EBB6}" destId="{D2537057-A4D2-4484-8608-79BFA2269ECD}" srcOrd="0" destOrd="0" presId="urn:microsoft.com/office/officeart/2005/8/layout/vList5"/>
    <dgm:cxn modelId="{48B625D0-683F-4E2D-B4D0-BD101E7E899E}" type="presOf" srcId="{BCF74C02-1D53-48FF-A56F-A85BD2BE3450}" destId="{64DCD48B-D7CD-42AB-835E-FF8E702F4C07}" srcOrd="0" destOrd="0" presId="urn:microsoft.com/office/officeart/2005/8/layout/vList5"/>
    <dgm:cxn modelId="{49EDBEE6-8DD6-47E6-A0CC-96EFA970084C}" srcId="{B3DD4A19-31C0-4166-9D54-B12AD9313EFE}" destId="{0C86CB31-DB2B-409C-A2F4-AAB2F50C962E}" srcOrd="2" destOrd="0" parTransId="{E0031763-7E9E-4D9C-94AC-D308AAF6A87B}" sibTransId="{843B7580-1695-421F-B537-76957CFB2043}"/>
    <dgm:cxn modelId="{0B90261E-5319-4155-A665-201283A88938}" type="presParOf" srcId="{01B1363C-09F7-4F87-B754-D01AD47734C0}" destId="{1AEE1236-BCA5-49EF-9CE0-DAAEFDE29609}" srcOrd="0" destOrd="0" presId="urn:microsoft.com/office/officeart/2005/8/layout/vList5"/>
    <dgm:cxn modelId="{80064E59-CF35-49E9-8DBA-DE4DF4C5B1E0}" type="presParOf" srcId="{1AEE1236-BCA5-49EF-9CE0-DAAEFDE29609}" destId="{6B215C35-C482-461A-9CAF-D463D2F99F79}" srcOrd="0" destOrd="0" presId="urn:microsoft.com/office/officeart/2005/8/layout/vList5"/>
    <dgm:cxn modelId="{1372E725-D162-4658-8D0E-F75A46B7FC69}" type="presParOf" srcId="{1AEE1236-BCA5-49EF-9CE0-DAAEFDE29609}" destId="{52A17C12-7CD0-47CE-BA79-5746A81D8EF5}" srcOrd="1" destOrd="0" presId="urn:microsoft.com/office/officeart/2005/8/layout/vList5"/>
    <dgm:cxn modelId="{0C39FB39-0168-475F-9B64-D104E7AA1B99}" type="presParOf" srcId="{01B1363C-09F7-4F87-B754-D01AD47734C0}" destId="{A7A6FCA4-07A8-4B6F-9A5D-C3E6BE1F3B1D}" srcOrd="1" destOrd="0" presId="urn:microsoft.com/office/officeart/2005/8/layout/vList5"/>
    <dgm:cxn modelId="{3B41142B-EFC5-48D2-A1DD-FA03BD2B1974}" type="presParOf" srcId="{01B1363C-09F7-4F87-B754-D01AD47734C0}" destId="{6331742B-EF6A-4D83-AF6A-05DCE2687679}" srcOrd="2" destOrd="0" presId="urn:microsoft.com/office/officeart/2005/8/layout/vList5"/>
    <dgm:cxn modelId="{CDDC9B5A-3160-4B3B-8BEE-FC90506A8C28}" type="presParOf" srcId="{6331742B-EF6A-4D83-AF6A-05DCE2687679}" destId="{D2537057-A4D2-4484-8608-79BFA2269ECD}" srcOrd="0" destOrd="0" presId="urn:microsoft.com/office/officeart/2005/8/layout/vList5"/>
    <dgm:cxn modelId="{8089B10C-9735-4FC6-A66C-185B86EBDAF0}" type="presParOf" srcId="{6331742B-EF6A-4D83-AF6A-05DCE2687679}" destId="{166D60AE-EB16-4F17-944D-58AE51607852}" srcOrd="1" destOrd="0" presId="urn:microsoft.com/office/officeart/2005/8/layout/vList5"/>
    <dgm:cxn modelId="{B5022F31-8A76-443C-A032-75163C52CEA8}" type="presParOf" srcId="{01B1363C-09F7-4F87-B754-D01AD47734C0}" destId="{B94FD0D0-0D19-4AB3-AB75-A3EBB5E76735}" srcOrd="3" destOrd="0" presId="urn:microsoft.com/office/officeart/2005/8/layout/vList5"/>
    <dgm:cxn modelId="{4B162C95-85EE-48C6-981F-8C696E80219D}" type="presParOf" srcId="{01B1363C-09F7-4F87-B754-D01AD47734C0}" destId="{78B5C512-46B6-48DC-BCFC-D51822B02797}" srcOrd="4" destOrd="0" presId="urn:microsoft.com/office/officeart/2005/8/layout/vList5"/>
    <dgm:cxn modelId="{B43E60F7-DE44-4267-88E5-8F10CED4918A}" type="presParOf" srcId="{78B5C512-46B6-48DC-BCFC-D51822B02797}" destId="{3D587BC4-6072-430B-AC75-7D935B387631}" srcOrd="0" destOrd="0" presId="urn:microsoft.com/office/officeart/2005/8/layout/vList5"/>
    <dgm:cxn modelId="{4F7F6F58-52F2-4D1B-B4CF-4A79F137F27F}" type="presParOf" srcId="{78B5C512-46B6-48DC-BCFC-D51822B02797}" destId="{A6275396-285F-4AAB-92E2-6883B648FB21}" srcOrd="1" destOrd="0" presId="urn:microsoft.com/office/officeart/2005/8/layout/vList5"/>
    <dgm:cxn modelId="{A852FC96-6DCB-465A-8B74-5165D1E7D393}" type="presParOf" srcId="{01B1363C-09F7-4F87-B754-D01AD47734C0}" destId="{4F77EE59-4030-41EB-A19D-3739E62BD5A7}" srcOrd="5" destOrd="0" presId="urn:microsoft.com/office/officeart/2005/8/layout/vList5"/>
    <dgm:cxn modelId="{8203EBDC-E76E-48A5-961A-807E4AAC4953}" type="presParOf" srcId="{01B1363C-09F7-4F87-B754-D01AD47734C0}" destId="{24119781-E807-48AF-B076-8C22D24EFF8B}" srcOrd="6" destOrd="0" presId="urn:microsoft.com/office/officeart/2005/8/layout/vList5"/>
    <dgm:cxn modelId="{051B9432-0E52-4A10-B4D3-E982C6B8C63B}" type="presParOf" srcId="{24119781-E807-48AF-B076-8C22D24EFF8B}" destId="{B1FC1EC1-BC16-43F6-A2A2-E963AF889507}" srcOrd="0" destOrd="0" presId="urn:microsoft.com/office/officeart/2005/8/layout/vList5"/>
    <dgm:cxn modelId="{7C66B9B9-909D-4D4A-B200-F7234AB92D00}" type="presParOf" srcId="{24119781-E807-48AF-B076-8C22D24EFF8B}" destId="{64DCD48B-D7CD-42AB-835E-FF8E702F4C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68E19-4C8E-4D38-8986-6073A2D4FD8A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600" b="0" i="0" u="none" strike="noStrike" kern="1200" cap="none" spc="0" normalizeH="0" baseline="0" noProof="0" smtClean="0">
              <a:ln/>
              <a:effectLst/>
              <a:uLnTx/>
              <a:uFillTx/>
            </a:rPr>
            <a:t>Increase the impact of research on the real world</a:t>
          </a:r>
          <a:endParaRPr kumimoji="0" lang="en-US" sz="2600" b="0" i="0" u="none" strike="noStrike" kern="1200" cap="none" spc="0" normalizeH="0" baseline="0" noProof="0" dirty="0" smtClean="0">
            <a:ln/>
            <a:effectLst/>
            <a:uLnTx/>
            <a:uFillTx/>
          </a:endParaRPr>
        </a:p>
      </dsp:txBody>
      <dsp:txXfrm>
        <a:off x="0" y="3406931"/>
        <a:ext cx="8229600" cy="1118231"/>
      </dsp:txXfrm>
    </dsp:sp>
    <dsp:sp modelId="{B4EAC865-7877-41A9-8B02-03B118456754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600" b="0" i="0" u="none" strike="noStrike" kern="1200" cap="none" spc="0" normalizeH="0" baseline="0" noProof="0" dirty="0" smtClean="0">
              <a:ln/>
              <a:effectLst/>
              <a:uLnTx/>
              <a:uFillTx/>
            </a:rPr>
            <a:t>Expand the body of evidence</a:t>
          </a:r>
        </a:p>
      </dsp:txBody>
      <dsp:txXfrm rot="10800000">
        <a:off x="0" y="1703865"/>
        <a:ext cx="8229600" cy="1117500"/>
      </dsp:txXfrm>
    </dsp:sp>
    <dsp:sp modelId="{0B554255-2ECC-4284-849F-0FBBB60B9487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600" b="0" i="0" u="none" strike="noStrike" kern="1200" cap="none" spc="0" normalizeH="0" baseline="0" noProof="0" dirty="0" smtClean="0">
              <a:ln/>
              <a:effectLst/>
              <a:uLnTx/>
              <a:uFillTx/>
            </a:rPr>
            <a:t>Continuously ensure the academic  excellence of our research</a:t>
          </a:r>
          <a:endParaRPr lang="en-US" sz="2600" kern="1200" dirty="0"/>
        </a:p>
      </dsp:txBody>
      <dsp:txXfrm rot="10800000">
        <a:off x="0" y="799"/>
        <a:ext cx="8229600" cy="111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59404-B28D-4E26-ADD2-E62DBC0FAAFC}">
      <dsp:nvSpPr>
        <dsp:cNvPr id="0" name=""/>
        <dsp:cNvSpPr/>
      </dsp:nvSpPr>
      <dsp:spPr>
        <a:xfrm>
          <a:off x="0" y="4015184"/>
          <a:ext cx="9144000" cy="1317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Emission Trading Implementation: Aug 2013 – Dec 2014</a:t>
          </a:r>
          <a:endParaRPr lang="en-US" sz="2500" kern="1200" dirty="0"/>
        </a:p>
      </dsp:txBody>
      <dsp:txXfrm>
        <a:off x="0" y="4015184"/>
        <a:ext cx="9144000" cy="711651"/>
      </dsp:txXfrm>
    </dsp:sp>
    <dsp:sp modelId="{A1275451-3C37-4D9B-BB28-D078D94C079C}">
      <dsp:nvSpPr>
        <dsp:cNvPr id="0" name=""/>
        <dsp:cNvSpPr/>
      </dsp:nvSpPr>
      <dsp:spPr>
        <a:xfrm>
          <a:off x="4464" y="4700478"/>
          <a:ext cx="3045023" cy="6062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Begin trading of permits to emit particulate matter</a:t>
          </a:r>
          <a:endParaRPr lang="en-US" sz="1400" kern="1200" dirty="0"/>
        </a:p>
      </dsp:txBody>
      <dsp:txXfrm>
        <a:off x="4464" y="4700478"/>
        <a:ext cx="3045023" cy="606221"/>
      </dsp:txXfrm>
    </dsp:sp>
    <dsp:sp modelId="{EDE066D8-E464-42CB-87B2-DADC0C26E34B}">
      <dsp:nvSpPr>
        <dsp:cNvPr id="0" name=""/>
        <dsp:cNvSpPr/>
      </dsp:nvSpPr>
      <dsp:spPr>
        <a:xfrm>
          <a:off x="3049488" y="4700478"/>
          <a:ext cx="3045023" cy="6062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Demonstrate that industry costs of abatement are reduced</a:t>
          </a:r>
          <a:endParaRPr lang="en-US" sz="1400" kern="1200" dirty="0"/>
        </a:p>
      </dsp:txBody>
      <dsp:txXfrm>
        <a:off x="3049488" y="4700478"/>
        <a:ext cx="3045023" cy="606221"/>
      </dsp:txXfrm>
    </dsp:sp>
    <dsp:sp modelId="{595360ED-F41E-4F90-90F3-CB3ACDBC7A92}">
      <dsp:nvSpPr>
        <dsp:cNvPr id="0" name=""/>
        <dsp:cNvSpPr/>
      </dsp:nvSpPr>
      <dsp:spPr>
        <a:xfrm>
          <a:off x="6094511" y="4700478"/>
          <a:ext cx="3045023" cy="6062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Demonstrate that environmental objectives are met</a:t>
          </a:r>
          <a:endParaRPr lang="en-US" sz="1400" kern="1200" dirty="0"/>
        </a:p>
      </dsp:txBody>
      <dsp:txXfrm>
        <a:off x="6094511" y="4700478"/>
        <a:ext cx="3045023" cy="606221"/>
      </dsp:txXfrm>
    </dsp:sp>
    <dsp:sp modelId="{C15A3AA5-25EA-4CDD-93F0-DBEB87A7A03C}">
      <dsp:nvSpPr>
        <dsp:cNvPr id="0" name=""/>
        <dsp:cNvSpPr/>
      </dsp:nvSpPr>
      <dsp:spPr>
        <a:xfrm rot="10800000">
          <a:off x="0" y="2008063"/>
          <a:ext cx="9144000" cy="202688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Baseline and CEMS Evaluation: March 2012 – Aug 2013</a:t>
          </a:r>
          <a:endParaRPr lang="en-US" sz="2500" kern="1200" dirty="0"/>
        </a:p>
      </dsp:txBody>
      <dsp:txXfrm rot="-10800000">
        <a:off x="0" y="2008063"/>
        <a:ext cx="9144000" cy="711437"/>
      </dsp:txXfrm>
    </dsp:sp>
    <dsp:sp modelId="{C3190985-64E8-4D1B-81A6-E127F7A14AA7}">
      <dsp:nvSpPr>
        <dsp:cNvPr id="0" name=""/>
        <dsp:cNvSpPr/>
      </dsp:nvSpPr>
      <dsp:spPr>
        <a:xfrm>
          <a:off x="4464" y="2719501"/>
          <a:ext cx="3045023" cy="606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Equip industries with continuous emissions monitoring</a:t>
          </a:r>
          <a:endParaRPr lang="en-US" sz="1400" kern="1200" dirty="0"/>
        </a:p>
      </dsp:txBody>
      <dsp:txXfrm>
        <a:off x="4464" y="2719501"/>
        <a:ext cx="3045023" cy="606039"/>
      </dsp:txXfrm>
    </dsp:sp>
    <dsp:sp modelId="{031F408A-51E7-4E35-9606-F3254AECCD37}">
      <dsp:nvSpPr>
        <dsp:cNvPr id="0" name=""/>
        <dsp:cNvSpPr/>
      </dsp:nvSpPr>
      <dsp:spPr>
        <a:xfrm>
          <a:off x="3049488" y="2719501"/>
          <a:ext cx="3045023" cy="606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Measure baseline of industry abatement equipment and emissions</a:t>
          </a:r>
          <a:endParaRPr lang="en-US" sz="1400" kern="1200" dirty="0"/>
        </a:p>
      </dsp:txBody>
      <dsp:txXfrm>
        <a:off x="3049488" y="2719501"/>
        <a:ext cx="3045023" cy="606039"/>
      </dsp:txXfrm>
    </dsp:sp>
    <dsp:sp modelId="{15FBC363-573D-4FBF-9CE9-AB4B0EBEB161}">
      <dsp:nvSpPr>
        <dsp:cNvPr id="0" name=""/>
        <dsp:cNvSpPr/>
      </dsp:nvSpPr>
      <dsp:spPr>
        <a:xfrm>
          <a:off x="6094511" y="2719501"/>
          <a:ext cx="3045023" cy="606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Does continuous monitoring improve outcomes?</a:t>
          </a:r>
          <a:endParaRPr lang="en-US" sz="1400" kern="1200" dirty="0"/>
        </a:p>
      </dsp:txBody>
      <dsp:txXfrm>
        <a:off x="6094511" y="2719501"/>
        <a:ext cx="3045023" cy="606039"/>
      </dsp:txXfrm>
    </dsp:sp>
    <dsp:sp modelId="{3F7C1109-A83E-4D7B-A3FE-59F00803A41E}">
      <dsp:nvSpPr>
        <dsp:cNvPr id="0" name=""/>
        <dsp:cNvSpPr/>
      </dsp:nvSpPr>
      <dsp:spPr>
        <a:xfrm rot="10800000">
          <a:off x="0" y="10"/>
          <a:ext cx="9144000" cy="202688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Design: March 2011 – Dec 2012 </a:t>
          </a:r>
        </a:p>
      </dsp:txBody>
      <dsp:txXfrm rot="-10800000">
        <a:off x="0" y="10"/>
        <a:ext cx="9144000" cy="711437"/>
      </dsp:txXfrm>
    </dsp:sp>
    <dsp:sp modelId="{8161824A-0EAE-431A-A1A9-D00AF5D9F8F2}">
      <dsp:nvSpPr>
        <dsp:cNvPr id="0" name=""/>
        <dsp:cNvSpPr/>
      </dsp:nvSpPr>
      <dsp:spPr>
        <a:xfrm>
          <a:off x="4464" y="712380"/>
          <a:ext cx="3045023" cy="606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Particulate matter from stationary sources (industries)</a:t>
          </a:r>
          <a:endParaRPr lang="en-US" sz="1400" kern="1200" dirty="0"/>
        </a:p>
      </dsp:txBody>
      <dsp:txXfrm>
        <a:off x="4464" y="712380"/>
        <a:ext cx="3045023" cy="606039"/>
      </dsp:txXfrm>
    </dsp:sp>
    <dsp:sp modelId="{B3EE8CD0-7BA1-4168-8779-454AE69C9F14}">
      <dsp:nvSpPr>
        <dsp:cNvPr id="0" name=""/>
        <dsp:cNvSpPr/>
      </dsp:nvSpPr>
      <dsp:spPr>
        <a:xfrm>
          <a:off x="3049488" y="712380"/>
          <a:ext cx="3045023" cy="606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Continuous emissions monitoring standards developed</a:t>
          </a:r>
          <a:endParaRPr lang="en-US" sz="1400" kern="1200" dirty="0"/>
        </a:p>
      </dsp:txBody>
      <dsp:txXfrm>
        <a:off x="3049488" y="712380"/>
        <a:ext cx="3045023" cy="606039"/>
      </dsp:txXfrm>
    </dsp:sp>
    <dsp:sp modelId="{221D21C5-979F-4985-86FE-F14B5FCC67B3}">
      <dsp:nvSpPr>
        <dsp:cNvPr id="0" name=""/>
        <dsp:cNvSpPr/>
      </dsp:nvSpPr>
      <dsp:spPr>
        <a:xfrm>
          <a:off x="6094511" y="712380"/>
          <a:ext cx="3045023" cy="606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Design with 3 states: Gujarat, Maharashtra, Tamil Nadu</a:t>
          </a:r>
          <a:endParaRPr lang="en-US" sz="1400" kern="1200" dirty="0"/>
        </a:p>
      </dsp:txBody>
      <dsp:txXfrm>
        <a:off x="6094511" y="712380"/>
        <a:ext cx="3045023" cy="606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17C12-7CD0-47CE-BA79-5746A81D8EF5}">
      <dsp:nvSpPr>
        <dsp:cNvPr id="0" name=""/>
        <dsp:cNvSpPr/>
      </dsp:nvSpPr>
      <dsp:spPr>
        <a:xfrm rot="5400000">
          <a:off x="5519061" y="-2211496"/>
          <a:ext cx="983188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RCT used to measure difference between trading and non-trading outcomes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Impact of PM CEMS in Maharashtra</a:t>
          </a:r>
          <a:endParaRPr lang="en-US" sz="1700" kern="1200" dirty="0"/>
        </a:p>
      </dsp:txBody>
      <dsp:txXfrm rot="-5400000">
        <a:off x="3182112" y="173448"/>
        <a:ext cx="5609093" cy="887198"/>
      </dsp:txXfrm>
    </dsp:sp>
    <dsp:sp modelId="{6B215C35-C482-461A-9CAF-D463D2F99F79}">
      <dsp:nvSpPr>
        <dsp:cNvPr id="0" name=""/>
        <dsp:cNvSpPr/>
      </dsp:nvSpPr>
      <dsp:spPr>
        <a:xfrm>
          <a:off x="0" y="2555"/>
          <a:ext cx="3182112" cy="1228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Randomized Control Trial</a:t>
          </a:r>
          <a:endParaRPr lang="en-US" sz="3400" kern="1200" dirty="0"/>
        </a:p>
      </dsp:txBody>
      <dsp:txXfrm>
        <a:off x="59994" y="62549"/>
        <a:ext cx="3062124" cy="1108997"/>
      </dsp:txXfrm>
    </dsp:sp>
    <dsp:sp modelId="{166D60AE-EB16-4F17-944D-58AE51607852}">
      <dsp:nvSpPr>
        <dsp:cNvPr id="0" name=""/>
        <dsp:cNvSpPr/>
      </dsp:nvSpPr>
      <dsp:spPr>
        <a:xfrm rot="5400000">
          <a:off x="5519061" y="-921061"/>
          <a:ext cx="983188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Sample selection rule lends itself to an RD design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Possible to test impact of monitoring</a:t>
          </a:r>
          <a:endParaRPr lang="en-US" sz="1700" kern="1200" dirty="0"/>
        </a:p>
      </dsp:txBody>
      <dsp:txXfrm rot="-5400000">
        <a:off x="3182112" y="1463883"/>
        <a:ext cx="5609093" cy="887198"/>
      </dsp:txXfrm>
    </dsp:sp>
    <dsp:sp modelId="{D2537057-A4D2-4484-8608-79BFA2269ECD}">
      <dsp:nvSpPr>
        <dsp:cNvPr id="0" name=""/>
        <dsp:cNvSpPr/>
      </dsp:nvSpPr>
      <dsp:spPr>
        <a:xfrm>
          <a:off x="0" y="1292989"/>
          <a:ext cx="3182112" cy="1228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Regression Discontinuity</a:t>
          </a:r>
          <a:endParaRPr lang="en-US" sz="3400" kern="1200" dirty="0"/>
        </a:p>
      </dsp:txBody>
      <dsp:txXfrm>
        <a:off x="59994" y="1352983"/>
        <a:ext cx="3062124" cy="1108997"/>
      </dsp:txXfrm>
    </dsp:sp>
    <dsp:sp modelId="{A6275396-285F-4AAB-92E2-6883B648FB21}">
      <dsp:nvSpPr>
        <dsp:cNvPr id="0" name=""/>
        <dsp:cNvSpPr/>
      </dsp:nvSpPr>
      <dsp:spPr>
        <a:xfrm rot="5400000">
          <a:off x="5519061" y="369373"/>
          <a:ext cx="983188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Ambient counterfactual obtained through pollutant dispersal modeling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Counterfactual to evaluate health impacts</a:t>
          </a:r>
          <a:endParaRPr lang="en-US" sz="1700" kern="1200" dirty="0"/>
        </a:p>
      </dsp:txBody>
      <dsp:txXfrm rot="-5400000">
        <a:off x="3182112" y="2754318"/>
        <a:ext cx="5609093" cy="887198"/>
      </dsp:txXfrm>
    </dsp:sp>
    <dsp:sp modelId="{3D587BC4-6072-430B-AC75-7D935B387631}">
      <dsp:nvSpPr>
        <dsp:cNvPr id="0" name=""/>
        <dsp:cNvSpPr/>
      </dsp:nvSpPr>
      <dsp:spPr>
        <a:xfrm>
          <a:off x="0" y="2583424"/>
          <a:ext cx="3182112" cy="1228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Simulations</a:t>
          </a:r>
          <a:endParaRPr lang="en-US" sz="3400" kern="1200" dirty="0"/>
        </a:p>
      </dsp:txBody>
      <dsp:txXfrm>
        <a:off x="59994" y="2643418"/>
        <a:ext cx="3062124" cy="1108997"/>
      </dsp:txXfrm>
    </dsp:sp>
    <dsp:sp modelId="{64DCD48B-D7CD-42AB-835E-FF8E702F4C07}">
      <dsp:nvSpPr>
        <dsp:cNvPr id="0" name=""/>
        <dsp:cNvSpPr/>
      </dsp:nvSpPr>
      <dsp:spPr>
        <a:xfrm rot="5400000">
          <a:off x="5519061" y="1659808"/>
          <a:ext cx="983188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Document implementation process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Document industry and regulator response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Cost benefit analyses</a:t>
          </a:r>
          <a:endParaRPr lang="en-US" sz="1700" kern="1200" dirty="0"/>
        </a:p>
      </dsp:txBody>
      <dsp:txXfrm rot="-5400000">
        <a:off x="3182112" y="4044753"/>
        <a:ext cx="5609093" cy="887198"/>
      </dsp:txXfrm>
    </dsp:sp>
    <dsp:sp modelId="{B1FC1EC1-BC16-43F6-A2A2-E963AF889507}">
      <dsp:nvSpPr>
        <dsp:cNvPr id="0" name=""/>
        <dsp:cNvSpPr/>
      </dsp:nvSpPr>
      <dsp:spPr>
        <a:xfrm>
          <a:off x="0" y="3873859"/>
          <a:ext cx="3182112" cy="1228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Other</a:t>
          </a:r>
          <a:endParaRPr lang="en-US" sz="3400" kern="1200" dirty="0"/>
        </a:p>
      </dsp:txBody>
      <dsp:txXfrm>
        <a:off x="59994" y="3933853"/>
        <a:ext cx="3062124" cy="1108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B2E21-44B5-4A1D-95DC-82F0D93558C6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C178-B224-49CE-906E-AA392DDE9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8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4A60B-6422-4AEB-ADE3-650CE61F98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E6E2-523B-4F20-9305-36D4D9675F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E6E2-523B-4F20-9305-36D4D9675F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5188" b="9403"/>
          <a:stretch>
            <a:fillRect/>
          </a:stretch>
        </p:blipFill>
        <p:spPr bwMode="auto">
          <a:xfrm>
            <a:off x="4093726" y="0"/>
            <a:ext cx="2459474" cy="125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 r="53271"/>
          <a:stretch>
            <a:fillRect/>
          </a:stretch>
        </p:blipFill>
        <p:spPr bwMode="auto">
          <a:xfrm>
            <a:off x="664725" y="315537"/>
            <a:ext cx="3603624" cy="9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981200" y="1185805"/>
            <a:ext cx="4088842" cy="2769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200" b="1" spc="1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TRANSLATING RESEARCH INTO ACTION</a:t>
            </a:r>
            <a:endParaRPr lang="en-US" sz="1200" spc="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218238"/>
            <a:ext cx="9144000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305800" cy="44497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CAD9-BE75-4A86-87F0-BCC51DBD6A4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EC1584-E41D-4EC7-A7DF-C240E5F56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4879"/>
            <a:ext cx="8153400" cy="769441"/>
          </a:xfrm>
        </p:spPr>
        <p:txBody>
          <a:bodyPr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114800" cy="4724400"/>
          </a:xfrm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10"/>
          <p:cNvSpPr>
            <a:spLocks noGrp="1"/>
          </p:cNvSpPr>
          <p:nvPr>
            <p:ph sz="quarter" idx="2"/>
          </p:nvPr>
        </p:nvSpPr>
        <p:spPr>
          <a:xfrm>
            <a:off x="4495800" y="1295400"/>
            <a:ext cx="4648200" cy="55626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rgbClr val="89DE22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rgbClr val="89DE22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rgbClr val="89DE22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rgbClr val="89DE22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rgbClr val="89DE2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74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PA_americas_logo_dark.GIF"/>
          <p:cNvPicPr>
            <a:picLocks noChangeAspect="1"/>
          </p:cNvPicPr>
          <p:nvPr/>
        </p:nvPicPr>
        <p:blipFill>
          <a:blip r:embed="rId2" cstate="print"/>
          <a:srcRect t="15027" r="52778" b="15027"/>
          <a:stretch>
            <a:fillRect/>
          </a:stretch>
        </p:blipFill>
        <p:spPr>
          <a:xfrm>
            <a:off x="7924800" y="76200"/>
            <a:ext cx="1219200" cy="114748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5514" t="-7972" r="53271"/>
          <a:stretch>
            <a:fillRect/>
          </a:stretch>
        </p:blipFill>
        <p:spPr bwMode="auto">
          <a:xfrm>
            <a:off x="7620000" y="491883"/>
            <a:ext cx="914400" cy="103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PA_americas_logo_dark.GIF"/>
          <p:cNvPicPr>
            <a:picLocks noChangeAspect="1"/>
          </p:cNvPicPr>
          <p:nvPr/>
        </p:nvPicPr>
        <p:blipFill>
          <a:blip r:embed="rId2" cstate="print">
            <a:lum bright="-40000"/>
          </a:blip>
          <a:srcRect t="15027" r="52778" b="15027"/>
          <a:stretch>
            <a:fillRect/>
          </a:stretch>
        </p:blipFill>
        <p:spPr>
          <a:xfrm>
            <a:off x="7924800" y="76200"/>
            <a:ext cx="1219200" cy="114748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 l="35514" t="-7972" r="53271"/>
          <a:stretch>
            <a:fillRect/>
          </a:stretch>
        </p:blipFill>
        <p:spPr bwMode="auto">
          <a:xfrm>
            <a:off x="7620000" y="491883"/>
            <a:ext cx="914400" cy="103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514350" indent="-514350">
              <a:buFont typeface="+mj-lt"/>
              <a:buAutoNum type="alphaUcPeriod"/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32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524000"/>
            <a:ext cx="8229600" cy="1588"/>
          </a:xfrm>
          <a:prstGeom prst="lin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4" r:id="rId9"/>
    <p:sldLayoutId id="2147483673" r:id="rId10"/>
    <p:sldLayoutId id="2147483675" r:id="rId11"/>
    <p:sldLayoutId id="214748367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Policy Oriented Research and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Anant Sudarshan</a:t>
            </a:r>
          </a:p>
          <a:p>
            <a:r>
              <a:rPr lang="en-US" dirty="0" smtClean="0"/>
              <a:t>Staff Training, </a:t>
            </a:r>
            <a:r>
              <a:rPr lang="en-US" dirty="0" err="1" smtClean="0"/>
              <a:t>Mahabalipuram</a:t>
            </a:r>
            <a:r>
              <a:rPr lang="en-US" dirty="0" smtClean="0"/>
              <a:t>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Sample Selection: TN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752600"/>
            <a:ext cx="28194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50 km radius around Chennai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Ambattur</a:t>
            </a:r>
            <a:r>
              <a:rPr lang="en-US" dirty="0" smtClean="0"/>
              <a:t>, Chennai, </a:t>
            </a:r>
            <a:r>
              <a:rPr lang="en-US" dirty="0" err="1" smtClean="0"/>
              <a:t>Maraimalai</a:t>
            </a:r>
            <a:r>
              <a:rPr lang="en-US" dirty="0" smtClean="0"/>
              <a:t>  Nagar, </a:t>
            </a:r>
            <a:r>
              <a:rPr lang="en-US" dirty="0" err="1" smtClean="0"/>
              <a:t>Sriperumbudur</a:t>
            </a:r>
            <a:r>
              <a:rPr lang="en-US" dirty="0" smtClean="0"/>
              <a:t> and </a:t>
            </a:r>
            <a:r>
              <a:rPr lang="en-US" dirty="0" err="1" smtClean="0"/>
              <a:t>Thiruvallur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300 industries based on: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- Red category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- Solid/Liquid Fuel Use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- Size (Pollution Potential) </a:t>
            </a:r>
          </a:p>
          <a:p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4641" t="28125" r="44083" b="13542"/>
          <a:stretch>
            <a:fillRect/>
          </a:stretch>
        </p:blipFill>
        <p:spPr bwMode="auto">
          <a:xfrm>
            <a:off x="3306942" y="1752600"/>
            <a:ext cx="5466399" cy="43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976429" y="2743200"/>
            <a:ext cx="714142" cy="2819400"/>
          </a:xfrm>
          <a:prstGeom prst="downArrow">
            <a:avLst>
              <a:gd name="adj1" fmla="val 37805"/>
              <a:gd name="adj2" fmla="val 5465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Myriad Pro" pitchFamily="34" charset="0"/>
              </a:rPr>
              <a:t>Emission Trading Scheme Evaluation Design</a:t>
            </a:r>
            <a:endParaRPr lang="en-US" sz="3000" dirty="0">
              <a:latin typeface="Myriad Pro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762000" y="6019800"/>
            <a:ext cx="76962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26618"/>
              </p:ext>
            </p:extLst>
          </p:nvPr>
        </p:nvGraphicFramePr>
        <p:xfrm>
          <a:off x="762000" y="1905000"/>
          <a:ext cx="7545616" cy="4368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44814"/>
                <a:gridCol w="971550"/>
                <a:gridCol w="971550"/>
                <a:gridCol w="971550"/>
                <a:gridCol w="971550"/>
                <a:gridCol w="2514602"/>
              </a:tblGrid>
              <a:tr h="1092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Firms</a:t>
                      </a:r>
                      <a:r>
                        <a:rPr lang="en-US" sz="2200" baseline="0" dirty="0" smtClean="0"/>
                        <a:t> Divided into </a:t>
                      </a:r>
                    </a:p>
                    <a:p>
                      <a:pPr algn="ctr"/>
                      <a:r>
                        <a:rPr lang="en-US" sz="2200" dirty="0" smtClean="0"/>
                        <a:t>Research Groups </a:t>
                      </a:r>
                    </a:p>
                    <a:p>
                      <a:pPr algn="ctr"/>
                      <a:r>
                        <a:rPr lang="en-US" sz="1800" dirty="0" smtClean="0"/>
                        <a:t>(Random</a:t>
                      </a:r>
                      <a:r>
                        <a:rPr lang="en-US" sz="1800" baseline="0" dirty="0" smtClean="0"/>
                        <a:t> Assignment of Roll-Out)</a:t>
                      </a:r>
                      <a:endParaRPr lang="en-US" sz="18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Objective</a:t>
                      </a:r>
                      <a:endParaRPr lang="en-US" sz="22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</a:t>
                      </a:r>
                      <a:r>
                        <a:rPr lang="en-US" baseline="0" dirty="0" smtClean="0"/>
                        <a:t> 1.a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CEMS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CEMS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Evaluate the effect of continuous emissions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dirty="0" smtClean="0"/>
                        <a:t>monitoring</a:t>
                      </a:r>
                      <a:endParaRPr lang="en-US" i="1" dirty="0"/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 1.b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CEMS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CEMS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 2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Trading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Trading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Trading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Trading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Evaluate the effect of market-based regulation</a:t>
                      </a:r>
                      <a:endParaRPr lang="en-US" i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6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Techniques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" y="1600200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Which of the following best represents how you feel about the length of this presentation?</a:t>
            </a:r>
            <a:endParaRPr lang="en-US" sz="3200" dirty="0"/>
          </a:p>
        </p:txBody>
      </p:sp>
      <p:sp>
        <p:nvSpPr>
          <p:cNvPr id="5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Unbearably long</a:t>
            </a:r>
          </a:p>
          <a:p>
            <a:r>
              <a:rPr lang="en-US" dirty="0" smtClean="0"/>
              <a:t>Long, but bearable</a:t>
            </a:r>
          </a:p>
          <a:p>
            <a:r>
              <a:rPr lang="en-US" dirty="0" smtClean="0"/>
              <a:t>Right length</a:t>
            </a:r>
          </a:p>
          <a:p>
            <a:r>
              <a:rPr lang="en-US" dirty="0" smtClean="0"/>
              <a:t>Not quite long enough</a:t>
            </a:r>
          </a:p>
          <a:p>
            <a:r>
              <a:rPr lang="en-US" dirty="0" smtClean="0"/>
              <a:t>Much more, please!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3125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/>
              <a:t>Which of the following best represents how you feel about the pace of this presentation?</a:t>
            </a:r>
            <a:endParaRPr lang="en-US" sz="3200" dirty="0"/>
          </a:p>
        </p:txBody>
      </p:sp>
      <p:sp>
        <p:nvSpPr>
          <p:cNvPr id="5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3200" dirty="0" smtClean="0"/>
              <a:t>Too fast! I couldn’t keep up.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3200" dirty="0" smtClean="0"/>
              <a:t>It felt rushed.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3200" dirty="0" smtClean="0"/>
              <a:t>Right pace.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3200" dirty="0" smtClean="0"/>
              <a:t>It felt slow.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3200" dirty="0" smtClean="0"/>
              <a:t>It was so slow, I fell asleep.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252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How likely are you to use the content covered in this lecture/exercise in your work?</a:t>
            </a:r>
            <a:endParaRPr lang="en-US" sz="3200" dirty="0"/>
          </a:p>
        </p:txBody>
      </p:sp>
      <p:sp>
        <p:nvSpPr>
          <p:cNvPr id="5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Very unlikely</a:t>
            </a:r>
          </a:p>
          <a:p>
            <a:r>
              <a:rPr lang="en-US" smtClean="0"/>
              <a:t>Unlikely</a:t>
            </a:r>
          </a:p>
          <a:p>
            <a:r>
              <a:rPr lang="en-US" smtClean="0"/>
              <a:t>Uncertain</a:t>
            </a:r>
          </a:p>
          <a:p>
            <a:r>
              <a:rPr lang="en-US" smtClean="0"/>
              <a:t>Likely</a:t>
            </a:r>
          </a:p>
          <a:p>
            <a:r>
              <a:rPr lang="en-US" smtClean="0"/>
              <a:t>Very likely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5753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 and Priorities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Triangulation Challenge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2133600" y="1828800"/>
            <a:ext cx="3505200" cy="3200400"/>
          </a:xfrm>
          <a:prstGeom prst="ellipse">
            <a:avLst/>
          </a:prstGeom>
          <a:noFill/>
          <a:ln w="317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352800" y="1828800"/>
            <a:ext cx="3505200" cy="3200400"/>
          </a:xfrm>
          <a:prstGeom prst="ellipse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ahoma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95600" y="3200400"/>
            <a:ext cx="3505200" cy="3200400"/>
          </a:xfrm>
          <a:prstGeom prst="ellipse">
            <a:avLst/>
          </a:prstGeom>
          <a:noFill/>
          <a:ln w="317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2133600"/>
            <a:ext cx="2203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Policy Relevant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Research / Evaluation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598" y="1981200"/>
            <a:ext cx="2528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Academically  Interesting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9751" y="5711370"/>
            <a:ext cx="307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Implementation / Institutional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Design Decisions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3124200" y="2667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1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Research to Practice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Organizations that we worked with to evaluate a program scale it up afterward (or stop it!) </a:t>
            </a:r>
          </a:p>
          <a:p>
            <a:pPr lvl="1">
              <a:lnSpc>
                <a:spcPct val="120000"/>
              </a:lnSpc>
            </a:pPr>
            <a:r>
              <a:rPr lang="en-US" sz="2200" dirty="0" err="1" smtClean="0"/>
              <a:t>Seva</a:t>
            </a:r>
            <a:r>
              <a:rPr lang="en-US" sz="2200" dirty="0" smtClean="0"/>
              <a:t> </a:t>
            </a:r>
            <a:r>
              <a:rPr lang="en-US" sz="2200" dirty="0" err="1" smtClean="0"/>
              <a:t>Mandir</a:t>
            </a:r>
            <a:r>
              <a:rPr lang="en-US" sz="2200" dirty="0" smtClean="0"/>
              <a:t>, </a:t>
            </a:r>
            <a:r>
              <a:rPr lang="en-US" sz="2200" dirty="0" err="1" smtClean="0"/>
              <a:t>Pratham</a:t>
            </a:r>
            <a:r>
              <a:rPr lang="en-US" sz="2200" dirty="0" smtClean="0"/>
              <a:t> in India   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Program Programs that were evaluated and shown cost-effective are scaled in the same country with a different partner</a:t>
            </a:r>
          </a:p>
          <a:p>
            <a:pPr lvl="1">
              <a:lnSpc>
                <a:spcPct val="120000"/>
              </a:lnSpc>
            </a:pPr>
            <a:r>
              <a:rPr lang="en-US" sz="2200" dirty="0" err="1" smtClean="0"/>
              <a:t>Deworming</a:t>
            </a:r>
            <a:r>
              <a:rPr lang="en-US" sz="2200" dirty="0" smtClean="0"/>
              <a:t>; Chlorine Dispensers  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Programs that were evaluated and shown cost-effective are adapted to a different country/context </a:t>
            </a:r>
          </a:p>
          <a:p>
            <a:pPr lvl="1">
              <a:lnSpc>
                <a:spcPct val="120000"/>
              </a:lnSpc>
            </a:pPr>
            <a:r>
              <a:rPr lang="en-US" sz="2200" dirty="0" err="1" smtClean="0"/>
              <a:t>Deworming</a:t>
            </a:r>
            <a:r>
              <a:rPr lang="en-US" sz="2200" dirty="0" smtClean="0"/>
              <a:t>; Chlorine Dispensers; Remedial education in Ghana 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Programs that we designed and evaluated are adopted by implementing organizations in the same country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Examining Underinvestment in Agriculture  in Ghana </a:t>
            </a:r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RA / RM role?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Field research involves delivering a successful project – YOUR project</a:t>
            </a:r>
          </a:p>
          <a:p>
            <a:endParaRPr lang="en-US" dirty="0" smtClean="0"/>
          </a:p>
          <a:p>
            <a:r>
              <a:rPr lang="en-US" dirty="0" smtClean="0"/>
              <a:t>Good teams require entrepreneurial people, willing to do whatever it takes to complete the evaluation</a:t>
            </a:r>
          </a:p>
          <a:p>
            <a:endParaRPr lang="en-US" dirty="0" smtClean="0"/>
          </a:p>
          <a:p>
            <a:r>
              <a:rPr lang="en-US" dirty="0" smtClean="0"/>
              <a:t>Field research staff mediate between different groups of people with differing incentives and knowledge.</a:t>
            </a:r>
          </a:p>
          <a:p>
            <a:endParaRPr lang="en-US" dirty="0" smtClean="0"/>
          </a:p>
          <a:p>
            <a:r>
              <a:rPr lang="en-US" dirty="0" smtClean="0"/>
              <a:t>PI’s are often wrong, just as partners can be wrong. Good RAs need to be alive to mistakes being made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Critique a project, question it, but once you join make sure you believe in it.</a:t>
            </a:r>
          </a:p>
          <a:p>
            <a:endParaRPr lang="en-US" dirty="0" smtClean="0"/>
          </a:p>
          <a:p>
            <a:r>
              <a:rPr lang="en-US" dirty="0" smtClean="0"/>
              <a:t>Understand the research questions driving the project and understand partner motivations</a:t>
            </a:r>
          </a:p>
          <a:p>
            <a:endParaRPr lang="en-US" dirty="0" smtClean="0"/>
          </a:p>
          <a:p>
            <a:r>
              <a:rPr lang="en-US" dirty="0" smtClean="0"/>
              <a:t>Take initiative. Being a good RA is not a 9-5 job and it is not desk research. </a:t>
            </a:r>
          </a:p>
          <a:p>
            <a:endParaRPr lang="en-US" dirty="0" smtClean="0"/>
          </a:p>
          <a:p>
            <a:r>
              <a:rPr lang="en-US" dirty="0" smtClean="0"/>
              <a:t>It is the single hardest role in empirical research.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9144000" cy="990600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Pilot Emissions Trading Scheme </a:t>
            </a:r>
            <a:br>
              <a:rPr lang="en-US" b="1" dirty="0" smtClean="0"/>
            </a:br>
            <a:r>
              <a:rPr lang="en-US" b="1" dirty="0" smtClean="0"/>
              <a:t>for Particulate Matter in India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5800" y="2773681"/>
            <a:ext cx="77724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7564" y="3646104"/>
            <a:ext cx="49876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648325"/>
            <a:ext cx="1781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6854" y="5715000"/>
            <a:ext cx="1992746" cy="82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PAL.jpg"/>
          <p:cNvPicPr/>
          <p:nvPr/>
        </p:nvPicPr>
        <p:blipFill>
          <a:blip r:embed="rId6" cstate="print"/>
          <a:srcRect l="1258" t="3333"/>
          <a:stretch>
            <a:fillRect/>
          </a:stretch>
        </p:blipFill>
        <p:spPr>
          <a:xfrm>
            <a:off x="6595898" y="5699278"/>
            <a:ext cx="2014702" cy="63062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4674804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4703379"/>
            <a:ext cx="733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124200" y="502937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Medium" pitchFamily="34" charset="0"/>
                <a:ea typeface="Meiryo UI" pitchFamily="34" charset="-128"/>
                <a:cs typeface="Meiryo UI" pitchFamily="34" charset="-128"/>
              </a:rPr>
              <a:t>Central Pollution Control Board</a:t>
            </a:r>
            <a:endParaRPr lang="en-US" dirty="0">
              <a:latin typeface="Franklin Gothic Medium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38200" y="3025775"/>
            <a:ext cx="7772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collaboration between: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6320135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Franklin Gothic Medium" pitchFamily="34" charset="0"/>
                <a:ea typeface="Meiryo UI" pitchFamily="34" charset="-128"/>
                <a:cs typeface="Meiryo UI" pitchFamily="34" charset="-128"/>
              </a:rPr>
              <a:t>Maharashtra  Pollution Control Board</a:t>
            </a:r>
            <a:endParaRPr lang="en-US" sz="1000" dirty="0">
              <a:latin typeface="Franklin Gothic Medium" pitchFamily="34" charset="0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16" name="Picture 15" descr="MPCB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000" y="5579035"/>
            <a:ext cx="762000" cy="821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Myriad Pro" pitchFamily="34" charset="0"/>
              </a:rPr>
              <a:t>Pilot ETS Background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1828800"/>
            <a:ext cx="8305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MoEF</a:t>
            </a:r>
            <a:r>
              <a:rPr lang="en-US" sz="3200" dirty="0" smtClean="0">
                <a:solidFill>
                  <a:schemeClr val="bg1"/>
                </a:solidFill>
              </a:rPr>
              <a:t> hosted conference on Innovative Instruments for Pollution Regulation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GPCB and JPAL presented on Environ. Audits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TNPCB on Care Air Centre and CEMS 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 Minister suggested market-based instruments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GPCB, MPCB, TNPCB and JPAL developed the idea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World Bank supported project design with Institutional Development Funds. 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 Prepared Detailed Project Report with technical guidance from CPCB.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869950"/>
          </a:xfrm>
        </p:spPr>
        <p:txBody>
          <a:bodyPr>
            <a:normAutofit/>
          </a:bodyPr>
          <a:lstStyle/>
          <a:p>
            <a:r>
              <a:rPr lang="en-US" dirty="0" smtClean="0"/>
              <a:t>Particulate Emissions Trading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15240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13168380-a1b2-4871-82aa-cad1bfdb2458"/>
  <p:tag name="LUIDIAENABLED" val="False"/>
  <p:tag name="EXPANDSHOWBAR" val="False"/>
  <p:tag name="WASPOLLED" val="F5A15C13776E4055B106D81D9713CFF4"/>
  <p:tag name="TPVERSION" val="5"/>
  <p:tag name="TPFULLVERSION" val="5.0.0.2212"/>
  <p:tag name="PPTVERSION" val="14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31817359B7EA4F51B529DF47D20D2927"/>
  <p:tag name="SLIDETYPE" val="Q"/>
  <p:tag name="DEMOGRAPHIC" val="False"/>
  <p:tag name="SPEEDSCORING" val="False"/>
  <p:tag name="CORRECTPOINTVALUE" val="1"/>
  <p:tag name="INCORRECTPOINTVALUE" val="0"/>
  <p:tag name="ZEROBASED" val="False"/>
  <p:tag name="VALUEFORMAT" val="0%"/>
  <p:tag name="QUESTIONALIAS" val="Which of the following best represents how you feel about the length of this presentation?"/>
  <p:tag name="CHARTCOLORINDICES" val="10,3,11,14,13,23,46,9,5,16,10,3"/>
  <p:tag name="SLIDEORDER" val="2"/>
  <p:tag name="SLIDEGUID" val="D8330F7ACDF04D4D9412BBAAE462116C"/>
  <p:tag name="ANSWERSALIAS" val="Unbearably long|smicln|Long, but bearable|smicln|Adequate|smicln|Not quite long enough|smicln|Much more, please!"/>
  <p:tag name="DELIMITERS" val="3.1"/>
  <p:tag name="RESPONSESGATHERED" val="True"/>
  <p:tag name="TOTALRESPONSES" val="46"/>
  <p:tag name="RESPONSECOUNT" val="46"/>
  <p:tag name="SLICED" val="False"/>
  <p:tag name="RESPONSES" val="3;4;3;2;3;3;4;4;4;3;4;3;3;3;4;1;4;2;2;3;1;5;3;4;5;3;3;2;3;5;3;3;4;4;3;3;3;5;4;1;3;3;3;-;3;2;3;"/>
  <p:tag name="CHARTSTRINGSTD" val="3 5 23 11 4"/>
  <p:tag name="CHARTSTRINGREV" val="4 11 23 5 3"/>
  <p:tag name="CHARTSTRINGSTDPER" val="0.0652173913043478 0.108695652173913 0.5 0.239130434782609 0.0869565217391304"/>
  <p:tag name="CHARTSTRINGREVPER" val="0.0869565217391304 0.239130434782609 0.5 0.108695652173913 0.0652173913043478"/>
  <p:tag name="ANONYMOUSTEMP" val="False"/>
  <p:tag name="VALUES" val="No Value|smicln|No Value|smicln|No Value|smicln|No Value|smicln|No Val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E06D40BEC99F42A9AD970DEA37EE16B8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5B7DCD518964E19B8F92392EB6EB7A6&lt;/guid&gt;&#10;            &lt;repollguid&gt;BB68A4C789464F8FAF06D29D0F99C15E&lt;/repollguid&gt;&#10;            &lt;sourceid&gt;DE6F6C1C53AC409DBA516B183B131625&lt;/sourceid&gt;&#10;            &lt;questiontext&gt;Which of the following best represents how you feel about the length of this presentation?&lt;/questiontext&gt;&#10;            &lt;anonymous&gt;True&lt;/anonymous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5BAE49ACAA144EE08FBA352B29EAEADB&lt;/guid&gt;&#10;                    &lt;answertext&gt;Unbearably long&lt;/answertext&gt;&#10;                    &lt;valuetype&gt;0&lt;/valuetype&gt;&#10;                &lt;/answer&gt;&#10;                &lt;answer&gt;&#10;                    &lt;guid&gt;6707C732958249F99E151204FDA471C1&lt;/guid&gt;&#10;                    &lt;answertext&gt;Long, but bearable&lt;/answertext&gt;&#10;                    &lt;valuetype&gt;0&lt;/valuetype&gt;&#10;                &lt;/answer&gt;&#10;                &lt;answer&gt;&#10;                    &lt;guid&gt;53E06F2CA33A4ABDAD2267FB6932258C&lt;/guid&gt;&#10;                    &lt;answertext&gt;Right length&lt;/answertext&gt;&#10;                    &lt;valuetype&gt;0&lt;/valuetype&gt;&#10;                &lt;/answer&gt;&#10;                &lt;answer&gt;&#10;                    &lt;guid&gt;F23920D6A5374867A35AA62422B4E2A5&lt;/guid&gt;&#10;                    &lt;answertext&gt;Not quite long enough&lt;/answertext&gt;&#10;                    &lt;valuetype&gt;0&lt;/valuetype&gt;&#10;                &lt;/answer&gt;&#10;                &lt;answer&gt;&#10;                    &lt;guid&gt;7CF62ABBD8674C2C8128BFA551BAA91D&lt;/guid&gt;&#10;                    &lt;answertext&gt;Much more, please!&lt;/answertext&gt;&#10;                    &lt;valuetype&gt;0&lt;/valuetype&gt;&#10;                &lt;/answer&gt;&#10;            &lt;/answers&gt;&#10;        &lt;/multichoice&gt;&#10;    &lt;/questions&gt;&#10;&lt;/questionlist&gt;"/>
  <p:tag name="RESULTS" val="Which of the following best represents how you feel about the length of this presentation?&#10;52[;]52[;]52[;]False[;]0[;]&#10;3.42307692307692[;]3[;]0.884615384615385[;]0.782544378698225&#10;2[;]0[;]Unbearably long1[;]Unbearably long[;]&#10;0[;]0[;]Long, but bearable2[;]Long, but bearable[;]&#10;32[;]0[;]Right length3[;]Right length[;]&#10;10[;]0[;]Not quite long enough4[;]Not quite long enough[;]&#10;8[;]0[;]Much more, please!5[;]Much more, please![;]&#10;"/>
  <p:tag name="HASRESULT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84"/>
  <p:tag name="FONTSIZE" val="32"/>
  <p:tag name="BULLETTYPE" val="ppBulletAlphaUCPeriod"/>
  <p:tag name="ANSWERTEXT" val="Unbearably long&#10;Long, but bearable&#10;Adequate&#10;Not quite long enough&#10;Much more, please!"/>
  <p:tag name="ANSWERBULLETS" val="1"/>
  <p:tag name="OLDNUMANSWERS" val="5"/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31817359B7EA4F51B529DF47D20D2927"/>
  <p:tag name="SLIDETYPE" val="Q"/>
  <p:tag name="DEMOGRAPHIC" val="False"/>
  <p:tag name="SPEEDSCORING" val="False"/>
  <p:tag name="CORRECTPOINTVALUE" val="1"/>
  <p:tag name="INCORRECTPOINTVALUE" val="0"/>
  <p:tag name="ZEROBASED" val="False"/>
  <p:tag name="VALUEFORMAT" val="0%"/>
  <p:tag name="CHARTCOLORINDICES" val="10,3,11,14,13,23,46,9,5,16,10,3"/>
  <p:tag name="DELIMITERS" val="3.1"/>
  <p:tag name="QUESTIONALIAS" val="Which of the following best represents how you feel about the pace of this presentation?"/>
  <p:tag name="SLIDEORDER" val="3"/>
  <p:tag name="SLIDEGUID" val="A8E01965670D4B15A26DAA16D53709E8"/>
  <p:tag name="RESPONSESGATHERED" val="True"/>
  <p:tag name="TOTALRESPONSES" val="44"/>
  <p:tag name="RESPONSECOUNT" val="44"/>
  <p:tag name="SLICED" val="False"/>
  <p:tag name="RESPONSES" val="3;3;4;3;3;3;3;3;2;3;3;3;3;3;5;4;3;4;4;3;3;3;3;3;3;3;3;3;4;4;4;-;3;2;3;3;3;-;3;4;3;3;3;-;4;3;3;"/>
  <p:tag name="CHARTSTRINGSTD" val="0 2 32 9 1"/>
  <p:tag name="CHARTSTRINGREV" val="1 9 32 2 0"/>
  <p:tag name="CHARTSTRINGSTDPER" val="0 0.0454545454545455 0.727272727272727 0.204545454545455 0.0227272727272727"/>
  <p:tag name="CHARTSTRINGREVPER" val="0.0227272727272727 0.204545454545455 0.727272727272727 0.0454545454545455 0"/>
  <p:tag name="ANONYMOUSTEMP" val="False"/>
  <p:tag name="ANSWERSALIAS" val="Too fast! I couldn’t keep up.|smicln|It felt rushed.|smicln|Adequate pace.|smicln|It felt slow.|smicln|It was so slow, I fell asleep."/>
  <p:tag name="VALUES" val="No Value|smicln|No Value|smicln|No Value|smicln|No Value|smicln|No Val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1A3CC11FAF6E42A6B5F2762224A1A8FC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1F65D1884BB43C48710CB3ED24F6806&lt;/guid&gt;&#10;            &lt;repollguid&gt;B4EF1C824FB94435BB25ED07A55C1333&lt;/repollguid&gt;&#10;            &lt;sourceid&gt;031971CC89434BA48214343C18A272B6&lt;/sourceid&gt;&#10;            &lt;questiontext&gt;Which of the following best represents how you feel about the pace of this presentation?&lt;/questiontext&gt;&#10;            &lt;anonymous&gt;True&lt;/anonymous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9237FF0EAD3F4F29AA7F38D4E48E9E6F&lt;/guid&gt;&#10;                    &lt;answertext&gt;Too fast! I couldn’t keep up.&lt;/answertext&gt;&#10;                    &lt;valuetype&gt;0&lt;/valuetype&gt;&#10;                &lt;/answer&gt;&#10;                &lt;answer&gt;&#10;                    &lt;guid&gt;D7ACDE06ACDA4977A205FD1148CFA6AD&lt;/guid&gt;&#10;                    &lt;answertext&gt;It felt rushed.&lt;/answertext&gt;&#10;                    &lt;valuetype&gt;0&lt;/valuetype&gt;&#10;                &lt;/answer&gt;&#10;                &lt;answer&gt;&#10;                    &lt;guid&gt;D69A456F17C7456CB784E749DDFD2241&lt;/guid&gt;&#10;                    &lt;answertext&gt;Right pace.&lt;/answertext&gt;&#10;                    &lt;valuetype&gt;0&lt;/valuetype&gt;&#10;                &lt;/answer&gt;&#10;                &lt;answer&gt;&#10;                    &lt;guid&gt;4A523B9BF3E8425AA8A3B5D0AF1C4220&lt;/guid&gt;&#10;                    &lt;answertext&gt;It felt slow.&lt;/answertext&gt;&#10;                    &lt;valuetype&gt;0&lt;/valuetype&gt;&#10;                &lt;/answer&gt;&#10;                &lt;answer&gt;&#10;                    &lt;guid&gt;4291725C5AA34784B7A2C316C61080C8&lt;/guid&gt;&#10;                    &lt;answertext&gt;It was so slow, I fell asleep.&lt;/answertext&gt;&#10;                    &lt;valuetype&gt;0&lt;/valuetype&gt;&#10;                &lt;/answer&gt;&#10;            &lt;/answers&gt;&#10;        &lt;/multichoice&gt;&#10;    &lt;/questions&gt;&#10;&lt;/questionlist&gt;"/>
  <p:tag name="RESULTS" val="Which of the following best represents how you feel about the pace of this presentation?&#10;48[;]56[;]48[;]False[;]0[;]&#10;3.0625[;]3[;]0.474616072912272[;]0.225260416666667&#10;0[;]0[;]Too fast! I couldn’t keep up.1[;]Too fast! I couldn’t keep up.[;]&#10;2[;]0[;]It felt rushed.2[;]It felt rushed.[;]&#10;43[;]0[;]Right pace.3[;]Right pace.[;]&#10;1[;]0[;]It felt slow.4[;]It felt slow.[;]&#10;2[;]0[;]It was so slow, I fell asleep.5[;]It was so slow, I fell asleep.[;]&#10;"/>
  <p:tag name="HASRESULTS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84"/>
  <p:tag name="FONTSIZE" val="32"/>
  <p:tag name="BULLETTYPE" val="ppBulletAlphaUCPeriod"/>
  <p:tag name="ANSWERTEXT" val="Unbearably long&#10;Long, but bearable&#10;Adequate&#10;Not quite long enough&#10;Much more, please!"/>
  <p:tag name="ANSWERBULLETS" val="1"/>
  <p:tag name="OLDNUMANSWERS" val="5"/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31817359B7EA4F51B529DF47D20D2927"/>
  <p:tag name="SLIDETYPE" val="Q"/>
  <p:tag name="DEMOGRAPHIC" val="False"/>
  <p:tag name="SPEEDSCORING" val="False"/>
  <p:tag name="CORRECTPOINTVALUE" val="1"/>
  <p:tag name="INCORRECTPOINTVALUE" val="0"/>
  <p:tag name="ZEROBASED" val="False"/>
  <p:tag name="VALUEFORMAT" val="0%"/>
  <p:tag name="CHARTCOLORINDICES" val="10,3,11,14,13,23,46,9,5,16,10,3"/>
  <p:tag name="DELIMITERS" val="3.1"/>
  <p:tag name="QUESTIONALIAS" val="How likely are you to use the content covered in this lecture/exercise in your work?"/>
  <p:tag name="SLIDEORDER" val="4"/>
  <p:tag name="SLIDEGUID" val="666693619F10425A9F6FF3B82A3885FF"/>
  <p:tag name="RESPONSESGATHERED" val="True"/>
  <p:tag name="TOTALRESPONSES" val="45"/>
  <p:tag name="RESPONSECOUNT" val="45"/>
  <p:tag name="SLICED" val="False"/>
  <p:tag name="RESPONSES" val="5;5;4;4;4;4;4;4;-;5;5;4;3;5;3;2;4;5;5;4;4;4;4;5;4;5;5;4;4;5;5;4;4;3;2;4;4;4;1;5;4;3;4;1;-;4;4;"/>
  <p:tag name="CHARTSTRINGSTD" val="2 2 4 24 13"/>
  <p:tag name="CHARTSTRINGREV" val="13 24 4 2 2"/>
  <p:tag name="CHARTSTRINGSTDPER" val="0.0444444444444444 0.0444444444444444 0.0888888888888889 0.533333333333333 0.288888888888889"/>
  <p:tag name="CHARTSTRINGREVPER" val="0.288888888888889 0.533333333333333 0.0888888888888889 0.0444444444444444 0.0444444444444444"/>
  <p:tag name="ANONYMOUSTEMP" val="False"/>
  <p:tag name="ANSWERSALIAS" val="Very unlikely|smicln|Unlikely|smicln|Uncertain|smicln|Likely|smicln|Very likely"/>
  <p:tag name="VALUES" val="No Value|smicln|No Value|smicln|No Value|smicln|No Value|smicln|No Value"/>
  <p:tag name="LIVECHARTING" val="False"/>
  <p:tag name="RESULTS" val="How likely are you to use the content covered in this lecture/exercise in your work?&#10;62[;]67[;]62[;]False[;]0[;]&#10;4.29032258064516[;]5[;]1.08341004024172[;]1.17377731529657&#10;4[;]0[;]Very unlikely 1[;]Very unlikely [;]&#10;1[;]0[;]Unlikely 2[;]Unlikely [;]&#10;3[;]0[;]Uncertain 3[;]Uncertain [;]&#10;19[;]0[;]Likely 4[;]Likely [;]&#10;35[;]0[;]Very likely5[;]Very likely[;]&#10;"/>
  <p:tag name="HASRESULTS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3B0BEBA3FC4A43F5BB303507EC82ACD8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E5B17E530FD49229A31D48B5D7A8000&lt;/guid&gt;&#10;            &lt;repollguid&gt;B95B4BD89BCC486CBE9A024AE2E3BCD9&lt;/repollguid&gt;&#10;            &lt;sourceid&gt;07A3EC5CDBBC485C9D9DFB5658586708&lt;/sourceid&gt;&#10;            &lt;questiontext&gt;How likely are you to use the content covered in this lecture/exercise in your work?&lt;/questiontext&gt;&#10;            &lt;anonymous&gt;True&lt;/anonymous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9692AC2BA84A48A18C018F6D39C786A0&lt;/guid&gt;&#10;                    &lt;answertext&gt;Very unlikely &lt;/answertext&gt;&#10;                    &lt;valuetype&gt;0&lt;/valuetype&gt;&#10;                &lt;/answer&gt;&#10;                &lt;answer&gt;&#10;                    &lt;guid&gt;2858839033B74420918AC0670AAC5C69&lt;/guid&gt;&#10;                    &lt;answertext&gt;Unlikely &lt;/answertext&gt;&#10;                    &lt;valuetype&gt;0&lt;/valuetype&gt;&#10;                &lt;/answer&gt;&#10;                &lt;answer&gt;&#10;                    &lt;guid&gt;B22E4FE4B3834751A8BDD4D18194113B&lt;/guid&gt;&#10;                    &lt;answertext&gt;Uncertain &lt;/answertext&gt;&#10;                    &lt;valuetype&gt;0&lt;/valuetype&gt;&#10;                &lt;/answer&gt;&#10;                &lt;answer&gt;&#10;                    &lt;guid&gt;66191A5869AA4DD791B263A60F80F920&lt;/guid&gt;&#10;                    &lt;answertext&gt;Likely &lt;/answertext&gt;&#10;                    &lt;valuetype&gt;0&lt;/valuetype&gt;&#10;                &lt;/answer&gt;&#10;                &lt;answer&gt;&#10;                    &lt;guid&gt;BD6C5582D8374A4892F1AFFF4771D74E&lt;/guid&gt;&#10;                    &lt;answertext&gt;Very likely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84"/>
  <p:tag name="FONTSIZE" val="32"/>
  <p:tag name="BULLETTYPE" val="ppBulletAlphaUCPeriod"/>
  <p:tag name="ANSWERTEXT" val="Unbearably long&#10;Long, but bearable&#10;Adequate&#10;Not quite long enough&#10;Much more, please!"/>
  <p:tag name="ANSWERBULLETS" val="1"/>
  <p:tag name="OLDNUMANSWERS" val="5"/>
</p:tagLst>
</file>

<file path=ppt/theme/theme1.xml><?xml version="1.0" encoding="utf-8"?>
<a:theme xmlns:a="http://schemas.openxmlformats.org/drawingml/2006/main" name="CLEAR_IPA_JPAL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9425F369CD754A87C60479FB70AD44" ma:contentTypeVersion="16" ma:contentTypeDescription="Create a new document." ma:contentTypeScope="" ma:versionID="3dac4a098af1e3e24469d8c51966c0cd">
  <xsd:schema xmlns:xsd="http://www.w3.org/2001/XMLSchema" xmlns:xs="http://www.w3.org/2001/XMLSchema" xmlns:p="http://schemas.microsoft.com/office/2006/metadata/properties" xmlns:ns1="http://schemas.microsoft.com/sharepoint/v3" xmlns:ns2="6075b9dd-69da-4080-9e13-093fc5119558" xmlns:ns3="36d19e46-f4da-4773-8ea9-e11846e3e1cd" targetNamespace="http://schemas.microsoft.com/office/2006/metadata/properties" ma:root="true" ma:fieldsID="579755f48ecd4e86a8e0c5d6fb5666ef" ns1:_="" ns2:_="" ns3:_="">
    <xsd:import namespace="http://schemas.microsoft.com/sharepoint/v3"/>
    <xsd:import namespace="6075b9dd-69da-4080-9e13-093fc5119558"/>
    <xsd:import namespace="36d19e46-f4da-4773-8ea9-e11846e3e1cd"/>
    <xsd:element name="properties">
      <xsd:complexType>
        <xsd:sequence>
          <xsd:element name="documentManagement">
            <xsd:complexType>
              <xsd:all>
                <xsd:element ref="ns2:TrainingType" minOccurs="0"/>
                <xsd:element ref="ns2:TrainingSector" minOccurs="0"/>
                <xsd:element ref="ns2:TrainingActivity" minOccurs="0"/>
                <xsd:element ref="ns2:TrainingSubactivity" minOccurs="0"/>
                <xsd:element ref="ns2:TrainingResourceType" minOccurs="0"/>
                <xsd:element ref="ns2:Region" minOccurs="0"/>
                <xsd:element ref="ns2:Country" minOccurs="0"/>
                <xsd:element ref="ns3:LastUsed" minOccurs="0"/>
                <xsd:element ref="ns1:PublishingContact" minOccurs="0"/>
                <xsd:element ref="ns3:Cont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Contact" ma:index="16" nillable="true" ma:displayName="Contact2" ma:description="" ma:list="UserInfo" ma:internalName="PublishingContact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5b9dd-69da-4080-9e13-093fc5119558" elementFormDefault="qualified">
    <xsd:import namespace="http://schemas.microsoft.com/office/2006/documentManagement/types"/>
    <xsd:import namespace="http://schemas.microsoft.com/office/infopath/2007/PartnerControls"/>
    <xsd:element name="TrainingType" ma:index="8" nillable="true" ma:displayName="TrainingType" ma:internalName="Training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xecutive Education"/>
                    <xsd:enumeration value="Advanced Executive Education"/>
                    <xsd:enumeration value="Managing Measurement and Data"/>
                    <xsd:enumeration value="Custom Workshop"/>
                    <xsd:enumeration value="Staff Training"/>
                  </xsd:restriction>
                </xsd:simpleType>
              </xsd:element>
            </xsd:sequence>
          </xsd:extension>
        </xsd:complexContent>
      </xsd:complexType>
    </xsd:element>
    <xsd:element name="TrainingSector" ma:index="9" nillable="true" ma:displayName="TrainingSector" ma:internalName="TrainingSecto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riculture"/>
                    <xsd:enumeration value="Education"/>
                    <xsd:enumeration value="Governance"/>
                    <xsd:enumeration value="Health"/>
                    <xsd:enumeration value="Labor"/>
                    <xsd:enumeration value="Microfinance"/>
                    <xsd:enumeration value="Multiple"/>
                    <xsd:enumeration value="Water and Sanitation"/>
                  </xsd:restriction>
                </xsd:simpleType>
              </xsd:element>
            </xsd:sequence>
          </xsd:extension>
        </xsd:complexContent>
      </xsd:complexType>
    </xsd:element>
    <xsd:element name="TrainingActivity" ma:index="10" nillable="true" ma:displayName="TrainingActivity" ma:format="Dropdown" ma:internalName="TrainingActivity">
      <xsd:simpleType>
        <xsd:restriction base="dms:Choice">
          <xsd:enumeration value="Agenda"/>
          <xsd:enumeration value="Application"/>
          <xsd:enumeration value="Assessment"/>
          <xsd:enumeration value="Case Study"/>
          <xsd:enumeration value="Exercise"/>
          <xsd:enumeration value="Finance"/>
          <xsd:enumeration value="Group Presentations"/>
          <xsd:enumeration value="Logistics"/>
          <xsd:enumeration value="Paraphernalia"/>
          <xsd:enumeration value="Printing"/>
          <xsd:enumeration value="Registration"/>
          <xsd:enumeration value="Slides"/>
          <xsd:enumeration value="TA Training"/>
          <xsd:enumeration value="USB"/>
        </xsd:restriction>
      </xsd:simpleType>
    </xsd:element>
    <xsd:element name="TrainingSubactivity" ma:index="11" nillable="true" ma:displayName="TrainingSubactivity" ma:format="Dropdown" ma:internalName="TrainingSubactivity">
      <xsd:simpleType>
        <xsd:restriction base="dms:Choice">
          <xsd:enumeration value="Budget"/>
          <xsd:enumeration value="Certificate"/>
          <xsd:enumeration value="Communication"/>
          <xsd:enumeration value="Course Packet"/>
          <xsd:enumeration value=".Presentation Template"/>
          <xsd:enumeration value="Goals"/>
          <xsd:enumeration value="Invoice"/>
          <xsd:enumeration value="Literature"/>
          <xsd:enumeration value="Nametag"/>
          <xsd:enumeration value="Quiz"/>
          <xsd:enumeration value="Software"/>
          <xsd:enumeration value="Tasklist"/>
          <xsd:enumeration value="Accomodation"/>
          <xsd:enumeration value="Food"/>
          <xsd:enumeration value="Transport"/>
          <xsd:enumeration value="Travel"/>
          <xsd:enumeration value="Venue"/>
          <xsd:enumeration value="Visa"/>
          <xsd:enumeration value="0.0Introduction"/>
          <xsd:enumeration value="0.1What is Evaluation"/>
          <xsd:enumeration value="0.2ToC_Measurement"/>
          <xsd:enumeration value="0.3Why Randomize"/>
          <xsd:enumeration value="0.4How to Randomize"/>
          <xsd:enumeration value="0.5Sampling and Sample Size"/>
          <xsd:enumeration value="0.6Threats and Analysis"/>
          <xsd:enumeration value="0.7Start-to-Finish"/>
          <xsd:enumeration value="0.8Cost-effectiveness"/>
          <xsd:enumeration value="0.9Common Pitfalls"/>
          <xsd:enumeration value="_ProjectDevelopment"/>
          <xsd:enumeration value="0ProjectManagement"/>
          <xsd:enumeration value="1ResearchFinance"/>
          <xsd:enumeration value="2ResearchDesign"/>
          <xsd:enumeration value="3Intervention"/>
          <xsd:enumeration value="4HumanSubjects"/>
          <xsd:enumeration value="5Measurement"/>
          <xsd:enumeration value="6DataCollection"/>
          <xsd:enumeration value="6.1CAI"/>
          <xsd:enumeration value="7DataManagement"/>
          <xsd:enumeration value="7.1Stata"/>
          <xsd:enumeration value="8Results"/>
          <xsd:enumeration value="Balance"/>
          <xsd:enumeration value="Randomization Mechanics"/>
        </xsd:restriction>
      </xsd:simpleType>
    </xsd:element>
    <xsd:element name="TrainingResourceType" ma:index="12" nillable="true" ma:displayName="TrainingResourceType" ma:format="Dropdown" ma:internalName="TrainingResourceType">
      <xsd:simpleType>
        <xsd:restriction base="dms:Choice">
          <xsd:enumeration value="Template"/>
          <xsd:enumeration value="Latest Version"/>
          <xsd:enumeration value="Sample"/>
          <xsd:enumeration value="Checklist"/>
          <xsd:enumeration value="Manual"/>
        </xsd:restriction>
      </xsd:simpleType>
    </xsd:element>
    <xsd:element name="Region" ma:index="13" nillable="true" ma:displayName="Region" ma:format="Dropdown" ma:internalName="Region">
      <xsd:simpleType>
        <xsd:restriction base="dms:Choice">
          <xsd:enumeration value="Africa"/>
          <xsd:enumeration value="Europe"/>
          <xsd:enumeration value="South Asia"/>
          <xsd:enumeration value="North America"/>
          <xsd:enumeration value="Latin America"/>
          <xsd:enumeration value="Southeast Asia"/>
        </xsd:restriction>
      </xsd:simpleType>
    </xsd:element>
    <xsd:element name="Country" ma:index="14" nillable="true" ma:displayName="Country" ma:format="Dropdown" ma:internalName="Country">
      <xsd:simpleType>
        <xsd:restriction base="dms:Choice">
          <xsd:enumeration value="Afghanistan"/>
          <xsd:enumeration value="Aland Islands"/>
          <xsd:enumeration value="Albania"/>
          <xsd:enumeration value="Algeria"/>
          <xsd:enumeration value="American Samoa"/>
          <xsd:enumeration value="Andorra"/>
          <xsd:enumeration value="Angola"/>
          <xsd:enumeration value="Anguilla"/>
          <xsd:enumeration value="Antarctica"/>
          <xsd:enumeration value="Antigua And Barbuda"/>
          <xsd:enumeration value="Argentina"/>
          <xsd:enumeration value="Armenia"/>
          <xsd:enumeration value="Aruba"/>
          <xsd:enumeration value="Australia"/>
          <xsd:enumeration value="Austria"/>
          <xsd:enumeration value="Azerbaijan"/>
          <xsd:enumeration value="Bahamas"/>
          <xsd:enumeration value="Bahrain"/>
          <xsd:enumeration value="Bangladesh"/>
          <xsd:enumeration value="Barbados"/>
          <xsd:enumeration value="Belarus"/>
          <xsd:enumeration value="Belgium"/>
          <xsd:enumeration value="Belize"/>
          <xsd:enumeration value="Benin"/>
          <xsd:enumeration value="Bermuda"/>
          <xsd:enumeration value="Bhutan"/>
          <xsd:enumeration value="Bolivia"/>
          <xsd:enumeration value="Bosnia And Herzegovina"/>
          <xsd:enumeration value="Botswana"/>
          <xsd:enumeration value="Bouvet Island"/>
          <xsd:enumeration value="Brazil"/>
          <xsd:enumeration value="British Indian Ocean Territory"/>
          <xsd:enumeration value="Brunei Darussalam"/>
          <xsd:enumeration value="Bulgaria"/>
          <xsd:enumeration value="Burkina Faso"/>
          <xsd:enumeration value="Burundi"/>
          <xsd:enumeration value="Cambodia"/>
          <xsd:enumeration value="Cameroon"/>
          <xsd:enumeration value="Canada"/>
          <xsd:enumeration value="Cape Verde"/>
          <xsd:enumeration value="Cayman Islands"/>
          <xsd:enumeration value="Central African Republic"/>
          <xsd:enumeration value="Chad"/>
          <xsd:enumeration value="Chile"/>
          <xsd:enumeration value="China"/>
          <xsd:enumeration value="Christmas Island"/>
          <xsd:enumeration value="Cocos (Keeling) Islands"/>
          <xsd:enumeration value="Colombia"/>
          <xsd:enumeration value="Comoros"/>
          <xsd:enumeration value="Congo"/>
          <xsd:enumeration value="Congo, The Democratic Republic Of The"/>
          <xsd:enumeration value="Cook Islands"/>
          <xsd:enumeration value="Costa Rica"/>
          <xsd:enumeration value="Cote D'Ivoire"/>
          <xsd:enumeration value="Croatia"/>
          <xsd:enumeration value="Cuba"/>
          <xsd:enumeration value="Cyprus"/>
          <xsd:enumeration value="Czech Republic"/>
          <xsd:enumeration value="Denmark"/>
          <xsd:enumeration value="Djibouti"/>
          <xsd:enumeration value="Dominica"/>
          <xsd:enumeration value="Dominican Republic"/>
          <xsd:enumeration value="Ecuador"/>
          <xsd:enumeration value="Egypt"/>
          <xsd:enumeration value="El Salvador"/>
          <xsd:enumeration value="Equatorial Guinea"/>
          <xsd:enumeration value="Eritrea"/>
          <xsd:enumeration value="Estonia"/>
          <xsd:enumeration value="Ethiopia"/>
          <xsd:enumeration value="Falkland Islands (Malvinas)"/>
          <xsd:enumeration value="Faroe Islands"/>
          <xsd:enumeration value="Fiji"/>
          <xsd:enumeration value="Finland"/>
          <xsd:enumeration value="France"/>
          <xsd:enumeration value="French Guiana"/>
          <xsd:enumeration value="French Polynesia"/>
          <xsd:enumeration value="French Southern Territories"/>
          <xsd:enumeration value="Gabon"/>
          <xsd:enumeration value="Gambia"/>
          <xsd:enumeration value="Georgia"/>
          <xsd:enumeration value="Germany"/>
          <xsd:enumeration value="Ghana"/>
          <xsd:enumeration value="Gibraltar"/>
          <xsd:enumeration value="Greece"/>
          <xsd:enumeration value="Greenland"/>
          <xsd:enumeration value="Grenada"/>
          <xsd:enumeration value="Guadeloupe"/>
          <xsd:enumeration value="Guam"/>
          <xsd:enumeration value="Guatemala"/>
          <xsd:enumeration value="Guernsey"/>
          <xsd:enumeration value="Guinea"/>
          <xsd:enumeration value="Guinea-Bissau"/>
          <xsd:enumeration value="Guyana"/>
          <xsd:enumeration value="Haiti"/>
          <xsd:enumeration value="Heard Island And Mcdonald Islands"/>
          <xsd:enumeration value="Holy See (Vatican City State)"/>
          <xsd:enumeration value="Honduras"/>
          <xsd:enumeration value="Hong Kong"/>
          <xsd:enumeration value="Hungary"/>
          <xsd:enumeration value="Iceland"/>
          <xsd:enumeration value="India"/>
          <xsd:enumeration value="Indonesia"/>
          <xsd:enumeration value="Iran, Islamic Republic Of"/>
          <xsd:enumeration value="Iraq"/>
          <xsd:enumeration value="Ireland"/>
          <xsd:enumeration value="Isle Of Man"/>
          <xsd:enumeration value="Israel"/>
          <xsd:enumeration value="Italy"/>
          <xsd:enumeration value="Jamaica"/>
          <xsd:enumeration value="Japan"/>
          <xsd:enumeration value="Jersey"/>
          <xsd:enumeration value="Jordan"/>
          <xsd:enumeration value="Kazakhstan"/>
          <xsd:enumeration value="Kenya"/>
          <xsd:enumeration value="Kiribati"/>
          <xsd:enumeration value="Korea, Democratic People'S Republic Of"/>
          <xsd:enumeration value="Korea, Republic Of"/>
          <xsd:enumeration value="Kuwait"/>
          <xsd:enumeration value="Kyrgyzstan"/>
          <xsd:enumeration value="Lao People'S Democratic Republic"/>
          <xsd:enumeration value="Latvia"/>
          <xsd:enumeration value="Lebanon"/>
          <xsd:enumeration value="Lesotho"/>
          <xsd:enumeration value="Liberia"/>
          <xsd:enumeration value="Libyan Arab Jamahiriya"/>
          <xsd:enumeration value="Liechtenstein"/>
          <xsd:enumeration value="Lithuania"/>
          <xsd:enumeration value="Luxembourg"/>
          <xsd:enumeration value="Macao"/>
          <xsd:enumeration value="Macedonia, The Former Yugoslav Republic Of"/>
          <xsd:enumeration value="Madagascar"/>
          <xsd:enumeration value="Malawi"/>
          <xsd:enumeration value="Malaysia"/>
          <xsd:enumeration value="Maldives"/>
          <xsd:enumeration value="Mali"/>
          <xsd:enumeration value="Malta"/>
          <xsd:enumeration value="Marshall Islands"/>
          <xsd:enumeration value="Martinique"/>
          <xsd:enumeration value="Mauritania"/>
          <xsd:enumeration value="Mauritius"/>
          <xsd:enumeration value="Mayotte"/>
          <xsd:enumeration value="Mexico"/>
          <xsd:enumeration value="Micronesia, Federated States Of"/>
          <xsd:enumeration value="Moldova, Republic Of"/>
          <xsd:enumeration value="Monaco"/>
          <xsd:enumeration value="Mongolia"/>
          <xsd:enumeration value="Montserrat"/>
          <xsd:enumeration value="Morocco"/>
          <xsd:enumeration value="Mozambique"/>
          <xsd:enumeration value="Myanmar"/>
          <xsd:enumeration value="Namibia"/>
          <xsd:enumeration value="Nauru"/>
          <xsd:enumeration value="Nepal"/>
          <xsd:enumeration value="Netherlands"/>
          <xsd:enumeration value="Netherlands Antilles"/>
          <xsd:enumeration value="New Caledonia"/>
          <xsd:enumeration value="New Zealand"/>
          <xsd:enumeration value="Nicaragua"/>
          <xsd:enumeration value="Niger"/>
          <xsd:enumeration value="Nigeria"/>
          <xsd:enumeration value="Niue"/>
          <xsd:enumeration value="Norfolk Island"/>
          <xsd:enumeration value="Northern Mariana Islands"/>
          <xsd:enumeration value="Norway"/>
          <xsd:enumeration value="Oman"/>
          <xsd:enumeration value="Pakistan"/>
          <xsd:enumeration value="Palau"/>
          <xsd:enumeration value="Palestinian Territory, Occupied"/>
          <xsd:enumeration value="Panama"/>
          <xsd:enumeration value="Papua New Guinea"/>
          <xsd:enumeration value="Paraguay"/>
          <xsd:enumeration value="Peru"/>
          <xsd:enumeration value="Philippines"/>
          <xsd:enumeration value="Pitcairn"/>
          <xsd:enumeration value="Poland"/>
          <xsd:enumeration value="Portugal"/>
          <xsd:enumeration value="Puerto Rico"/>
          <xsd:enumeration value="Qatar"/>
          <xsd:enumeration value="Reunion"/>
          <xsd:enumeration value="Romania"/>
          <xsd:enumeration value="Russian Federation"/>
          <xsd:enumeration value="Rwanda"/>
          <xsd:enumeration value="Saint Helena"/>
          <xsd:enumeration value="Saint Kitts And Nevis"/>
          <xsd:enumeration value="Saint Lucia"/>
          <xsd:enumeration value="Saint Pierre And Miquelon"/>
          <xsd:enumeration value="Saint Vincent And The Grenadines"/>
          <xsd:enumeration value="Samoa"/>
          <xsd:enumeration value="San Marino"/>
          <xsd:enumeration value="Sao Tome And Principe"/>
          <xsd:enumeration value="Saudi Arabia"/>
          <xsd:enumeration value="Senegal"/>
          <xsd:enumeration value="Serbia And Montenegro"/>
          <xsd:enumeration value="Seychelles"/>
          <xsd:enumeration value="Sierra Leone"/>
          <xsd:enumeration value="Singapore"/>
          <xsd:enumeration value="Slovakia"/>
          <xsd:enumeration value="Slovenia"/>
          <xsd:enumeration value="Solomon Islands"/>
          <xsd:enumeration value="Somalia"/>
          <xsd:enumeration value="South Africa"/>
          <xsd:enumeration value="South Georgia And The South Sandwich Islands"/>
          <xsd:enumeration value="Spain"/>
          <xsd:enumeration value="Sri Lanka"/>
          <xsd:enumeration value="Sudan"/>
          <xsd:enumeration value="Suriname"/>
          <xsd:enumeration value="Svalbard And Jan Mayen"/>
          <xsd:enumeration value="Swaziland"/>
          <xsd:enumeration value="Sweden"/>
          <xsd:enumeration value="Switzerland"/>
          <xsd:enumeration value="Syrian Arab Republic"/>
          <xsd:enumeration value="Taiwan, Province Of China"/>
          <xsd:enumeration value="Tajikistan"/>
          <xsd:enumeration value="Tanzania, United Republic Of"/>
          <xsd:enumeration value="Thailand"/>
          <xsd:enumeration value="Timor-Leste"/>
          <xsd:enumeration value="Togo"/>
          <xsd:enumeration value="Tokelau"/>
          <xsd:enumeration value="Tonga"/>
          <xsd:enumeration value="Trinidad And Tobago"/>
          <xsd:enumeration value="Tunisia"/>
          <xsd:enumeration value="Turkey"/>
          <xsd:enumeration value="Turkmenistan"/>
          <xsd:enumeration value="Turks And Caicos Islands"/>
          <xsd:enumeration value="Tuvalu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nited States Minor Outlying Islands"/>
          <xsd:enumeration value="Uruguay"/>
          <xsd:enumeration value="Uzbekistan"/>
          <xsd:enumeration value="Vanuatu"/>
          <xsd:enumeration value="Venezuela"/>
          <xsd:enumeration value="Viet Nam"/>
          <xsd:enumeration value="Virgin Islands, British"/>
          <xsd:enumeration value="Virgin Islands, U.S."/>
          <xsd:enumeration value="Wallis And Futuna"/>
          <xsd:enumeration value="Western Sahara"/>
          <xsd:enumeration value="Yemen"/>
          <xsd:enumeration value="Zambia"/>
          <xsd:enumeration value="Zimbabw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19e46-f4da-4773-8ea9-e11846e3e1cd" elementFormDefault="qualified">
    <xsd:import namespace="http://schemas.microsoft.com/office/2006/documentManagement/types"/>
    <xsd:import namespace="http://schemas.microsoft.com/office/infopath/2007/PartnerControls"/>
    <xsd:element name="LastUsed" ma:index="15" nillable="true" ma:displayName="LastUsed" ma:description="When was the last time this training material was used" ma:format="DateOnly" ma:internalName="LastUsed">
      <xsd:simpleType>
        <xsd:restriction base="dms:DateTime"/>
      </xsd:simpleType>
    </xsd:element>
    <xsd:element name="Contact" ma:index="17" nillable="true" ma:displayName="Contact" ma:list="{d980e52d-47e3-478b-bbaf-1236e01fa3fe}" ma:internalName="Contact" ma:showField="FullNam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ainingType xmlns="6075b9dd-69da-4080-9e13-093fc5119558">
      <Value>Staff Training</Value>
    </TrainingType>
    <TrainingSector xmlns="6075b9dd-69da-4080-9e13-093fc5119558"/>
    <TrainingResourceType xmlns="6075b9dd-69da-4080-9e13-093fc5119558">Sample</TrainingResourceType>
    <Country xmlns="6075b9dd-69da-4080-9e13-093fc5119558" xsi:nil="true"/>
    <TrainingActivity xmlns="6075b9dd-69da-4080-9e13-093fc5119558">Slides</TrainingActivity>
    <TrainingSubactivity xmlns="6075b9dd-69da-4080-9e13-093fc5119558">3Intervention</TrainingSubactivity>
    <Region xmlns="6075b9dd-69da-4080-9e13-093fc5119558" xsi:nil="true"/>
    <LastUsed xmlns="36d19e46-f4da-4773-8ea9-e11846e3e1cd">2012-09-01T04:00:00+00:00</LastUsed>
    <PublishingContact xmlns="http://schemas.microsoft.com/sharepoint/v3">
      <UserInfo>
        <DisplayName>sbrown@poverty-action.org</DisplayName>
        <AccountId>31</AccountId>
        <AccountType/>
      </UserInfo>
    </PublishingContact>
    <Contact xmlns="36d19e46-f4da-4773-8ea9-e11846e3e1cd">86</Contact>
  </documentManagement>
</p:properties>
</file>

<file path=customXml/itemProps1.xml><?xml version="1.0" encoding="utf-8"?>
<ds:datastoreItem xmlns:ds="http://schemas.openxmlformats.org/officeDocument/2006/customXml" ds:itemID="{865D56AB-B13E-4BBC-A0F6-BE5D2118FD0D}"/>
</file>

<file path=customXml/itemProps2.xml><?xml version="1.0" encoding="utf-8"?>
<ds:datastoreItem xmlns:ds="http://schemas.openxmlformats.org/officeDocument/2006/customXml" ds:itemID="{BB05922F-4916-479B-8FE1-4437AE47915B}"/>
</file>

<file path=customXml/itemProps3.xml><?xml version="1.0" encoding="utf-8"?>
<ds:datastoreItem xmlns:ds="http://schemas.openxmlformats.org/officeDocument/2006/customXml" ds:itemID="{D999076A-B709-4ADA-9714-71034D1C48E1}"/>
</file>

<file path=docProps/app.xml><?xml version="1.0" encoding="utf-8"?>
<Properties xmlns="http://schemas.openxmlformats.org/officeDocument/2006/extended-properties" xmlns:vt="http://schemas.openxmlformats.org/officeDocument/2006/docPropsVTypes">
  <Template>CLEAR_IPA_JPAL_Black</Template>
  <TotalTime>1351</TotalTime>
  <Words>709</Words>
  <Application>Microsoft Office PowerPoint</Application>
  <PresentationFormat>On-screen Show (4:3)</PresentationFormat>
  <Paragraphs>127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CLEAR_IPA_JPAL_Black</vt:lpstr>
      <vt:lpstr>Policy Oriented Research and You</vt:lpstr>
      <vt:lpstr>Our Goals and Priorities</vt:lpstr>
      <vt:lpstr>A Triangulation Challenge</vt:lpstr>
      <vt:lpstr>Converting Research to Practice</vt:lpstr>
      <vt:lpstr>What is an RA / RM role?</vt:lpstr>
      <vt:lpstr>What should you do?</vt:lpstr>
      <vt:lpstr> Pilot Emissions Trading Scheme  for Particulate Matter in India </vt:lpstr>
      <vt:lpstr>Pilot ETS Background</vt:lpstr>
      <vt:lpstr>Particulate Emissions Trading Scheme</vt:lpstr>
      <vt:lpstr>Example Sample Selection: TN</vt:lpstr>
      <vt:lpstr>Emission Trading Scheme Evaluation Design</vt:lpstr>
      <vt:lpstr>Evaluation Techniques</vt:lpstr>
      <vt:lpstr>Which of the following best represents how you feel about the length of this presentation?</vt:lpstr>
      <vt:lpstr>Which of the following best represents how you feel about the pace of this presentation?</vt:lpstr>
      <vt:lpstr>How likely are you to use the content covered in this lecture/exercise in your work?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Research</dc:title>
  <dc:creator>Marc Shotland</dc:creator>
  <cp:lastModifiedBy>Marc Shotland</cp:lastModifiedBy>
  <cp:revision>56</cp:revision>
  <dcterms:created xsi:type="dcterms:W3CDTF">2006-08-16T00:00:00Z</dcterms:created>
  <dcterms:modified xsi:type="dcterms:W3CDTF">2012-09-17T12:22:08Z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0x010100329425F369CD754A87C60479FB70AD44</vt:lpwstr>
  </property>
  <property fmtid="{D5CDD505-2E9C-101B-9397-08002B2CF9AE}" pid="3" name="Order">
    <vt:r8>47100</vt:r8>
  </property>
</Properties>
</file>