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1"/>
  </p:notesMasterIdLst>
  <p:handoutMasterIdLst>
    <p:handoutMasterId r:id="rId42"/>
  </p:handoutMasterIdLst>
  <p:sldIdLst>
    <p:sldId id="490" r:id="rId2"/>
    <p:sldId id="491" r:id="rId3"/>
    <p:sldId id="518" r:id="rId4"/>
    <p:sldId id="558" r:id="rId5"/>
    <p:sldId id="519" r:id="rId6"/>
    <p:sldId id="548" r:id="rId7"/>
    <p:sldId id="520" r:id="rId8"/>
    <p:sldId id="545" r:id="rId9"/>
    <p:sldId id="537" r:id="rId10"/>
    <p:sldId id="536" r:id="rId11"/>
    <p:sldId id="546" r:id="rId12"/>
    <p:sldId id="541" r:id="rId13"/>
    <p:sldId id="525" r:id="rId14"/>
    <p:sldId id="560" r:id="rId15"/>
    <p:sldId id="550" r:id="rId16"/>
    <p:sldId id="551" r:id="rId17"/>
    <p:sldId id="523" r:id="rId18"/>
    <p:sldId id="554" r:id="rId19"/>
    <p:sldId id="522" r:id="rId20"/>
    <p:sldId id="552" r:id="rId21"/>
    <p:sldId id="556" r:id="rId22"/>
    <p:sldId id="524" r:id="rId23"/>
    <p:sldId id="529" r:id="rId24"/>
    <p:sldId id="557" r:id="rId25"/>
    <p:sldId id="559" r:id="rId26"/>
    <p:sldId id="553" r:id="rId27"/>
    <p:sldId id="526" r:id="rId28"/>
    <p:sldId id="527" r:id="rId29"/>
    <p:sldId id="528" r:id="rId30"/>
    <p:sldId id="549" r:id="rId31"/>
    <p:sldId id="538" r:id="rId32"/>
    <p:sldId id="280" r:id="rId33"/>
    <p:sldId id="533" r:id="rId34"/>
    <p:sldId id="534" r:id="rId35"/>
    <p:sldId id="539" r:id="rId36"/>
    <p:sldId id="540" r:id="rId37"/>
    <p:sldId id="317" r:id="rId38"/>
    <p:sldId id="312" r:id="rId39"/>
    <p:sldId id="396" r:id="rId40"/>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16" autoAdjust="0"/>
    <p:restoredTop sz="87833" autoAdjust="0"/>
  </p:normalViewPr>
  <p:slideViewPr>
    <p:cSldViewPr>
      <p:cViewPr>
        <p:scale>
          <a:sx n="66" d="100"/>
          <a:sy n="66" d="100"/>
        </p:scale>
        <p:origin x="-1314" y="66"/>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66" d="100"/>
        <a:sy n="66" d="100"/>
      </p:scale>
      <p:origin x="0" y="1794"/>
    </p:cViewPr>
  </p:sorterViewPr>
  <p:notesViewPr>
    <p:cSldViewPr>
      <p:cViewPr>
        <p:scale>
          <a:sx n="100" d="100"/>
          <a:sy n="100" d="100"/>
        </p:scale>
        <p:origin x="-738" y="-72"/>
      </p:cViewPr>
      <p:guideLst>
        <p:guide orient="horz" pos="2919"/>
        <p:guide pos="2203"/>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slide" Target="slides/slide38.xml"/><Relationship Id="rId1"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CE2B6-C496-4D80-B0CA-21877A45FFAF}" type="doc">
      <dgm:prSet loTypeId="urn:microsoft.com/office/officeart/2005/8/layout/orgChart1" loCatId="hierarchy" qsTypeId="urn:microsoft.com/office/officeart/2005/8/quickstyle/simple1" qsCatId="simple" csTypeId="urn:microsoft.com/office/officeart/2005/8/colors/accent1_2" csCatId="accent1"/>
      <dgm:spPr/>
    </dgm:pt>
    <dgm:pt modelId="{26194183-81F4-4E7B-A10D-39F73B7D0B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tx1"/>
              </a:solidFill>
              <a:effectLst/>
              <a:latin typeface="Arial" charset="0"/>
              <a:cs typeface="Times New Roman" pitchFamily="18" charset="0"/>
            </a:rPr>
            <a:t>Barangay</a:t>
          </a:r>
          <a:r>
            <a:rPr kumimoji="0" lang="en-US" b="1" i="0" u="none" strike="noStrike" cap="none" normalizeH="0" baseline="0" dirty="0" smtClean="0">
              <a:ln>
                <a:noFill/>
              </a:ln>
              <a:solidFill>
                <a:schemeClr val="tx1"/>
              </a:solidFill>
              <a:effectLst/>
              <a:latin typeface="Arial" charset="0"/>
              <a:cs typeface="Times New Roman" pitchFamily="18" charset="0"/>
            </a:rPr>
            <a:t>/Village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Times New Roman" pitchFamily="18" charset="0"/>
            </a:rPr>
            <a:t>Stratified by: Average Savings Levels &amp; Percentage of Population with Accounts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Times New Roman" pitchFamily="18" charset="0"/>
            </a:rPr>
            <a:t>Randomly assigned to: </a:t>
          </a:r>
        </a:p>
      </dgm:t>
    </dgm:pt>
    <dgm:pt modelId="{653C0657-69A5-4E27-ADCE-76FB05A3318F}" type="parTrans" cxnId="{F43DC6D3-7056-4057-AF0B-9BA6D1BF535C}">
      <dgm:prSet/>
      <dgm:spPr/>
      <dgm:t>
        <a:bodyPr/>
        <a:lstStyle/>
        <a:p>
          <a:endParaRPr lang="en-US"/>
        </a:p>
      </dgm:t>
    </dgm:pt>
    <dgm:pt modelId="{DCCDDB0A-7510-4FBB-A961-B45AE94C2D7A}" type="sibTrans" cxnId="{F43DC6D3-7056-4057-AF0B-9BA6D1BF535C}">
      <dgm:prSet/>
      <dgm:spPr/>
      <dgm:t>
        <a:bodyPr/>
        <a:lstStyle/>
        <a:p>
          <a:endParaRPr lang="en-US"/>
        </a:p>
      </dgm:t>
    </dgm:pt>
    <dgm:pt modelId="{DE72BE3E-29AE-43C2-AD3B-EBA2B344EEF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Times New Roman" pitchFamily="18" charset="0"/>
            </a:rPr>
            <a:t>Control Group</a:t>
          </a:r>
        </a:p>
      </dgm:t>
    </dgm:pt>
    <dgm:pt modelId="{565BB259-93A3-47EC-AB88-E60501F251BB}" type="parTrans" cxnId="{D9B57E6D-ED0C-47A6-AA23-55EAC3243D85}">
      <dgm:prSet/>
      <dgm:spPr/>
      <dgm:t>
        <a:bodyPr/>
        <a:lstStyle/>
        <a:p>
          <a:endParaRPr lang="en-US"/>
        </a:p>
      </dgm:t>
    </dgm:pt>
    <dgm:pt modelId="{FAC6EE19-6C2B-43C4-A10A-0E98260F4EE2}" type="sibTrans" cxnId="{D9B57E6D-ED0C-47A6-AA23-55EAC3243D85}">
      <dgm:prSet/>
      <dgm:spPr/>
      <dgm:t>
        <a:bodyPr/>
        <a:lstStyle/>
        <a:p>
          <a:endParaRPr lang="en-US"/>
        </a:p>
      </dgm:t>
    </dgm:pt>
    <dgm:pt modelId="{1846F4E0-283B-40BB-A46B-E916C4E8EA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Times New Roman" pitchFamily="18" charset="0"/>
            </a:rPr>
            <a:t>Treatment Group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Times New Roman" pitchFamily="18" charset="0"/>
            </a:rPr>
            <a:t>Regular Savings Product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Times New Roman" pitchFamily="18" charset="0"/>
            </a:rPr>
            <a:t>(Simple Encouragement to Save)</a:t>
          </a:r>
        </a:p>
      </dgm:t>
    </dgm:pt>
    <dgm:pt modelId="{E48DAD8A-7592-4FE7-B3D1-399AD36931D3}" type="parTrans" cxnId="{D2965917-156F-4E46-B649-9FF7E7250F5A}">
      <dgm:prSet/>
      <dgm:spPr/>
      <dgm:t>
        <a:bodyPr/>
        <a:lstStyle/>
        <a:p>
          <a:endParaRPr lang="en-US"/>
        </a:p>
      </dgm:t>
    </dgm:pt>
    <dgm:pt modelId="{37E370F9-F550-4493-8742-24F0F6FFE011}" type="sibTrans" cxnId="{D2965917-156F-4E46-B649-9FF7E7250F5A}">
      <dgm:prSet/>
      <dgm:spPr/>
      <dgm:t>
        <a:bodyPr/>
        <a:lstStyle/>
        <a:p>
          <a:endParaRPr lang="en-US"/>
        </a:p>
      </dgm:t>
    </dgm:pt>
    <dgm:pt modelId="{984EC1C5-9DF1-4DAA-97AC-610B15D50922}">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cs typeface="Times New Roman" pitchFamily="18" charset="0"/>
            </a:rPr>
            <a:t>Treatment Group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charset="0"/>
              <a:cs typeface="Times New Roman" pitchFamily="18" charset="0"/>
            </a:rPr>
            <a:t>Commitment Savings Product</a:t>
          </a:r>
        </a:p>
      </dgm:t>
    </dgm:pt>
    <dgm:pt modelId="{C42BD0DB-BA3E-4C88-93D3-B6D7F79381E0}" type="parTrans" cxnId="{55BB36B5-23EF-4482-A531-747BA8DCC8C1}">
      <dgm:prSet/>
      <dgm:spPr/>
      <dgm:t>
        <a:bodyPr/>
        <a:lstStyle/>
        <a:p>
          <a:endParaRPr lang="en-US"/>
        </a:p>
      </dgm:t>
    </dgm:pt>
    <dgm:pt modelId="{CCE71F59-39F0-4FBC-9515-F6D9E5CAA830}" type="sibTrans" cxnId="{55BB36B5-23EF-4482-A531-747BA8DCC8C1}">
      <dgm:prSet/>
      <dgm:spPr/>
      <dgm:t>
        <a:bodyPr/>
        <a:lstStyle/>
        <a:p>
          <a:endParaRPr lang="en-US"/>
        </a:p>
      </dgm:t>
    </dgm:pt>
    <dgm:pt modelId="{ACDD8B8C-7CFC-4252-8392-70DB25EF5B2F}" type="pres">
      <dgm:prSet presAssocID="{24BCE2B6-C496-4D80-B0CA-21877A45FFAF}" presName="hierChild1" presStyleCnt="0">
        <dgm:presLayoutVars>
          <dgm:orgChart val="1"/>
          <dgm:chPref val="1"/>
          <dgm:dir/>
          <dgm:animOne val="branch"/>
          <dgm:animLvl val="lvl"/>
          <dgm:resizeHandles/>
        </dgm:presLayoutVars>
      </dgm:prSet>
      <dgm:spPr/>
    </dgm:pt>
    <dgm:pt modelId="{5D3A1F3A-31B1-41BA-9176-AA62CDC70D01}" type="pres">
      <dgm:prSet presAssocID="{26194183-81F4-4E7B-A10D-39F73B7D0B20}" presName="hierRoot1" presStyleCnt="0">
        <dgm:presLayoutVars>
          <dgm:hierBranch/>
        </dgm:presLayoutVars>
      </dgm:prSet>
      <dgm:spPr/>
    </dgm:pt>
    <dgm:pt modelId="{C34CE105-E81B-40E8-AF4D-4374926A9388}" type="pres">
      <dgm:prSet presAssocID="{26194183-81F4-4E7B-A10D-39F73B7D0B20}" presName="rootComposite1" presStyleCnt="0"/>
      <dgm:spPr/>
    </dgm:pt>
    <dgm:pt modelId="{769F24E8-87B8-4757-B648-FA97E15F4C31}" type="pres">
      <dgm:prSet presAssocID="{26194183-81F4-4E7B-A10D-39F73B7D0B20}" presName="rootText1" presStyleLbl="node0" presStyleIdx="0" presStyleCnt="1">
        <dgm:presLayoutVars>
          <dgm:chPref val="3"/>
        </dgm:presLayoutVars>
      </dgm:prSet>
      <dgm:spPr/>
      <dgm:t>
        <a:bodyPr/>
        <a:lstStyle/>
        <a:p>
          <a:endParaRPr lang="en-US"/>
        </a:p>
      </dgm:t>
    </dgm:pt>
    <dgm:pt modelId="{CCB8C4B4-DD5D-4B45-A3C1-778B442643CD}" type="pres">
      <dgm:prSet presAssocID="{26194183-81F4-4E7B-A10D-39F73B7D0B20}" presName="rootConnector1" presStyleLbl="node1" presStyleIdx="0" presStyleCnt="0"/>
      <dgm:spPr/>
      <dgm:t>
        <a:bodyPr/>
        <a:lstStyle/>
        <a:p>
          <a:endParaRPr lang="en-US"/>
        </a:p>
      </dgm:t>
    </dgm:pt>
    <dgm:pt modelId="{482B26EF-FDBC-47B3-B897-7D878D7D1572}" type="pres">
      <dgm:prSet presAssocID="{26194183-81F4-4E7B-A10D-39F73B7D0B20}" presName="hierChild2" presStyleCnt="0"/>
      <dgm:spPr/>
    </dgm:pt>
    <dgm:pt modelId="{1C178D82-A56A-4996-83DA-F13BC3081F20}" type="pres">
      <dgm:prSet presAssocID="{565BB259-93A3-47EC-AB88-E60501F251BB}" presName="Name35" presStyleLbl="parChTrans1D2" presStyleIdx="0" presStyleCnt="3"/>
      <dgm:spPr/>
      <dgm:t>
        <a:bodyPr/>
        <a:lstStyle/>
        <a:p>
          <a:endParaRPr lang="en-US"/>
        </a:p>
      </dgm:t>
    </dgm:pt>
    <dgm:pt modelId="{2697B963-E4CC-44B3-8DB0-49A84BB4E02D}" type="pres">
      <dgm:prSet presAssocID="{DE72BE3E-29AE-43C2-AD3B-EBA2B344EEFB}" presName="hierRoot2" presStyleCnt="0">
        <dgm:presLayoutVars>
          <dgm:hierBranch/>
        </dgm:presLayoutVars>
      </dgm:prSet>
      <dgm:spPr/>
    </dgm:pt>
    <dgm:pt modelId="{2DD4CD33-4F2D-49B9-A78D-6B7198EAF5ED}" type="pres">
      <dgm:prSet presAssocID="{DE72BE3E-29AE-43C2-AD3B-EBA2B344EEFB}" presName="rootComposite" presStyleCnt="0"/>
      <dgm:spPr/>
    </dgm:pt>
    <dgm:pt modelId="{C938B651-7829-4714-9C4D-BF45A5E8DA40}" type="pres">
      <dgm:prSet presAssocID="{DE72BE3E-29AE-43C2-AD3B-EBA2B344EEFB}" presName="rootText" presStyleLbl="node2" presStyleIdx="0" presStyleCnt="3">
        <dgm:presLayoutVars>
          <dgm:chPref val="3"/>
        </dgm:presLayoutVars>
      </dgm:prSet>
      <dgm:spPr/>
      <dgm:t>
        <a:bodyPr/>
        <a:lstStyle/>
        <a:p>
          <a:endParaRPr lang="en-US"/>
        </a:p>
      </dgm:t>
    </dgm:pt>
    <dgm:pt modelId="{F81D1712-A7E7-4D70-91ED-60B2B95B97DE}" type="pres">
      <dgm:prSet presAssocID="{DE72BE3E-29AE-43C2-AD3B-EBA2B344EEFB}" presName="rootConnector" presStyleLbl="node2" presStyleIdx="0" presStyleCnt="3"/>
      <dgm:spPr/>
      <dgm:t>
        <a:bodyPr/>
        <a:lstStyle/>
        <a:p>
          <a:endParaRPr lang="en-US"/>
        </a:p>
      </dgm:t>
    </dgm:pt>
    <dgm:pt modelId="{E81174FE-74D5-444A-84AB-BDB21B38935E}" type="pres">
      <dgm:prSet presAssocID="{DE72BE3E-29AE-43C2-AD3B-EBA2B344EEFB}" presName="hierChild4" presStyleCnt="0"/>
      <dgm:spPr/>
    </dgm:pt>
    <dgm:pt modelId="{D137787A-503A-46D7-8CEC-DED499911F33}" type="pres">
      <dgm:prSet presAssocID="{DE72BE3E-29AE-43C2-AD3B-EBA2B344EEFB}" presName="hierChild5" presStyleCnt="0"/>
      <dgm:spPr/>
    </dgm:pt>
    <dgm:pt modelId="{094A3596-0B86-4F73-8CDC-44B16EECB403}" type="pres">
      <dgm:prSet presAssocID="{E48DAD8A-7592-4FE7-B3D1-399AD36931D3}" presName="Name35" presStyleLbl="parChTrans1D2" presStyleIdx="1" presStyleCnt="3"/>
      <dgm:spPr/>
      <dgm:t>
        <a:bodyPr/>
        <a:lstStyle/>
        <a:p>
          <a:endParaRPr lang="en-US"/>
        </a:p>
      </dgm:t>
    </dgm:pt>
    <dgm:pt modelId="{47F31335-2076-428E-8291-3E6C05C1ED1B}" type="pres">
      <dgm:prSet presAssocID="{1846F4E0-283B-40BB-A46B-E916C4E8EA01}" presName="hierRoot2" presStyleCnt="0">
        <dgm:presLayoutVars>
          <dgm:hierBranch/>
        </dgm:presLayoutVars>
      </dgm:prSet>
      <dgm:spPr/>
    </dgm:pt>
    <dgm:pt modelId="{5364797D-4C50-4675-B2CC-D6CAA7357802}" type="pres">
      <dgm:prSet presAssocID="{1846F4E0-283B-40BB-A46B-E916C4E8EA01}" presName="rootComposite" presStyleCnt="0"/>
      <dgm:spPr/>
    </dgm:pt>
    <dgm:pt modelId="{317B962D-610B-495A-B65C-ADAB0386855E}" type="pres">
      <dgm:prSet presAssocID="{1846F4E0-283B-40BB-A46B-E916C4E8EA01}" presName="rootText" presStyleLbl="node2" presStyleIdx="1" presStyleCnt="3">
        <dgm:presLayoutVars>
          <dgm:chPref val="3"/>
        </dgm:presLayoutVars>
      </dgm:prSet>
      <dgm:spPr/>
      <dgm:t>
        <a:bodyPr/>
        <a:lstStyle/>
        <a:p>
          <a:endParaRPr lang="en-US"/>
        </a:p>
      </dgm:t>
    </dgm:pt>
    <dgm:pt modelId="{2C567A1A-D08B-46F2-9275-FAD0E38B02F9}" type="pres">
      <dgm:prSet presAssocID="{1846F4E0-283B-40BB-A46B-E916C4E8EA01}" presName="rootConnector" presStyleLbl="node2" presStyleIdx="1" presStyleCnt="3"/>
      <dgm:spPr/>
      <dgm:t>
        <a:bodyPr/>
        <a:lstStyle/>
        <a:p>
          <a:endParaRPr lang="en-US"/>
        </a:p>
      </dgm:t>
    </dgm:pt>
    <dgm:pt modelId="{A78629B5-F9FA-4FF1-B25B-CB3E2CF658A6}" type="pres">
      <dgm:prSet presAssocID="{1846F4E0-283B-40BB-A46B-E916C4E8EA01}" presName="hierChild4" presStyleCnt="0"/>
      <dgm:spPr/>
    </dgm:pt>
    <dgm:pt modelId="{DFC6F201-EA7F-4C68-A2FB-1D5730B521F5}" type="pres">
      <dgm:prSet presAssocID="{1846F4E0-283B-40BB-A46B-E916C4E8EA01}" presName="hierChild5" presStyleCnt="0"/>
      <dgm:spPr/>
    </dgm:pt>
    <dgm:pt modelId="{1B3010C1-DA9F-43F3-A062-EFB437DDF08D}" type="pres">
      <dgm:prSet presAssocID="{C42BD0DB-BA3E-4C88-93D3-B6D7F79381E0}" presName="Name35" presStyleLbl="parChTrans1D2" presStyleIdx="2" presStyleCnt="3"/>
      <dgm:spPr/>
      <dgm:t>
        <a:bodyPr/>
        <a:lstStyle/>
        <a:p>
          <a:endParaRPr lang="en-US"/>
        </a:p>
      </dgm:t>
    </dgm:pt>
    <dgm:pt modelId="{C21E2F5C-8194-462A-9D55-79A8A0D1AC1B}" type="pres">
      <dgm:prSet presAssocID="{984EC1C5-9DF1-4DAA-97AC-610B15D50922}" presName="hierRoot2" presStyleCnt="0">
        <dgm:presLayoutVars>
          <dgm:hierBranch/>
        </dgm:presLayoutVars>
      </dgm:prSet>
      <dgm:spPr/>
    </dgm:pt>
    <dgm:pt modelId="{96FDB2A6-C820-4885-B49B-B18353C5319C}" type="pres">
      <dgm:prSet presAssocID="{984EC1C5-9DF1-4DAA-97AC-610B15D50922}" presName="rootComposite" presStyleCnt="0"/>
      <dgm:spPr/>
    </dgm:pt>
    <dgm:pt modelId="{B975AFC0-E98C-47FD-BCA4-0B445A5E5702}" type="pres">
      <dgm:prSet presAssocID="{984EC1C5-9DF1-4DAA-97AC-610B15D50922}" presName="rootText" presStyleLbl="node2" presStyleIdx="2" presStyleCnt="3">
        <dgm:presLayoutVars>
          <dgm:chPref val="3"/>
        </dgm:presLayoutVars>
      </dgm:prSet>
      <dgm:spPr/>
      <dgm:t>
        <a:bodyPr/>
        <a:lstStyle/>
        <a:p>
          <a:endParaRPr lang="en-US"/>
        </a:p>
      </dgm:t>
    </dgm:pt>
    <dgm:pt modelId="{2F23D59E-DFBD-4151-8C07-29876B8D763D}" type="pres">
      <dgm:prSet presAssocID="{984EC1C5-9DF1-4DAA-97AC-610B15D50922}" presName="rootConnector" presStyleLbl="node2" presStyleIdx="2" presStyleCnt="3"/>
      <dgm:spPr/>
      <dgm:t>
        <a:bodyPr/>
        <a:lstStyle/>
        <a:p>
          <a:endParaRPr lang="en-US"/>
        </a:p>
      </dgm:t>
    </dgm:pt>
    <dgm:pt modelId="{FA9196D7-437A-44AA-8B21-0DB0D4C2B20D}" type="pres">
      <dgm:prSet presAssocID="{984EC1C5-9DF1-4DAA-97AC-610B15D50922}" presName="hierChild4" presStyleCnt="0"/>
      <dgm:spPr/>
    </dgm:pt>
    <dgm:pt modelId="{1971DB02-063A-4B27-8193-16C5FE33C971}" type="pres">
      <dgm:prSet presAssocID="{984EC1C5-9DF1-4DAA-97AC-610B15D50922}" presName="hierChild5" presStyleCnt="0"/>
      <dgm:spPr/>
    </dgm:pt>
    <dgm:pt modelId="{EBF95852-F7BB-4CC7-893B-059EF0CF85CB}" type="pres">
      <dgm:prSet presAssocID="{26194183-81F4-4E7B-A10D-39F73B7D0B20}" presName="hierChild3" presStyleCnt="0"/>
      <dgm:spPr/>
    </dgm:pt>
  </dgm:ptLst>
  <dgm:cxnLst>
    <dgm:cxn modelId="{F43DC6D3-7056-4057-AF0B-9BA6D1BF535C}" srcId="{24BCE2B6-C496-4D80-B0CA-21877A45FFAF}" destId="{26194183-81F4-4E7B-A10D-39F73B7D0B20}" srcOrd="0" destOrd="0" parTransId="{653C0657-69A5-4E27-ADCE-76FB05A3318F}" sibTransId="{DCCDDB0A-7510-4FBB-A961-B45AE94C2D7A}"/>
    <dgm:cxn modelId="{D2965917-156F-4E46-B649-9FF7E7250F5A}" srcId="{26194183-81F4-4E7B-A10D-39F73B7D0B20}" destId="{1846F4E0-283B-40BB-A46B-E916C4E8EA01}" srcOrd="1" destOrd="0" parTransId="{E48DAD8A-7592-4FE7-B3D1-399AD36931D3}" sibTransId="{37E370F9-F550-4493-8742-24F0F6FFE011}"/>
    <dgm:cxn modelId="{AFE9A265-A95C-4C1B-AA02-8FD830EC6BB8}" type="presOf" srcId="{26194183-81F4-4E7B-A10D-39F73B7D0B20}" destId="{CCB8C4B4-DD5D-4B45-A3C1-778B442643CD}" srcOrd="1" destOrd="0" presId="urn:microsoft.com/office/officeart/2005/8/layout/orgChart1"/>
    <dgm:cxn modelId="{1C658F88-05DC-4045-BF7A-9F16617275B5}" type="presOf" srcId="{DE72BE3E-29AE-43C2-AD3B-EBA2B344EEFB}" destId="{C938B651-7829-4714-9C4D-BF45A5E8DA40}" srcOrd="0" destOrd="0" presId="urn:microsoft.com/office/officeart/2005/8/layout/orgChart1"/>
    <dgm:cxn modelId="{5145B69E-68B9-418B-B3CC-DA6108120215}" type="presOf" srcId="{1846F4E0-283B-40BB-A46B-E916C4E8EA01}" destId="{2C567A1A-D08B-46F2-9275-FAD0E38B02F9}" srcOrd="1" destOrd="0" presId="urn:microsoft.com/office/officeart/2005/8/layout/orgChart1"/>
    <dgm:cxn modelId="{06141924-B951-4001-9913-CCEAB6531831}" type="presOf" srcId="{DE72BE3E-29AE-43C2-AD3B-EBA2B344EEFB}" destId="{F81D1712-A7E7-4D70-91ED-60B2B95B97DE}" srcOrd="1" destOrd="0" presId="urn:microsoft.com/office/officeart/2005/8/layout/orgChart1"/>
    <dgm:cxn modelId="{43D69EF3-6AB0-40A7-A8CF-A73B4DC7328F}" type="presOf" srcId="{26194183-81F4-4E7B-A10D-39F73B7D0B20}" destId="{769F24E8-87B8-4757-B648-FA97E15F4C31}" srcOrd="0" destOrd="0" presId="urn:microsoft.com/office/officeart/2005/8/layout/orgChart1"/>
    <dgm:cxn modelId="{19B89C06-3143-4A69-8157-A0A2A83BE930}" type="presOf" srcId="{984EC1C5-9DF1-4DAA-97AC-610B15D50922}" destId="{2F23D59E-DFBD-4151-8C07-29876B8D763D}" srcOrd="1" destOrd="0" presId="urn:microsoft.com/office/officeart/2005/8/layout/orgChart1"/>
    <dgm:cxn modelId="{B1286783-1910-4AB4-9774-AEBF639D7054}" type="presOf" srcId="{984EC1C5-9DF1-4DAA-97AC-610B15D50922}" destId="{B975AFC0-E98C-47FD-BCA4-0B445A5E5702}" srcOrd="0" destOrd="0" presId="urn:microsoft.com/office/officeart/2005/8/layout/orgChart1"/>
    <dgm:cxn modelId="{D9B57E6D-ED0C-47A6-AA23-55EAC3243D85}" srcId="{26194183-81F4-4E7B-A10D-39F73B7D0B20}" destId="{DE72BE3E-29AE-43C2-AD3B-EBA2B344EEFB}" srcOrd="0" destOrd="0" parTransId="{565BB259-93A3-47EC-AB88-E60501F251BB}" sibTransId="{FAC6EE19-6C2B-43C4-A10A-0E98260F4EE2}"/>
    <dgm:cxn modelId="{458CF812-12BE-4BE2-9527-410B89FB6715}" type="presOf" srcId="{E48DAD8A-7592-4FE7-B3D1-399AD36931D3}" destId="{094A3596-0B86-4F73-8CDC-44B16EECB403}" srcOrd="0" destOrd="0" presId="urn:microsoft.com/office/officeart/2005/8/layout/orgChart1"/>
    <dgm:cxn modelId="{55BB36B5-23EF-4482-A531-747BA8DCC8C1}" srcId="{26194183-81F4-4E7B-A10D-39F73B7D0B20}" destId="{984EC1C5-9DF1-4DAA-97AC-610B15D50922}" srcOrd="2" destOrd="0" parTransId="{C42BD0DB-BA3E-4C88-93D3-B6D7F79381E0}" sibTransId="{CCE71F59-39F0-4FBC-9515-F6D9E5CAA830}"/>
    <dgm:cxn modelId="{15AC74A9-8822-4785-A365-7B4EF417D315}" type="presOf" srcId="{C42BD0DB-BA3E-4C88-93D3-B6D7F79381E0}" destId="{1B3010C1-DA9F-43F3-A062-EFB437DDF08D}" srcOrd="0" destOrd="0" presId="urn:microsoft.com/office/officeart/2005/8/layout/orgChart1"/>
    <dgm:cxn modelId="{467A24AD-67E0-47E8-8520-C94216528527}" type="presOf" srcId="{24BCE2B6-C496-4D80-B0CA-21877A45FFAF}" destId="{ACDD8B8C-7CFC-4252-8392-70DB25EF5B2F}" srcOrd="0" destOrd="0" presId="urn:microsoft.com/office/officeart/2005/8/layout/orgChart1"/>
    <dgm:cxn modelId="{152DC945-F4CF-4626-9D4E-DD04951B4D5F}" type="presOf" srcId="{565BB259-93A3-47EC-AB88-E60501F251BB}" destId="{1C178D82-A56A-4996-83DA-F13BC3081F20}" srcOrd="0" destOrd="0" presId="urn:microsoft.com/office/officeart/2005/8/layout/orgChart1"/>
    <dgm:cxn modelId="{A3C8E52B-946E-4319-933B-C5ABBBB3299C}" type="presOf" srcId="{1846F4E0-283B-40BB-A46B-E916C4E8EA01}" destId="{317B962D-610B-495A-B65C-ADAB0386855E}" srcOrd="0" destOrd="0" presId="urn:microsoft.com/office/officeart/2005/8/layout/orgChart1"/>
    <dgm:cxn modelId="{E0D41D27-DC29-41CD-851F-331BD0ED6E11}" type="presParOf" srcId="{ACDD8B8C-7CFC-4252-8392-70DB25EF5B2F}" destId="{5D3A1F3A-31B1-41BA-9176-AA62CDC70D01}" srcOrd="0" destOrd="0" presId="urn:microsoft.com/office/officeart/2005/8/layout/orgChart1"/>
    <dgm:cxn modelId="{FD6C57E0-6581-4EB6-B38A-2F346ABCAF97}" type="presParOf" srcId="{5D3A1F3A-31B1-41BA-9176-AA62CDC70D01}" destId="{C34CE105-E81B-40E8-AF4D-4374926A9388}" srcOrd="0" destOrd="0" presId="urn:microsoft.com/office/officeart/2005/8/layout/orgChart1"/>
    <dgm:cxn modelId="{8803940F-B291-44BE-BCE8-D48940505EF1}" type="presParOf" srcId="{C34CE105-E81B-40E8-AF4D-4374926A9388}" destId="{769F24E8-87B8-4757-B648-FA97E15F4C31}" srcOrd="0" destOrd="0" presId="urn:microsoft.com/office/officeart/2005/8/layout/orgChart1"/>
    <dgm:cxn modelId="{06318351-BEC5-4B84-959C-D14CC5F7CEAE}" type="presParOf" srcId="{C34CE105-E81B-40E8-AF4D-4374926A9388}" destId="{CCB8C4B4-DD5D-4B45-A3C1-778B442643CD}" srcOrd="1" destOrd="0" presId="urn:microsoft.com/office/officeart/2005/8/layout/orgChart1"/>
    <dgm:cxn modelId="{8E1156E6-2C98-43CB-8682-966F61CE89C2}" type="presParOf" srcId="{5D3A1F3A-31B1-41BA-9176-AA62CDC70D01}" destId="{482B26EF-FDBC-47B3-B897-7D878D7D1572}" srcOrd="1" destOrd="0" presId="urn:microsoft.com/office/officeart/2005/8/layout/orgChart1"/>
    <dgm:cxn modelId="{7361DC13-4BAC-4E30-966A-87E2B81C3879}" type="presParOf" srcId="{482B26EF-FDBC-47B3-B897-7D878D7D1572}" destId="{1C178D82-A56A-4996-83DA-F13BC3081F20}" srcOrd="0" destOrd="0" presId="urn:microsoft.com/office/officeart/2005/8/layout/orgChart1"/>
    <dgm:cxn modelId="{ABF2B987-F22A-4D4D-9901-AA0D71FAF90D}" type="presParOf" srcId="{482B26EF-FDBC-47B3-B897-7D878D7D1572}" destId="{2697B963-E4CC-44B3-8DB0-49A84BB4E02D}" srcOrd="1" destOrd="0" presId="urn:microsoft.com/office/officeart/2005/8/layout/orgChart1"/>
    <dgm:cxn modelId="{B072BA56-4BE5-4DE0-9614-6F5DB642A10D}" type="presParOf" srcId="{2697B963-E4CC-44B3-8DB0-49A84BB4E02D}" destId="{2DD4CD33-4F2D-49B9-A78D-6B7198EAF5ED}" srcOrd="0" destOrd="0" presId="urn:microsoft.com/office/officeart/2005/8/layout/orgChart1"/>
    <dgm:cxn modelId="{156E627C-0574-4006-A898-F5D766790D35}" type="presParOf" srcId="{2DD4CD33-4F2D-49B9-A78D-6B7198EAF5ED}" destId="{C938B651-7829-4714-9C4D-BF45A5E8DA40}" srcOrd="0" destOrd="0" presId="urn:microsoft.com/office/officeart/2005/8/layout/orgChart1"/>
    <dgm:cxn modelId="{987E0762-9BBD-4DA7-91FF-6096E9477AF6}" type="presParOf" srcId="{2DD4CD33-4F2D-49B9-A78D-6B7198EAF5ED}" destId="{F81D1712-A7E7-4D70-91ED-60B2B95B97DE}" srcOrd="1" destOrd="0" presId="urn:microsoft.com/office/officeart/2005/8/layout/orgChart1"/>
    <dgm:cxn modelId="{DCBB0D00-4930-4D60-BBF1-EF18A967FBF0}" type="presParOf" srcId="{2697B963-E4CC-44B3-8DB0-49A84BB4E02D}" destId="{E81174FE-74D5-444A-84AB-BDB21B38935E}" srcOrd="1" destOrd="0" presId="urn:microsoft.com/office/officeart/2005/8/layout/orgChart1"/>
    <dgm:cxn modelId="{D976CFAF-D2C8-4830-92A1-79FE807B4DD1}" type="presParOf" srcId="{2697B963-E4CC-44B3-8DB0-49A84BB4E02D}" destId="{D137787A-503A-46D7-8CEC-DED499911F33}" srcOrd="2" destOrd="0" presId="urn:microsoft.com/office/officeart/2005/8/layout/orgChart1"/>
    <dgm:cxn modelId="{7F6471B5-A1FA-42BD-9D85-4F51EFD1F1EF}" type="presParOf" srcId="{482B26EF-FDBC-47B3-B897-7D878D7D1572}" destId="{094A3596-0B86-4F73-8CDC-44B16EECB403}" srcOrd="2" destOrd="0" presId="urn:microsoft.com/office/officeart/2005/8/layout/orgChart1"/>
    <dgm:cxn modelId="{EE697F9D-CE7B-46E0-B83D-33074F4AA7B3}" type="presParOf" srcId="{482B26EF-FDBC-47B3-B897-7D878D7D1572}" destId="{47F31335-2076-428E-8291-3E6C05C1ED1B}" srcOrd="3" destOrd="0" presId="urn:microsoft.com/office/officeart/2005/8/layout/orgChart1"/>
    <dgm:cxn modelId="{E52FF054-7AD1-41D6-95C4-8F9F66C1D24F}" type="presParOf" srcId="{47F31335-2076-428E-8291-3E6C05C1ED1B}" destId="{5364797D-4C50-4675-B2CC-D6CAA7357802}" srcOrd="0" destOrd="0" presId="urn:microsoft.com/office/officeart/2005/8/layout/orgChart1"/>
    <dgm:cxn modelId="{6712D1EC-87F2-43F5-ABB6-24F7C639FC97}" type="presParOf" srcId="{5364797D-4C50-4675-B2CC-D6CAA7357802}" destId="{317B962D-610B-495A-B65C-ADAB0386855E}" srcOrd="0" destOrd="0" presId="urn:microsoft.com/office/officeart/2005/8/layout/orgChart1"/>
    <dgm:cxn modelId="{4764D738-8E44-4352-AC3D-D878EDF94B58}" type="presParOf" srcId="{5364797D-4C50-4675-B2CC-D6CAA7357802}" destId="{2C567A1A-D08B-46F2-9275-FAD0E38B02F9}" srcOrd="1" destOrd="0" presId="urn:microsoft.com/office/officeart/2005/8/layout/orgChart1"/>
    <dgm:cxn modelId="{EE90E6DA-8E9B-4C75-A7DD-64294CC56F48}" type="presParOf" srcId="{47F31335-2076-428E-8291-3E6C05C1ED1B}" destId="{A78629B5-F9FA-4FF1-B25B-CB3E2CF658A6}" srcOrd="1" destOrd="0" presId="urn:microsoft.com/office/officeart/2005/8/layout/orgChart1"/>
    <dgm:cxn modelId="{131A3999-B17D-4DCF-8075-9DBE8B92F980}" type="presParOf" srcId="{47F31335-2076-428E-8291-3E6C05C1ED1B}" destId="{DFC6F201-EA7F-4C68-A2FB-1D5730B521F5}" srcOrd="2" destOrd="0" presId="urn:microsoft.com/office/officeart/2005/8/layout/orgChart1"/>
    <dgm:cxn modelId="{5FCFA714-2DC5-478C-BDC7-CAD963510282}" type="presParOf" srcId="{482B26EF-FDBC-47B3-B897-7D878D7D1572}" destId="{1B3010C1-DA9F-43F3-A062-EFB437DDF08D}" srcOrd="4" destOrd="0" presId="urn:microsoft.com/office/officeart/2005/8/layout/orgChart1"/>
    <dgm:cxn modelId="{CD4D8B33-0F94-40C2-9455-734EFFD4A3E0}" type="presParOf" srcId="{482B26EF-FDBC-47B3-B897-7D878D7D1572}" destId="{C21E2F5C-8194-462A-9D55-79A8A0D1AC1B}" srcOrd="5" destOrd="0" presId="urn:microsoft.com/office/officeart/2005/8/layout/orgChart1"/>
    <dgm:cxn modelId="{21624455-755E-4C00-BE30-60CC6439BC29}" type="presParOf" srcId="{C21E2F5C-8194-462A-9D55-79A8A0D1AC1B}" destId="{96FDB2A6-C820-4885-B49B-B18353C5319C}" srcOrd="0" destOrd="0" presId="urn:microsoft.com/office/officeart/2005/8/layout/orgChart1"/>
    <dgm:cxn modelId="{426D821D-871E-4AD3-A1CB-106D37B8E66C}" type="presParOf" srcId="{96FDB2A6-C820-4885-B49B-B18353C5319C}" destId="{B975AFC0-E98C-47FD-BCA4-0B445A5E5702}" srcOrd="0" destOrd="0" presId="urn:microsoft.com/office/officeart/2005/8/layout/orgChart1"/>
    <dgm:cxn modelId="{D7C9CD6C-BF94-42D9-B18D-CD896EE3D731}" type="presParOf" srcId="{96FDB2A6-C820-4885-B49B-B18353C5319C}" destId="{2F23D59E-DFBD-4151-8C07-29876B8D763D}" srcOrd="1" destOrd="0" presId="urn:microsoft.com/office/officeart/2005/8/layout/orgChart1"/>
    <dgm:cxn modelId="{99421968-091E-4F8F-8894-909BDC29D9FC}" type="presParOf" srcId="{C21E2F5C-8194-462A-9D55-79A8A0D1AC1B}" destId="{FA9196D7-437A-44AA-8B21-0DB0D4C2B20D}" srcOrd="1" destOrd="0" presId="urn:microsoft.com/office/officeart/2005/8/layout/orgChart1"/>
    <dgm:cxn modelId="{6E85898C-FD6D-4A43-B9AC-AD65E412A751}" type="presParOf" srcId="{C21E2F5C-8194-462A-9D55-79A8A0D1AC1B}" destId="{1971DB02-063A-4B27-8193-16C5FE33C971}" srcOrd="2" destOrd="0" presId="urn:microsoft.com/office/officeart/2005/8/layout/orgChart1"/>
    <dgm:cxn modelId="{B7791AD2-965F-43F2-8E78-F3BBB4376718}" type="presParOf" srcId="{5D3A1F3A-31B1-41BA-9176-AA62CDC70D01}" destId="{EBF95852-F7BB-4CC7-893B-059EF0CF85C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3010C1-DA9F-43F3-A062-EFB437DDF08D}">
      <dsp:nvSpPr>
        <dsp:cNvPr id="0" name=""/>
        <dsp:cNvSpPr/>
      </dsp:nvSpPr>
      <dsp:spPr>
        <a:xfrm>
          <a:off x="4495799" y="2009979"/>
          <a:ext cx="3180811" cy="552041"/>
        </a:xfrm>
        <a:custGeom>
          <a:avLst/>
          <a:gdLst/>
          <a:ahLst/>
          <a:cxnLst/>
          <a:rect l="0" t="0" r="0" b="0"/>
          <a:pathLst>
            <a:path>
              <a:moveTo>
                <a:pt x="0" y="0"/>
              </a:moveTo>
              <a:lnTo>
                <a:pt x="0" y="276020"/>
              </a:lnTo>
              <a:lnTo>
                <a:pt x="3180811" y="276020"/>
              </a:lnTo>
              <a:lnTo>
                <a:pt x="3180811" y="55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4A3596-0B86-4F73-8CDC-44B16EECB403}">
      <dsp:nvSpPr>
        <dsp:cNvPr id="0" name=""/>
        <dsp:cNvSpPr/>
      </dsp:nvSpPr>
      <dsp:spPr>
        <a:xfrm>
          <a:off x="4450079" y="2009979"/>
          <a:ext cx="91440" cy="552041"/>
        </a:xfrm>
        <a:custGeom>
          <a:avLst/>
          <a:gdLst/>
          <a:ahLst/>
          <a:cxnLst/>
          <a:rect l="0" t="0" r="0" b="0"/>
          <a:pathLst>
            <a:path>
              <a:moveTo>
                <a:pt x="45720" y="0"/>
              </a:moveTo>
              <a:lnTo>
                <a:pt x="45720" y="55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178D82-A56A-4996-83DA-F13BC3081F20}">
      <dsp:nvSpPr>
        <dsp:cNvPr id="0" name=""/>
        <dsp:cNvSpPr/>
      </dsp:nvSpPr>
      <dsp:spPr>
        <a:xfrm>
          <a:off x="1314988" y="2009979"/>
          <a:ext cx="3180811" cy="552041"/>
        </a:xfrm>
        <a:custGeom>
          <a:avLst/>
          <a:gdLst/>
          <a:ahLst/>
          <a:cxnLst/>
          <a:rect l="0" t="0" r="0" b="0"/>
          <a:pathLst>
            <a:path>
              <a:moveTo>
                <a:pt x="3180811" y="0"/>
              </a:moveTo>
              <a:lnTo>
                <a:pt x="3180811" y="276020"/>
              </a:lnTo>
              <a:lnTo>
                <a:pt x="0" y="276020"/>
              </a:lnTo>
              <a:lnTo>
                <a:pt x="0" y="5520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9F24E8-87B8-4757-B648-FA97E15F4C31}">
      <dsp:nvSpPr>
        <dsp:cNvPr id="0" name=""/>
        <dsp:cNvSpPr/>
      </dsp:nvSpPr>
      <dsp:spPr>
        <a:xfrm>
          <a:off x="3181415" y="695594"/>
          <a:ext cx="2628769" cy="1314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err="1" smtClean="0">
              <a:ln>
                <a:noFill/>
              </a:ln>
              <a:solidFill>
                <a:schemeClr val="tx1"/>
              </a:solidFill>
              <a:effectLst/>
              <a:latin typeface="Arial" charset="0"/>
              <a:cs typeface="Times New Roman" pitchFamily="18" charset="0"/>
            </a:rPr>
            <a:t>Barangay</a:t>
          </a:r>
          <a:r>
            <a:rPr kumimoji="0" lang="en-US" sz="1500" b="1" i="0" u="none" strike="noStrike" kern="1200" cap="none" normalizeH="0" baseline="0" dirty="0" smtClean="0">
              <a:ln>
                <a:noFill/>
              </a:ln>
              <a:solidFill>
                <a:schemeClr val="tx1"/>
              </a:solidFill>
              <a:effectLst/>
              <a:latin typeface="Arial" charset="0"/>
              <a:cs typeface="Times New Roman" pitchFamily="18" charset="0"/>
            </a:rPr>
            <a:t>/Village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cs typeface="Times New Roman" pitchFamily="18" charset="0"/>
            </a:rPr>
            <a:t>Stratified by: Average Savings Levels &amp; Percentage of Population with Accounts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cs typeface="Times New Roman" pitchFamily="18" charset="0"/>
            </a:rPr>
            <a:t>Randomly assigned to: </a:t>
          </a:r>
        </a:p>
      </dsp:txBody>
      <dsp:txXfrm>
        <a:off x="3181415" y="695594"/>
        <a:ext cx="2628769" cy="1314384"/>
      </dsp:txXfrm>
    </dsp:sp>
    <dsp:sp modelId="{C938B651-7829-4714-9C4D-BF45A5E8DA40}">
      <dsp:nvSpPr>
        <dsp:cNvPr id="0" name=""/>
        <dsp:cNvSpPr/>
      </dsp:nvSpPr>
      <dsp:spPr>
        <a:xfrm>
          <a:off x="603" y="2562020"/>
          <a:ext cx="2628769" cy="1314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noFill/>
              </a:ln>
              <a:solidFill>
                <a:schemeClr val="tx1"/>
              </a:solidFill>
              <a:effectLst/>
              <a:latin typeface="Arial" charset="0"/>
              <a:cs typeface="Times New Roman" pitchFamily="18" charset="0"/>
            </a:rPr>
            <a:t>Control Group</a:t>
          </a:r>
        </a:p>
      </dsp:txBody>
      <dsp:txXfrm>
        <a:off x="603" y="2562020"/>
        <a:ext cx="2628769" cy="1314384"/>
      </dsp:txXfrm>
    </dsp:sp>
    <dsp:sp modelId="{317B962D-610B-495A-B65C-ADAB0386855E}">
      <dsp:nvSpPr>
        <dsp:cNvPr id="0" name=""/>
        <dsp:cNvSpPr/>
      </dsp:nvSpPr>
      <dsp:spPr>
        <a:xfrm>
          <a:off x="3181415" y="2562020"/>
          <a:ext cx="2628769" cy="1314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noFill/>
              </a:ln>
              <a:solidFill>
                <a:schemeClr val="tx1"/>
              </a:solidFill>
              <a:effectLst/>
              <a:latin typeface="Arial" charset="0"/>
              <a:cs typeface="Times New Roman" pitchFamily="18" charset="0"/>
            </a:rPr>
            <a:t>Treatment Group 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cs typeface="Times New Roman" pitchFamily="18" charset="0"/>
            </a:rPr>
            <a:t>Regular Savings Product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cs typeface="Times New Roman" pitchFamily="18" charset="0"/>
            </a:rPr>
            <a:t>(Simple Encouragement to Save)</a:t>
          </a:r>
        </a:p>
      </dsp:txBody>
      <dsp:txXfrm>
        <a:off x="3181415" y="2562020"/>
        <a:ext cx="2628769" cy="1314384"/>
      </dsp:txXfrm>
    </dsp:sp>
    <dsp:sp modelId="{B975AFC0-E98C-47FD-BCA4-0B445A5E5702}">
      <dsp:nvSpPr>
        <dsp:cNvPr id="0" name=""/>
        <dsp:cNvSpPr/>
      </dsp:nvSpPr>
      <dsp:spPr>
        <a:xfrm>
          <a:off x="6362226" y="2562020"/>
          <a:ext cx="2628769" cy="13143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kern="1200" cap="none" normalizeH="0" baseline="0" dirty="0" smtClean="0">
              <a:ln>
                <a:noFill/>
              </a:ln>
              <a:solidFill>
                <a:schemeClr val="tx1"/>
              </a:solidFill>
              <a:effectLst/>
              <a:latin typeface="Arial" charset="0"/>
              <a:cs typeface="Times New Roman" pitchFamily="18" charset="0"/>
            </a:rPr>
            <a:t>Treatment Group 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0" i="0" u="none" strike="noStrike" kern="1200" cap="none" normalizeH="0" baseline="0" dirty="0" smtClean="0">
              <a:ln>
                <a:noFill/>
              </a:ln>
              <a:solidFill>
                <a:schemeClr val="tx1"/>
              </a:solidFill>
              <a:effectLst/>
              <a:latin typeface="Arial" charset="0"/>
              <a:cs typeface="Times New Roman" pitchFamily="18" charset="0"/>
            </a:rPr>
            <a:t>Commitment Savings Product</a:t>
          </a:r>
        </a:p>
      </dsp:txBody>
      <dsp:txXfrm>
        <a:off x="6362226" y="2562020"/>
        <a:ext cx="2628769" cy="131438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1" rIns="93021" bIns="46511" numCol="1" anchor="t" anchorCtr="0" compatLnSpc="1">
            <a:prstTxWarp prst="textNoShape">
              <a:avLst/>
            </a:prstTxWarp>
          </a:bodyPr>
          <a:lstStyle>
            <a:lvl1pPr defTabSz="930275">
              <a:defRPr sz="1200"/>
            </a:lvl1pPr>
          </a:lstStyle>
          <a:p>
            <a:pPr>
              <a:defRPr/>
            </a:pPr>
            <a:endParaRPr lang="en-US"/>
          </a:p>
        </p:txBody>
      </p:sp>
      <p:sp>
        <p:nvSpPr>
          <p:cNvPr id="39939"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1" rIns="93021" bIns="46511" numCol="1" anchor="t" anchorCtr="0" compatLnSpc="1">
            <a:prstTxWarp prst="textNoShape">
              <a:avLst/>
            </a:prstTxWarp>
          </a:bodyPr>
          <a:lstStyle>
            <a:lvl1pPr algn="r" defTabSz="930275">
              <a:defRPr sz="1200"/>
            </a:lvl1pPr>
          </a:lstStyle>
          <a:p>
            <a:pPr>
              <a:defRPr/>
            </a:pPr>
            <a:endParaRPr lang="en-US"/>
          </a:p>
        </p:txBody>
      </p:sp>
      <p:sp>
        <p:nvSpPr>
          <p:cNvPr id="39940" name="Rectangle 4"/>
          <p:cNvSpPr>
            <a:spLocks noGrp="1" noChangeArrowheads="1"/>
          </p:cNvSpPr>
          <p:nvPr>
            <p:ph type="ftr" sz="quarter" idx="2"/>
          </p:nvPr>
        </p:nvSpPr>
        <p:spPr bwMode="auto">
          <a:xfrm>
            <a:off x="0" y="8807450"/>
            <a:ext cx="3032125" cy="463550"/>
          </a:xfrm>
          <a:prstGeom prst="rect">
            <a:avLst/>
          </a:prstGeom>
          <a:noFill/>
          <a:ln w="9525">
            <a:noFill/>
            <a:miter lim="800000"/>
            <a:headEnd/>
            <a:tailEnd/>
          </a:ln>
          <a:effectLst/>
        </p:spPr>
        <p:txBody>
          <a:bodyPr vert="horz" wrap="square" lIns="93021" tIns="46511" rIns="93021" bIns="46511" numCol="1" anchor="b" anchorCtr="0" compatLnSpc="1">
            <a:prstTxWarp prst="textNoShape">
              <a:avLst/>
            </a:prstTxWarp>
          </a:bodyPr>
          <a:lstStyle>
            <a:lvl1pPr defTabSz="930275">
              <a:defRPr sz="1200"/>
            </a:lvl1pPr>
          </a:lstStyle>
          <a:p>
            <a:pPr>
              <a:defRPr/>
            </a:pPr>
            <a:endParaRPr lang="en-US"/>
          </a:p>
        </p:txBody>
      </p:sp>
      <p:sp>
        <p:nvSpPr>
          <p:cNvPr id="39941" name="Rectangle 5"/>
          <p:cNvSpPr>
            <a:spLocks noGrp="1" noChangeArrowheads="1"/>
          </p:cNvSpPr>
          <p:nvPr>
            <p:ph type="sldNum" sz="quarter" idx="3"/>
          </p:nvPr>
        </p:nvSpPr>
        <p:spPr bwMode="auto">
          <a:xfrm>
            <a:off x="3965575" y="8807450"/>
            <a:ext cx="3032125" cy="463550"/>
          </a:xfrm>
          <a:prstGeom prst="rect">
            <a:avLst/>
          </a:prstGeom>
          <a:noFill/>
          <a:ln w="9525">
            <a:noFill/>
            <a:miter lim="800000"/>
            <a:headEnd/>
            <a:tailEnd/>
          </a:ln>
          <a:effectLst/>
        </p:spPr>
        <p:txBody>
          <a:bodyPr vert="horz" wrap="square" lIns="93021" tIns="46511" rIns="93021" bIns="46511" numCol="1" anchor="b" anchorCtr="0" compatLnSpc="1">
            <a:prstTxWarp prst="textNoShape">
              <a:avLst/>
            </a:prstTxWarp>
          </a:bodyPr>
          <a:lstStyle>
            <a:lvl1pPr algn="r" defTabSz="930275">
              <a:defRPr sz="1200"/>
            </a:lvl1pPr>
          </a:lstStyle>
          <a:p>
            <a:pPr>
              <a:defRPr/>
            </a:pPr>
            <a:fld id="{0CD32F49-06C0-4472-B675-51E02DBE027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1" rIns="93021" bIns="46511" numCol="1" anchor="t" anchorCtr="0" compatLnSpc="1">
            <a:prstTxWarp prst="textNoShape">
              <a:avLst/>
            </a:prstTxWarp>
          </a:bodyPr>
          <a:lstStyle>
            <a:lvl1pPr defTabSz="930275">
              <a:defRPr sz="1200"/>
            </a:lvl1pPr>
          </a:lstStyle>
          <a:p>
            <a:pPr>
              <a:defRPr/>
            </a:pPr>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21" tIns="46511" rIns="93021" bIns="46511" numCol="1" anchor="t" anchorCtr="0" compatLnSpc="1">
            <a:prstTxWarp prst="textNoShape">
              <a:avLst/>
            </a:prstTxWarp>
          </a:bodyPr>
          <a:lstStyle>
            <a:lvl1pPr algn="r" defTabSz="930275">
              <a:defRPr sz="1200"/>
            </a:lvl1pPr>
          </a:lstStyle>
          <a:p>
            <a:pPr>
              <a:defRPr/>
            </a:pPr>
            <a:endParaRPr lang="en-US"/>
          </a:p>
        </p:txBody>
      </p:sp>
      <p:sp>
        <p:nvSpPr>
          <p:cNvPr id="7578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03725"/>
            <a:ext cx="5130800" cy="4171950"/>
          </a:xfrm>
          <a:prstGeom prst="rect">
            <a:avLst/>
          </a:prstGeom>
          <a:noFill/>
          <a:ln w="9525">
            <a:noFill/>
            <a:miter lim="800000"/>
            <a:headEnd/>
            <a:tailEnd/>
          </a:ln>
          <a:effectLst/>
        </p:spPr>
        <p:txBody>
          <a:bodyPr vert="horz" wrap="square" lIns="93021" tIns="46511" rIns="93021" bIns="4651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07450"/>
            <a:ext cx="3032125" cy="463550"/>
          </a:xfrm>
          <a:prstGeom prst="rect">
            <a:avLst/>
          </a:prstGeom>
          <a:noFill/>
          <a:ln w="9525">
            <a:noFill/>
            <a:miter lim="800000"/>
            <a:headEnd/>
            <a:tailEnd/>
          </a:ln>
          <a:effectLst/>
        </p:spPr>
        <p:txBody>
          <a:bodyPr vert="horz" wrap="square" lIns="93021" tIns="46511" rIns="93021" bIns="46511" numCol="1" anchor="b" anchorCtr="0" compatLnSpc="1">
            <a:prstTxWarp prst="textNoShape">
              <a:avLst/>
            </a:prstTxWarp>
          </a:bodyPr>
          <a:lstStyle>
            <a:lvl1pPr defTabSz="930275">
              <a:defRPr sz="1200"/>
            </a:lvl1pPr>
          </a:lstStyle>
          <a:p>
            <a:pPr>
              <a:defRPr/>
            </a:pPr>
            <a:endParaRPr lang="en-US"/>
          </a:p>
        </p:txBody>
      </p:sp>
      <p:sp>
        <p:nvSpPr>
          <p:cNvPr id="4103" name="Rectangle 7"/>
          <p:cNvSpPr>
            <a:spLocks noGrp="1" noChangeArrowheads="1"/>
          </p:cNvSpPr>
          <p:nvPr>
            <p:ph type="sldNum" sz="quarter" idx="5"/>
          </p:nvPr>
        </p:nvSpPr>
        <p:spPr bwMode="auto">
          <a:xfrm>
            <a:off x="3965575" y="8807450"/>
            <a:ext cx="3032125" cy="463550"/>
          </a:xfrm>
          <a:prstGeom prst="rect">
            <a:avLst/>
          </a:prstGeom>
          <a:noFill/>
          <a:ln w="9525">
            <a:noFill/>
            <a:miter lim="800000"/>
            <a:headEnd/>
            <a:tailEnd/>
          </a:ln>
          <a:effectLst/>
        </p:spPr>
        <p:txBody>
          <a:bodyPr vert="horz" wrap="square" lIns="93021" tIns="46511" rIns="93021" bIns="46511" numCol="1" anchor="b" anchorCtr="0" compatLnSpc="1">
            <a:prstTxWarp prst="textNoShape">
              <a:avLst/>
            </a:prstTxWarp>
          </a:bodyPr>
          <a:lstStyle>
            <a:lvl1pPr algn="r" defTabSz="930275">
              <a:defRPr sz="1200"/>
            </a:lvl1pPr>
          </a:lstStyle>
          <a:p>
            <a:pPr>
              <a:defRPr/>
            </a:pPr>
            <a:fld id="{928D5DF7-A16B-421B-95B6-2B8117B6960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endParaRPr lang="en-US" smtClean="0"/>
          </a:p>
        </p:txBody>
      </p:sp>
      <p:sp>
        <p:nvSpPr>
          <p:cNvPr id="76804" name="Slide Number Placeholder 3"/>
          <p:cNvSpPr>
            <a:spLocks noGrp="1"/>
          </p:cNvSpPr>
          <p:nvPr>
            <p:ph type="sldNum" sz="quarter" idx="5"/>
          </p:nvPr>
        </p:nvSpPr>
        <p:spPr>
          <a:noFill/>
        </p:spPr>
        <p:txBody>
          <a:bodyPr/>
          <a:lstStyle/>
          <a:p>
            <a:fld id="{673AC9C2-0A71-465A-BC4C-0242039805F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Header Placeholder 3"/>
          <p:cNvSpPr>
            <a:spLocks noGrp="1"/>
          </p:cNvSpPr>
          <p:nvPr>
            <p:ph type="hdr" sz="quarter"/>
          </p:nvPr>
        </p:nvSpPr>
        <p:spPr>
          <a:noFill/>
        </p:spPr>
        <p:txBody>
          <a:bodyPr/>
          <a:lstStyle/>
          <a:p>
            <a:r>
              <a:rPr lang="en-US" smtClean="0"/>
              <a:t>http://www.povertyactionlab.org/</a:t>
            </a:r>
          </a:p>
        </p:txBody>
      </p:sp>
      <p:sp>
        <p:nvSpPr>
          <p:cNvPr id="81925" name="Slide Number Placeholder 4"/>
          <p:cNvSpPr>
            <a:spLocks noGrp="1"/>
          </p:cNvSpPr>
          <p:nvPr>
            <p:ph type="sldNum" sz="quarter" idx="5"/>
          </p:nvPr>
        </p:nvSpPr>
        <p:spPr>
          <a:noFill/>
        </p:spPr>
        <p:txBody>
          <a:bodyPr/>
          <a:lstStyle/>
          <a:p>
            <a:fld id="{71BB43AA-4F68-4276-9F3B-44CA60BD3A87}" type="slidenum">
              <a:rPr lang="en-US" smtClean="0"/>
              <a:pPr/>
              <a:t>16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a:noFill/>
        </p:spPr>
        <p:txBody>
          <a:bodyPr/>
          <a:lstStyle/>
          <a:p>
            <a:r>
              <a:rPr lang="en-US" smtClean="0"/>
              <a:t>http://www.povertyactionlab.org/</a:t>
            </a:r>
          </a:p>
        </p:txBody>
      </p:sp>
      <p:sp>
        <p:nvSpPr>
          <p:cNvPr id="83971" name="Rectangle 7"/>
          <p:cNvSpPr>
            <a:spLocks noGrp="1" noChangeArrowheads="1"/>
          </p:cNvSpPr>
          <p:nvPr>
            <p:ph type="sldNum" sz="quarter" idx="5"/>
          </p:nvPr>
        </p:nvSpPr>
        <p:spPr>
          <a:noFill/>
        </p:spPr>
        <p:txBody>
          <a:bodyPr/>
          <a:lstStyle/>
          <a:p>
            <a:fld id="{CE31A737-9921-42BC-9568-6390343ED7D9}" type="slidenum">
              <a:rPr lang="en-US" smtClean="0"/>
              <a:pPr/>
              <a:t>18</a:t>
            </a:fld>
            <a:endParaRPr lang="en-US" smtClean="0"/>
          </a:p>
        </p:txBody>
      </p:sp>
      <p:sp>
        <p:nvSpPr>
          <p:cNvPr id="83972" name="Rectangle 2"/>
          <p:cNvSpPr>
            <a:spLocks noGrp="1" noRot="1" noChangeAspect="1" noChangeArrowheads="1" noTextEdit="1"/>
          </p:cNvSpPr>
          <p:nvPr>
            <p:ph type="sldImg"/>
          </p:nvPr>
        </p:nvSpPr>
        <p:spPr>
          <a:ln/>
        </p:spPr>
      </p:sp>
      <p:sp>
        <p:nvSpPr>
          <p:cNvPr id="83973" name="Rectangle 3"/>
          <p:cNvSpPr>
            <a:spLocks noGrp="1" noChangeArrowheads="1"/>
          </p:cNvSpPr>
          <p:nvPr>
            <p:ph type="body" idx="1"/>
          </p:nvPr>
        </p:nvSpPr>
        <p:spPr>
          <a:xfrm>
            <a:off x="700088" y="4403725"/>
            <a:ext cx="5597525" cy="417195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a:noFill/>
        </p:spPr>
        <p:txBody>
          <a:bodyPr/>
          <a:lstStyle/>
          <a:p>
            <a:r>
              <a:rPr lang="en-US" smtClean="0"/>
              <a:t>http://www.povertyactionlab.org/</a:t>
            </a:r>
          </a:p>
        </p:txBody>
      </p:sp>
      <p:sp>
        <p:nvSpPr>
          <p:cNvPr id="82947" name="Rectangle 7"/>
          <p:cNvSpPr>
            <a:spLocks noGrp="1" noChangeArrowheads="1"/>
          </p:cNvSpPr>
          <p:nvPr>
            <p:ph type="sldNum" sz="quarter" idx="5"/>
          </p:nvPr>
        </p:nvSpPr>
        <p:spPr>
          <a:noFill/>
        </p:spPr>
        <p:txBody>
          <a:bodyPr/>
          <a:lstStyle/>
          <a:p>
            <a:fld id="{051A31EA-B099-4660-AD40-ABAF7BAC20C8}" type="slidenum">
              <a:rPr lang="en-US" smtClean="0"/>
              <a:pPr/>
              <a:t>20</a:t>
            </a:fld>
            <a:endParaRPr lang="en-US" smtClean="0"/>
          </a:p>
        </p:txBody>
      </p:sp>
      <p:sp>
        <p:nvSpPr>
          <p:cNvPr id="82948" name="Rectangle 2"/>
          <p:cNvSpPr>
            <a:spLocks noGrp="1" noRot="1" noChangeAspect="1" noChangeArrowheads="1" noTextEdit="1"/>
          </p:cNvSpPr>
          <p:nvPr>
            <p:ph type="sldImg"/>
          </p:nvPr>
        </p:nvSpPr>
        <p:spPr>
          <a:ln/>
        </p:spPr>
      </p:sp>
      <p:sp>
        <p:nvSpPr>
          <p:cNvPr id="56325" name="Rectangle 3"/>
          <p:cNvSpPr>
            <a:spLocks noGrp="1" noChangeArrowheads="1"/>
          </p:cNvSpPr>
          <p:nvPr>
            <p:ph type="body" idx="1"/>
          </p:nvPr>
        </p:nvSpPr>
        <p:spPr>
          <a:xfrm>
            <a:off x="700088" y="4403725"/>
            <a:ext cx="5597525" cy="4171950"/>
          </a:xfrm>
          <a:ln/>
        </p:spPr>
        <p:txBody>
          <a:bodyPr/>
          <a:lstStyle/>
          <a:p>
            <a:pPr marL="533400" indent="-533400" eaLnBrk="1" hangingPunct="1">
              <a:buFontTx/>
              <a:buAutoNum type="arabicPeriod" startAt="4"/>
              <a:defRPr/>
            </a:pPr>
            <a:r>
              <a:rPr lang="en-US" dirty="0" smtClean="0"/>
              <a:t>Design randomization strategy</a:t>
            </a:r>
          </a:p>
          <a:p>
            <a:pPr marL="914400" lvl="1" indent="-457200" eaLnBrk="1" hangingPunct="1">
              <a:defRPr/>
            </a:pPr>
            <a:r>
              <a:rPr lang="en-US" dirty="0" smtClean="0"/>
              <a:t>Basic strategy</a:t>
            </a:r>
          </a:p>
          <a:p>
            <a:pPr marL="914400" lvl="1" indent="-457200" eaLnBrk="1" hangingPunct="1">
              <a:defRPr/>
            </a:pPr>
            <a:r>
              <a:rPr lang="en-US" dirty="0" smtClean="0"/>
              <a:t>Sample frame</a:t>
            </a:r>
          </a:p>
          <a:p>
            <a:pPr marL="914400" lvl="1" indent="-457200" eaLnBrk="1" hangingPunct="1">
              <a:defRPr/>
            </a:pPr>
            <a:r>
              <a:rPr lang="en-US" dirty="0" smtClean="0"/>
              <a:t>Unit of randomization</a:t>
            </a:r>
          </a:p>
          <a:p>
            <a:pPr marL="914400" lvl="1" indent="-457200" eaLnBrk="1" hangingPunct="1">
              <a:defRPr/>
            </a:pPr>
            <a:r>
              <a:rPr lang="en-US" dirty="0" smtClean="0"/>
              <a:t>Stratification</a:t>
            </a:r>
          </a:p>
          <a:p>
            <a:pPr marL="914400" lvl="1" indent="-457200" eaLnBrk="1" hangingPunct="1">
              <a:defRPr/>
            </a:pPr>
            <a:endParaRPr lang="en-US" sz="900" dirty="0" smtClean="0"/>
          </a:p>
          <a:p>
            <a:pPr marL="514350" indent="-514350" eaLnBrk="1" hangingPunct="1">
              <a:lnSpc>
                <a:spcPct val="80000"/>
              </a:lnSpc>
              <a:buFontTx/>
              <a:buAutoNum type="arabicPeriod" startAt="5"/>
              <a:defRPr/>
            </a:pPr>
            <a:r>
              <a:rPr lang="en-US" sz="2800" dirty="0" smtClean="0"/>
              <a:t>Define data collection plan</a:t>
            </a:r>
          </a:p>
          <a:p>
            <a:pPr marL="838200" lvl="1" indent="-381000" eaLnBrk="1" hangingPunct="1">
              <a:lnSpc>
                <a:spcPct val="80000"/>
              </a:lnSpc>
              <a:defRPr/>
            </a:pPr>
            <a:r>
              <a:rPr lang="en-US" sz="2600" dirty="0" smtClean="0"/>
              <a:t>Key point: Baseline data is NOT necessary.  It can be nice, but is not necessary.</a:t>
            </a:r>
          </a:p>
          <a:p>
            <a:pPr eaLnBrk="1" hangingPunct="1">
              <a:defRP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3CE302E0-461A-4597-B364-A26AFE95C229}" type="slidenum">
              <a:rPr lang="en-US" smtClean="0"/>
              <a:pPr/>
              <a:t>21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700088" y="4403725"/>
            <a:ext cx="5597525" cy="4171950"/>
          </a:xfrm>
          <a:noFill/>
          <a:ln/>
        </p:spPr>
        <p:txBody>
          <a:bodyPr/>
          <a:lstStyle/>
          <a:p>
            <a:pPr eaLnBrk="1" hangingPunct="1"/>
            <a:r>
              <a:rPr lang="en-US" smtClean="0"/>
              <a:t>Philippines: client lists will be ordered according to barangay and clients will be randomly chosen according to the features of barangay. In Kenya, randomization will happen across villages and each treatment village will have presentations on the regular savings or commitment savings products [Dean—comments on both?]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060EA98-1A8E-4A01-8B59-A37DFD333D77}" type="slidenum">
              <a:rPr lang="en-US" smtClean="0"/>
              <a:pPr/>
              <a:t>24</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Stratified them on: client savings balance, active account, barangay’s distance to branch, bank’s penetration to branch, variance of balances and mean balance. </a:t>
            </a:r>
          </a:p>
          <a:p>
            <a:pPr eaLnBrk="1" hangingPunct="1"/>
            <a:r>
              <a:rPr lang="en-US" smtClean="0"/>
              <a:t>Sample drawn from bank database</a:t>
            </a:r>
          </a:p>
          <a:p>
            <a:pPr lvl="2" eaLnBrk="1" hangingPunct="1"/>
            <a:r>
              <a:rPr lang="en-US" smtClean="0"/>
              <a:t>Low contact rate suggests sample bias whereby more “stable” people (those who move less) are in the study</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BFDE05C-2070-4946-B86D-C2D64F58AF54}" type="slidenum">
              <a:rPr lang="en-US" smtClean="0"/>
              <a:pPr/>
              <a:t>25</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mtClean="0"/>
              <a:t>Household finances</a:t>
            </a:r>
          </a:p>
          <a:p>
            <a:pPr lvl="1" eaLnBrk="1" hangingPunct="1"/>
            <a:r>
              <a:rPr lang="en-US" smtClean="0"/>
              <a:t>Fixed assets</a:t>
            </a:r>
          </a:p>
          <a:p>
            <a:pPr lvl="1" eaLnBrk="1" hangingPunct="1"/>
            <a:r>
              <a:rPr lang="en-US" smtClean="0"/>
              <a:t>Financial savings</a:t>
            </a:r>
          </a:p>
          <a:p>
            <a:pPr lvl="1" eaLnBrk="1" hangingPunct="1"/>
            <a:r>
              <a:rPr lang="en-US" smtClean="0"/>
              <a:t>Informal savings</a:t>
            </a:r>
          </a:p>
          <a:p>
            <a:pPr lvl="1" eaLnBrk="1" hangingPunct="1"/>
            <a:r>
              <a:rPr lang="en-US" smtClean="0"/>
              <a:t>Loans</a:t>
            </a:r>
          </a:p>
          <a:p>
            <a:pPr eaLnBrk="1" hangingPunct="1"/>
            <a:r>
              <a:rPr lang="en-US" smtClean="0"/>
              <a:t>Household income</a:t>
            </a:r>
          </a:p>
          <a:p>
            <a:pPr lvl="1" eaLnBrk="1" hangingPunct="1"/>
            <a:r>
              <a:rPr lang="en-US" smtClean="0"/>
              <a:t>Wage income</a:t>
            </a:r>
          </a:p>
          <a:p>
            <a:pPr lvl="1" eaLnBrk="1" hangingPunct="1"/>
            <a:r>
              <a:rPr lang="en-US" smtClean="0"/>
              <a:t>Enterprise income</a:t>
            </a:r>
          </a:p>
          <a:p>
            <a:pPr lvl="1" eaLnBrk="1" hangingPunct="1"/>
            <a:r>
              <a:rPr lang="en-US" smtClean="0"/>
              <a:t>Agricultural income</a:t>
            </a:r>
          </a:p>
          <a:p>
            <a:pPr lvl="1" eaLnBrk="1" hangingPunct="1"/>
            <a:r>
              <a:rPr lang="en-US" smtClean="0"/>
              <a:t>Remittances</a:t>
            </a:r>
          </a:p>
          <a:p>
            <a:pPr eaLnBrk="1" hangingPunct="1"/>
            <a:r>
              <a:rPr lang="en-US" smtClean="0"/>
              <a:t>Business &amp; agricultural assets</a:t>
            </a:r>
          </a:p>
          <a:p>
            <a:pPr eaLnBrk="1" hangingPunct="1"/>
            <a:r>
              <a:rPr lang="en-US" smtClean="0"/>
              <a:t>Household decision-making</a:t>
            </a:r>
          </a:p>
          <a:p>
            <a:pPr eaLnBrk="1" hangingPunct="1"/>
            <a:r>
              <a:rPr lang="en-US" smtClean="0"/>
              <a:t>Savings expectations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p:spPr>
        <p:txBody>
          <a:bodyPr/>
          <a:lstStyle/>
          <a:p>
            <a:r>
              <a:rPr lang="en-US" smtClean="0"/>
              <a:t>http://www.povertyactionlab.org/</a:t>
            </a:r>
          </a:p>
        </p:txBody>
      </p:sp>
      <p:sp>
        <p:nvSpPr>
          <p:cNvPr id="86019" name="Rectangle 7"/>
          <p:cNvSpPr>
            <a:spLocks noGrp="1" noChangeArrowheads="1"/>
          </p:cNvSpPr>
          <p:nvPr>
            <p:ph type="sldNum" sz="quarter" idx="5"/>
          </p:nvPr>
        </p:nvSpPr>
        <p:spPr>
          <a:noFill/>
        </p:spPr>
        <p:txBody>
          <a:bodyPr/>
          <a:lstStyle/>
          <a:p>
            <a:fld id="{F9ECA750-F586-45EA-B699-26C3D9366262}" type="slidenum">
              <a:rPr lang="en-US" smtClean="0"/>
              <a:pPr/>
              <a:t>26</a:t>
            </a:fld>
            <a:endParaRPr lang="en-US" smtClean="0"/>
          </a:p>
        </p:txBody>
      </p:sp>
      <p:sp>
        <p:nvSpPr>
          <p:cNvPr id="860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xfrm>
            <a:off x="700088" y="4403725"/>
            <a:ext cx="5597525" cy="4171950"/>
          </a:xfrm>
          <a:ln/>
        </p:spPr>
        <p:txBody>
          <a:bodyPr/>
          <a:lstStyle/>
          <a:p>
            <a:pPr marL="381000" indent="-381000" eaLnBrk="1" hangingPunct="1">
              <a:lnSpc>
                <a:spcPct val="80000"/>
              </a:lnSpc>
              <a:buFontTx/>
              <a:buAutoNum type="arabicPeriod"/>
              <a:defRPr/>
            </a:pPr>
            <a:r>
              <a:rPr lang="en-US" sz="2000" dirty="0" smtClean="0">
                <a:solidFill>
                  <a:schemeClr val="bg2"/>
                </a:solidFill>
              </a:rPr>
              <a:t>Identify “target” individuals and collect baseline data</a:t>
            </a:r>
          </a:p>
          <a:p>
            <a:pPr marL="381000" indent="-381000" eaLnBrk="1" hangingPunct="1">
              <a:lnSpc>
                <a:spcPct val="80000"/>
              </a:lnSpc>
              <a:buFontTx/>
              <a:buAutoNum type="arabicPeriod"/>
              <a:defRPr/>
            </a:pPr>
            <a:r>
              <a:rPr lang="en-US" sz="2000" dirty="0" smtClean="0"/>
              <a:t>Randomize</a:t>
            </a:r>
          </a:p>
          <a:p>
            <a:pPr marL="800100" lvl="1" indent="-342900" eaLnBrk="1" hangingPunct="1">
              <a:lnSpc>
                <a:spcPct val="80000"/>
              </a:lnSpc>
              <a:defRPr/>
            </a:pPr>
            <a:r>
              <a:rPr lang="en-US" sz="1800" dirty="0" smtClean="0"/>
              <a:t>Real-time randomization</a:t>
            </a:r>
          </a:p>
          <a:p>
            <a:pPr marL="1200150" lvl="2" indent="-342900" eaLnBrk="1" hangingPunct="1">
              <a:lnSpc>
                <a:spcPct val="80000"/>
              </a:lnSpc>
              <a:defRPr/>
            </a:pPr>
            <a:r>
              <a:rPr lang="en-US" sz="1800" dirty="0" smtClean="0"/>
              <a:t>e.g. credit scoring</a:t>
            </a:r>
          </a:p>
          <a:p>
            <a:pPr marL="800100" lvl="1" indent="-342900" eaLnBrk="1" hangingPunct="1">
              <a:lnSpc>
                <a:spcPct val="80000"/>
              </a:lnSpc>
              <a:defRPr/>
            </a:pPr>
            <a:r>
              <a:rPr lang="en-US" sz="1800" dirty="0" smtClean="0"/>
              <a:t>All-at-once randomization</a:t>
            </a:r>
          </a:p>
          <a:p>
            <a:pPr marL="1200150" lvl="2" indent="-342900" eaLnBrk="1" hangingPunct="1">
              <a:lnSpc>
                <a:spcPct val="80000"/>
              </a:lnSpc>
              <a:defRPr/>
            </a:pPr>
            <a:r>
              <a:rPr lang="en-US" sz="1800" dirty="0" smtClean="0"/>
              <a:t>All villages known up front</a:t>
            </a:r>
          </a:p>
          <a:p>
            <a:pPr marL="800100" lvl="1" indent="-342900" eaLnBrk="1" hangingPunct="1">
              <a:lnSpc>
                <a:spcPct val="80000"/>
              </a:lnSpc>
              <a:defRPr/>
            </a:pPr>
            <a:r>
              <a:rPr lang="en-US" sz="1800" dirty="0" smtClean="0"/>
              <a:t>Waves</a:t>
            </a:r>
          </a:p>
          <a:p>
            <a:pPr marL="1219200" lvl="2" indent="-304800" eaLnBrk="1" hangingPunct="1">
              <a:lnSpc>
                <a:spcPct val="80000"/>
              </a:lnSpc>
              <a:defRPr/>
            </a:pPr>
            <a:r>
              <a:rPr lang="en-US" sz="1800" dirty="0" smtClean="0"/>
              <a:t>Want to learn from one wave to the next</a:t>
            </a:r>
          </a:p>
          <a:p>
            <a:pPr marL="1219200" lvl="2" indent="-304800" eaLnBrk="1" hangingPunct="1">
              <a:lnSpc>
                <a:spcPct val="80000"/>
              </a:lnSpc>
              <a:defRPr/>
            </a:pPr>
            <a:r>
              <a:rPr lang="en-US" sz="1800" dirty="0" smtClean="0"/>
              <a:t>Expansion plans not well defined throughout country.  One district at a time.</a:t>
            </a:r>
          </a:p>
          <a:p>
            <a:pPr marL="381000" indent="-381000" eaLnBrk="1" hangingPunct="1">
              <a:lnSpc>
                <a:spcPct val="80000"/>
              </a:lnSpc>
              <a:buFontTx/>
              <a:buAutoNum type="arabicPeriod"/>
              <a:defRPr/>
            </a:pPr>
            <a:r>
              <a:rPr lang="en-US" sz="2000" dirty="0" smtClean="0"/>
              <a:t>Implement intervention to treatment group</a:t>
            </a:r>
          </a:p>
          <a:p>
            <a:pPr marL="800100" lvl="1" indent="-342900" eaLnBrk="1" hangingPunct="1">
              <a:lnSpc>
                <a:spcPct val="80000"/>
              </a:lnSpc>
              <a:defRPr/>
            </a:pPr>
            <a:r>
              <a:rPr lang="en-US" sz="1800" dirty="0" smtClean="0"/>
              <a:t>Internal controls critical… nothing worse than doing all this work, but not having control on the field!</a:t>
            </a:r>
          </a:p>
          <a:p>
            <a:pPr marL="381000" indent="-381000" eaLnBrk="1" hangingPunct="1">
              <a:lnSpc>
                <a:spcPct val="80000"/>
              </a:lnSpc>
              <a:buFontTx/>
              <a:buAutoNum type="arabicPeriod"/>
              <a:defRPr/>
            </a:pPr>
            <a:r>
              <a:rPr lang="en-US" sz="2000" dirty="0" smtClean="0"/>
              <a:t>Measure impact after necessary delay to allow impact to occur</a:t>
            </a:r>
          </a:p>
          <a:p>
            <a:pPr marL="800100" lvl="1" indent="-342900" eaLnBrk="1" hangingPunct="1">
              <a:lnSpc>
                <a:spcPct val="80000"/>
              </a:lnSpc>
              <a:defRPr/>
            </a:pPr>
            <a:r>
              <a:rPr lang="en-US" sz="1800" dirty="0" smtClean="0"/>
              <a:t>Common question: “How long should we wait?”</a:t>
            </a:r>
          </a:p>
          <a:p>
            <a:pPr marL="800100" lvl="1" indent="-342900" eaLnBrk="1" hangingPunct="1">
              <a:lnSpc>
                <a:spcPct val="80000"/>
              </a:lnSpc>
              <a:defRPr/>
            </a:pPr>
            <a:r>
              <a:rPr lang="en-US" sz="1800" dirty="0" smtClean="0"/>
              <a:t>Operational considerations must be traded off.  No one-size-fits-all answer.</a:t>
            </a:r>
          </a:p>
          <a:p>
            <a:pPr marL="800100" lvl="1" indent="-342900" eaLnBrk="1" hangingPunct="1">
              <a:lnSpc>
                <a:spcPct val="80000"/>
              </a:lnSpc>
              <a:defRPr/>
            </a:pPr>
            <a:r>
              <a:rPr lang="en-US" sz="1800" dirty="0" smtClean="0"/>
              <a:t>Want to wait long enough to make sure the impacts materialize.</a:t>
            </a:r>
          </a:p>
          <a:p>
            <a:pPr eaLnBrk="1" hangingPunct="1">
              <a:defRPr/>
            </a:pP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9E421DA-A96C-4B27-A478-02D87D6A99B4}" type="slidenum">
              <a:rPr lang="en-US" smtClean="0"/>
              <a:pPr/>
              <a:t>30</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smtClean="0"/>
              <a:t>Pro:Everyone in study had access to savings (and used it) prior to study. Allows us to focus on </a:t>
            </a:r>
            <a:r>
              <a:rPr lang="en-US" b="1" smtClean="0"/>
              <a:t>product design </a:t>
            </a:r>
            <a:r>
              <a:rPr lang="en-US" smtClean="0"/>
              <a:t>and incentives therein. In other words, any observed changes are because of the </a:t>
            </a:r>
            <a:r>
              <a:rPr lang="en-US" b="1" smtClean="0"/>
              <a:t>design</a:t>
            </a:r>
            <a:r>
              <a:rPr lang="en-US" smtClean="0"/>
              <a:t> and not the expansion of </a:t>
            </a:r>
            <a:r>
              <a:rPr lang="en-US" b="1" smtClean="0"/>
              <a:t>access</a:t>
            </a:r>
            <a:endParaRPr lang="en-US" smtClean="0"/>
          </a:p>
          <a:p>
            <a:pPr eaLnBrk="1" hangingPunct="1"/>
            <a:r>
              <a:rPr lang="en-US" smtClean="0"/>
              <a:t>Con:This is </a:t>
            </a:r>
            <a:r>
              <a:rPr lang="en-US" b="1" smtClean="0"/>
              <a:t>not </a:t>
            </a:r>
            <a:r>
              <a:rPr lang="en-US" smtClean="0"/>
              <a:t>a study about how to bank the unbanked, or how to expand formal savings options to the disenfranchised.</a:t>
            </a:r>
          </a:p>
          <a:p>
            <a:pPr eaLnBrk="1" hangingPunct="1"/>
            <a:r>
              <a:rPr lang="en-US" smtClean="0"/>
              <a:t>We’re actually getting all the data in now and it doesn’t look like there’s any substitution happening </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7A8E106-2AE2-4551-9C88-256C82CFA072}" type="slidenum">
              <a:rPr lang="en-US" smtClean="0"/>
              <a:pPr/>
              <a:t>31</a:t>
            </a:fld>
            <a:endParaRPr lang="en-US" smtClean="0"/>
          </a:p>
        </p:txBody>
      </p:sp>
      <p:sp>
        <p:nvSpPr>
          <p:cNvPr id="122883" name="Rectangle 2"/>
          <p:cNvSpPr>
            <a:spLocks noGrp="1" noRot="1" noChangeAspect="1" noChangeArrowheads="1" noTextEdit="1"/>
          </p:cNvSpPr>
          <p:nvPr>
            <p:ph type="sldImg"/>
          </p:nvPr>
        </p:nvSpPr>
        <p:spPr>
          <a:solidFill>
            <a:srgbClr val="FFFFFF"/>
          </a:solidFill>
          <a:ln/>
        </p:spPr>
      </p:sp>
      <p:sp>
        <p:nvSpPr>
          <p:cNvPr id="12288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#1: This is so by brute force via randomization and controls on who could take-up</a:t>
            </a:r>
          </a:p>
          <a:p>
            <a:pPr eaLnBrk="1" hangingPunct="1"/>
            <a:r>
              <a:rPr lang="en-US" smtClean="0"/>
              <a:t>#2the assignment to treatment cannot effect savings in some way OTHER than the usage of the SEED.  “Marketing” group critical here to defend the exclusion restriction.</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B81E8A1-F2F1-44C6-AD96-02BFC21A3399}" type="slidenum">
              <a:rPr lang="en-US" smtClean="0"/>
              <a:pPr/>
              <a:t>32</a:t>
            </a:fld>
            <a:endParaRPr lang="en-US" smtClean="0"/>
          </a:p>
        </p:txBody>
      </p:sp>
      <p:sp>
        <p:nvSpPr>
          <p:cNvPr id="10752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700088" y="4403725"/>
            <a:ext cx="5597525" cy="4171950"/>
          </a:xfrm>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US" smtClean="0"/>
          </a:p>
        </p:txBody>
      </p:sp>
      <p:sp>
        <p:nvSpPr>
          <p:cNvPr id="77828" name="Slide Number Placeholder 3"/>
          <p:cNvSpPr>
            <a:spLocks noGrp="1"/>
          </p:cNvSpPr>
          <p:nvPr>
            <p:ph type="sldNum" sz="quarter" idx="5"/>
          </p:nvPr>
        </p:nvSpPr>
        <p:spPr>
          <a:noFill/>
        </p:spPr>
        <p:txBody>
          <a:bodyPr/>
          <a:lstStyle/>
          <a:p>
            <a:fld id="{30F92D81-669C-475D-9538-6DC1AE4F10E0}"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35FA426-F6C4-4843-9C66-99E132AF95C4}" type="slidenum">
              <a:rPr lang="en-US" smtClean="0"/>
              <a:pPr/>
              <a:t>33</a:t>
            </a:fld>
            <a:endParaRPr lang="en-US" smtClean="0"/>
          </a:p>
        </p:txBody>
      </p:sp>
      <p:sp>
        <p:nvSpPr>
          <p:cNvPr id="120835" name="Rectangle 2"/>
          <p:cNvSpPr>
            <a:spLocks noGrp="1" noRot="1" noChangeAspect="1" noChangeArrowheads="1" noTextEdit="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Distribution of changes in savings balances for the three groups (assignment)—b/c of random assignment, control group distribution provides us with a counter-factual of what the distribution would have looked like had we not offered the treatment. The treatment group distribution shows us how the distribution has shifted—clearly towards higher deciles.  These are cutoff points of the deciles:</a:t>
            </a:r>
          </a:p>
          <a:p>
            <a:pPr eaLnBrk="1" hangingPunct="1"/>
            <a:r>
              <a:rPr lang="en-US" dirty="0" smtClean="0"/>
              <a:t>important to note that they are not means, and there’s lots of spread—in the upper </a:t>
            </a:r>
            <a:r>
              <a:rPr lang="en-US" dirty="0" err="1" smtClean="0"/>
              <a:t>decile</a:t>
            </a:r>
            <a:r>
              <a:rPr lang="en-US" dirty="0" smtClean="0"/>
              <a:t> of the treatment group, it starts at 458 but actually goes up to 49,000</a:t>
            </a:r>
          </a:p>
          <a:p>
            <a:pPr eaLnBrk="1" hangingPunct="1"/>
            <a:r>
              <a:rPr lang="en-US" dirty="0" smtClean="0"/>
              <a:t>For </a:t>
            </a:r>
            <a:r>
              <a:rPr lang="en-US" dirty="0" err="1" smtClean="0"/>
              <a:t>bottomT</a:t>
            </a:r>
            <a:r>
              <a:rPr lang="en-US" dirty="0" smtClean="0"/>
              <a:t>, starts at –332, goes to 1064</a:t>
            </a:r>
          </a:p>
          <a:p>
            <a:pPr eaLnBrk="1" hangingPunct="1"/>
            <a:r>
              <a:rPr lang="en-US" dirty="0" smtClean="0"/>
              <a:t>For </a:t>
            </a:r>
            <a:r>
              <a:rPr lang="en-US" dirty="0" err="1" smtClean="0"/>
              <a:t>bottomC</a:t>
            </a:r>
            <a:r>
              <a:rPr lang="en-US" dirty="0" smtClean="0"/>
              <a:t>, starts at –479, goes to –1628</a:t>
            </a:r>
          </a:p>
          <a:p>
            <a:pPr eaLnBrk="1" hangingPunct="1"/>
            <a:r>
              <a:rPr lang="en-US" dirty="0" smtClean="0"/>
              <a:t>For </a:t>
            </a:r>
            <a:r>
              <a:rPr lang="en-US" dirty="0" err="1" smtClean="0"/>
              <a:t>topC</a:t>
            </a:r>
            <a:r>
              <a:rPr lang="en-US" dirty="0" smtClean="0"/>
              <a:t>, starts at 51, goes to 19403</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633D980-AC94-4117-B8A3-51603D098ABB}" type="slidenum">
              <a:rPr lang="en-US" smtClean="0"/>
              <a:pPr/>
              <a:t>34</a:t>
            </a:fld>
            <a:endParaRPr lang="en-US" smtClean="0"/>
          </a:p>
        </p:txBody>
      </p:sp>
      <p:sp>
        <p:nvSpPr>
          <p:cNvPr id="121859" name="Rectangle 2"/>
          <p:cNvSpPr>
            <a:spLocks noGrp="1" noRot="1" noChangeAspect="1" noChangeArrowheads="1" noTextEdit="1"/>
          </p:cNvSpPr>
          <p:nvPr>
            <p:ph type="sldImg"/>
          </p:nvPr>
        </p:nvSpPr>
        <p:spPr>
          <a:solidFill>
            <a:srgbClr val="FFFFFF"/>
          </a:solidFill>
          <a:ln/>
        </p:spPr>
      </p:sp>
      <p:sp>
        <p:nvSpPr>
          <p:cNvPr id="121860"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Top </a:t>
            </a:r>
            <a:r>
              <a:rPr lang="en-US" dirty="0" err="1" smtClean="0"/>
              <a:t>decile</a:t>
            </a:r>
            <a:r>
              <a:rPr lang="en-US" dirty="0" smtClean="0"/>
              <a:t> for SEED starts at 1337 and ends at 49213 (second largest is 22 133)</a:t>
            </a:r>
          </a:p>
          <a:p>
            <a:pPr eaLnBrk="1" hangingPunct="1"/>
            <a:r>
              <a:rPr lang="en-US" dirty="0" smtClean="0"/>
              <a:t>Top </a:t>
            </a:r>
            <a:r>
              <a:rPr lang="en-US" dirty="0" err="1" smtClean="0"/>
              <a:t>decile</a:t>
            </a:r>
            <a:r>
              <a:rPr lang="en-US" dirty="0" smtClean="0"/>
              <a:t> for non-SEED starts at 96.44  and ends at 25000 (second largest is 15 412)</a:t>
            </a:r>
          </a:p>
          <a:p>
            <a:pPr eaLnBrk="1" hangingPunct="1"/>
            <a:r>
              <a:rPr lang="en-US" dirty="0" smtClean="0"/>
              <a:t> </a:t>
            </a:r>
          </a:p>
          <a:p>
            <a:pPr eaLnBrk="1" hangingPunct="1"/>
            <a:endParaRPr lang="en-US"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p:spPr>
        <p:txBody>
          <a:bodyPr/>
          <a:lstStyle/>
          <a:p>
            <a:endParaRPr lang="en-US" smtClean="0"/>
          </a:p>
        </p:txBody>
      </p:sp>
      <p:sp>
        <p:nvSpPr>
          <p:cNvPr id="126980" name="Slide Number Placeholder 3"/>
          <p:cNvSpPr>
            <a:spLocks noGrp="1"/>
          </p:cNvSpPr>
          <p:nvPr>
            <p:ph type="sldNum" sz="quarter" idx="5"/>
          </p:nvPr>
        </p:nvSpPr>
        <p:spPr>
          <a:noFill/>
        </p:spPr>
        <p:txBody>
          <a:bodyPr/>
          <a:lstStyle/>
          <a:p>
            <a:fld id="{3C2E7254-5BE2-4ED9-AFAD-92D6875C1B92}" type="slidenum">
              <a:rPr lang="en-US" smtClean="0"/>
              <a:pPr/>
              <a:t>35</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D2E2FFFB-7940-4479-BF9A-173C91DEBE72}" type="slidenum">
              <a:rPr lang="en-US" smtClean="0"/>
              <a:pPr/>
              <a:t>36</a:t>
            </a:fld>
            <a:endParaRPr lang="en-US" smtClean="0"/>
          </a:p>
        </p:txBody>
      </p:sp>
      <p:sp>
        <p:nvSpPr>
          <p:cNvPr id="128003" name="Rectangle 2"/>
          <p:cNvSpPr>
            <a:spLocks noGrp="1" noRot="1" noChangeAspect="1" noChangeArrowheads="1" noTextEdit="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smtClean="0"/>
              <a:t>Who is this working for?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C6228B5C-4933-451A-9F04-EFE50CDA0FD6}" type="slidenum">
              <a:rPr lang="en-US" smtClean="0"/>
              <a:pPr/>
              <a:t>37</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lnSpc>
                <a:spcPct val="80000"/>
              </a:lnSpc>
            </a:pPr>
            <a:r>
              <a:rPr lang="en-US" sz="2600" smtClean="0"/>
              <a:t>Commitment Savings Product design features correctly attracts individuals with hyperbolic preferences or who put self-control devices in place to overcome temptation problems</a:t>
            </a:r>
          </a:p>
          <a:p>
            <a:pPr eaLnBrk="1" hangingPunct="1">
              <a:lnSpc>
                <a:spcPct val="80000"/>
              </a:lnSpc>
            </a:pPr>
            <a:r>
              <a:rPr lang="en-US" sz="2600" smtClean="0"/>
              <a:t>Impact</a:t>
            </a:r>
          </a:p>
          <a:p>
            <a:pPr lvl="1" eaLnBrk="1" hangingPunct="1">
              <a:lnSpc>
                <a:spcPct val="80000"/>
              </a:lnSpc>
            </a:pPr>
            <a:r>
              <a:rPr lang="en-US" sz="2200" smtClean="0"/>
              <a:t>Treatment on the Treated: Average savings increased by over 300% </a:t>
            </a:r>
          </a:p>
          <a:p>
            <a:pPr lvl="1" eaLnBrk="1" hangingPunct="1">
              <a:lnSpc>
                <a:spcPct val="80000"/>
              </a:lnSpc>
            </a:pPr>
            <a:r>
              <a:rPr lang="en-US" sz="2200" smtClean="0"/>
              <a:t>Intent to Treat: Average savings increases by 80% </a:t>
            </a:r>
          </a:p>
          <a:p>
            <a:pPr eaLnBrk="1" hangingPunct="1">
              <a:lnSpc>
                <a:spcPct val="80000"/>
              </a:lnSpc>
            </a:pPr>
            <a:r>
              <a:rPr lang="en-US" sz="2600" smtClean="0"/>
              <a:t>~34% of SEED clients actively using the account</a:t>
            </a:r>
          </a:p>
          <a:p>
            <a:pPr eaLnBrk="1" hangingPunct="1">
              <a:lnSpc>
                <a:spcPct val="80000"/>
              </a:lnSpc>
            </a:pPr>
            <a:r>
              <a:rPr lang="en-US" sz="2600" smtClean="0"/>
              <a:t>Puzzle remains:  why does “hyperbolic” predict take-up only for women?</a:t>
            </a:r>
          </a:p>
          <a:p>
            <a:pPr lvl="1" eaLnBrk="1" hangingPunct="1">
              <a:lnSpc>
                <a:spcPct val="80000"/>
              </a:lnSpc>
            </a:pPr>
            <a:r>
              <a:rPr lang="en-US" sz="2200" smtClean="0"/>
              <a:t>Externality on family from time inconsistency inspires corrective action? (Ashraf, 2008 (AER),”Spousal Control and Intra-Household Decision Making: An Experimental Study in the Philippines) </a:t>
            </a:r>
          </a:p>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897F7E2-FE27-4691-82EB-1643A8641EA3}" type="slidenum">
              <a:rPr lang="en-US" smtClean="0"/>
              <a:pPr/>
              <a:t>38</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lvl="1" eaLnBrk="1" hangingPunct="1">
              <a:lnSpc>
                <a:spcPct val="90000"/>
              </a:lnSpc>
            </a:pPr>
            <a:r>
              <a:rPr lang="en-US" smtClean="0"/>
              <a:t>Requires second wave of data collection</a:t>
            </a:r>
          </a:p>
          <a:p>
            <a:pPr lvl="1" eaLnBrk="1" hangingPunct="1">
              <a:lnSpc>
                <a:spcPct val="90000"/>
              </a:lnSpc>
            </a:pPr>
            <a:r>
              <a:rPr lang="en-US" smtClean="0"/>
              <a:t>Regardless, shift from home savings to bank savings is important.</a:t>
            </a:r>
          </a:p>
          <a:p>
            <a:pPr lvl="2" eaLnBrk="1" hangingPunct="1">
              <a:lnSpc>
                <a:spcPct val="90000"/>
              </a:lnSpc>
            </a:pPr>
            <a:r>
              <a:rPr lang="en-US" smtClean="0"/>
              <a:t>Safer for client (safer from self, from spouse, and from theft)</a:t>
            </a:r>
          </a:p>
          <a:p>
            <a:pPr lvl="2" eaLnBrk="1" hangingPunct="1">
              <a:lnSpc>
                <a:spcPct val="90000"/>
              </a:lnSpc>
            </a:pPr>
            <a:r>
              <a:rPr lang="en-US" smtClean="0"/>
              <a:t>Better for economy (multiplier effect)</a:t>
            </a:r>
          </a:p>
          <a:p>
            <a:pPr lvl="2" eaLnBrk="1" hangingPunct="1">
              <a:lnSpc>
                <a:spcPct val="90000"/>
              </a:lnSpc>
            </a:pPr>
            <a:endParaRPr lang="en-US" smtClean="0"/>
          </a:p>
          <a:p>
            <a:pPr lvl="2" eaLnBrk="1" hangingPunct="1">
              <a:lnSpc>
                <a:spcPct val="90000"/>
              </a:lnSpc>
            </a:pPr>
            <a:r>
              <a:rPr lang="en-US" smtClean="0"/>
              <a:t>Welfare Implications: </a:t>
            </a:r>
          </a:p>
          <a:p>
            <a:pPr lvl="2" eaLnBrk="1" hangingPunct="1">
              <a:lnSpc>
                <a:spcPct val="90000"/>
              </a:lnSpc>
            </a:pPr>
            <a:r>
              <a:rPr lang="en-US" smtClean="0"/>
              <a:t>Long run items: </a:t>
            </a:r>
          </a:p>
          <a:p>
            <a:pPr lvl="2" eaLnBrk="1" hangingPunct="1">
              <a:lnSpc>
                <a:spcPct val="90000"/>
              </a:lnSpc>
            </a:pPr>
            <a:r>
              <a:rPr lang="en-US" smtClean="0"/>
              <a:t>Education</a:t>
            </a:r>
          </a:p>
          <a:p>
            <a:pPr lvl="2" eaLnBrk="1" hangingPunct="1"/>
            <a:r>
              <a:rPr lang="en-US" smtClean="0"/>
              <a:t>Home</a:t>
            </a:r>
          </a:p>
          <a:p>
            <a:pPr lvl="2" eaLnBrk="1" hangingPunct="1"/>
            <a:r>
              <a:rPr lang="en-US" smtClean="0"/>
              <a:t>Fewer Cokes, bigger parties? Worst case scenario impact… but not as bad as it sounds:</a:t>
            </a:r>
          </a:p>
          <a:p>
            <a:pPr lvl="2" eaLnBrk="1" hangingPunct="1"/>
            <a:r>
              <a:rPr lang="en-US" smtClean="0"/>
              <a:t>Aggregate savings in economy still higher</a:t>
            </a:r>
          </a:p>
          <a:p>
            <a:pPr lvl="3" eaLnBrk="1" hangingPunct="1"/>
            <a:endParaRPr lang="en-US" b="1" smtClean="0"/>
          </a:p>
          <a:p>
            <a:pPr lvl="3" eaLnBrk="1" hangingPunct="1"/>
            <a:endParaRPr lang="en-US" smtClean="0"/>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2AABF96-4899-46CB-ACFA-2F691D7E954A}" type="slidenum">
              <a:rPr lang="en-US" smtClean="0"/>
              <a:pPr/>
              <a:t>39</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lvl="1" eaLnBrk="1" hangingPunct="1">
              <a:lnSpc>
                <a:spcPct val="90000"/>
              </a:lnSpc>
            </a:pPr>
            <a:r>
              <a:rPr lang="en-US" smtClean="0"/>
              <a:t>Requires second wave of data collection</a:t>
            </a:r>
          </a:p>
          <a:p>
            <a:pPr lvl="1" eaLnBrk="1" hangingPunct="1">
              <a:lnSpc>
                <a:spcPct val="90000"/>
              </a:lnSpc>
            </a:pPr>
            <a:r>
              <a:rPr lang="en-US" smtClean="0"/>
              <a:t>Regardless, shift from home savings to bank savings is important.</a:t>
            </a:r>
          </a:p>
          <a:p>
            <a:pPr lvl="2" eaLnBrk="1" hangingPunct="1">
              <a:lnSpc>
                <a:spcPct val="90000"/>
              </a:lnSpc>
            </a:pPr>
            <a:r>
              <a:rPr lang="en-US" smtClean="0"/>
              <a:t>Safer for client (safer from self, from spouse, and from theft)</a:t>
            </a:r>
          </a:p>
          <a:p>
            <a:pPr lvl="2" eaLnBrk="1" hangingPunct="1">
              <a:lnSpc>
                <a:spcPct val="90000"/>
              </a:lnSpc>
            </a:pPr>
            <a:r>
              <a:rPr lang="en-US" smtClean="0"/>
              <a:t>Better for economy (multiplier effect)</a:t>
            </a:r>
          </a:p>
          <a:p>
            <a:pPr lvl="2" eaLnBrk="1" hangingPunct="1">
              <a:lnSpc>
                <a:spcPct val="90000"/>
              </a:lnSpc>
            </a:pPr>
            <a:endParaRPr lang="en-US" smtClean="0"/>
          </a:p>
          <a:p>
            <a:pPr lvl="2" eaLnBrk="1" hangingPunct="1">
              <a:lnSpc>
                <a:spcPct val="90000"/>
              </a:lnSpc>
            </a:pPr>
            <a:r>
              <a:rPr lang="en-US" smtClean="0"/>
              <a:t>Welfare Implications: </a:t>
            </a:r>
          </a:p>
          <a:p>
            <a:pPr lvl="2" eaLnBrk="1" hangingPunct="1">
              <a:lnSpc>
                <a:spcPct val="90000"/>
              </a:lnSpc>
            </a:pPr>
            <a:r>
              <a:rPr lang="en-US" smtClean="0"/>
              <a:t>Long run items: </a:t>
            </a:r>
          </a:p>
          <a:p>
            <a:pPr lvl="2" eaLnBrk="1" hangingPunct="1">
              <a:lnSpc>
                <a:spcPct val="90000"/>
              </a:lnSpc>
            </a:pPr>
            <a:r>
              <a:rPr lang="en-US" smtClean="0"/>
              <a:t>Education</a:t>
            </a:r>
          </a:p>
          <a:p>
            <a:pPr lvl="2" eaLnBrk="1" hangingPunct="1"/>
            <a:r>
              <a:rPr lang="en-US" smtClean="0"/>
              <a:t>Home</a:t>
            </a:r>
          </a:p>
          <a:p>
            <a:pPr lvl="2" eaLnBrk="1" hangingPunct="1"/>
            <a:r>
              <a:rPr lang="en-US" smtClean="0"/>
              <a:t>Fewer Cokes, bigger parties? Worst case scenario impact… but not as bad as it sounds:</a:t>
            </a:r>
          </a:p>
          <a:p>
            <a:pPr lvl="2" eaLnBrk="1" hangingPunct="1"/>
            <a:r>
              <a:rPr lang="en-US" smtClean="0"/>
              <a:t>Aggregate savings in economy still higher</a:t>
            </a:r>
          </a:p>
          <a:p>
            <a:pPr eaLnBrk="1" hangingPunct="1"/>
            <a:endParaRPr lang="en-US" smtClean="0"/>
          </a:p>
          <a:p>
            <a:pPr eaLnBrk="1" hangingPunct="1"/>
            <a:r>
              <a:rPr lang="en-US" smtClean="0"/>
              <a:t>Conditions under which households make decisions are very important in determining outcomes.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4F1B1389-3DC4-4CD5-AED6-A9D3F8B75317}" type="slidenum">
              <a:rPr lang="en-US" smtClean="0"/>
              <a:pPr/>
              <a:t>6</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FE7D2ED-73B3-452B-8E0E-5E636E3A5EA6}" type="slidenum">
              <a:rPr lang="en-US" smtClean="0"/>
              <a:pPr/>
              <a:t>8</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We partnered with Green Bank of Caraga, a rural bank in Mindanao Philippines, to design and implement this product, which has the features of </a:t>
            </a:r>
            <a:br>
              <a:rPr lang="en-US" smtClean="0"/>
            </a:br>
            <a:r>
              <a:rPr lang="en-US" smtClean="0"/>
              <a:t>Choose Goal Amount/Goal Date but can’t withdraw until that date/amount has been reached (withdrawal restriction) [of 185 that opened accounts, 127 date based; 57 amount based]</a:t>
            </a:r>
          </a:p>
          <a:p>
            <a:pPr eaLnBrk="1" hangingPunct="1"/>
            <a:r>
              <a:rPr lang="en-US" smtClean="0"/>
              <a:t>Can opt for a box (deposit mobilization) [161 out of 185 chose boxes]</a:t>
            </a:r>
          </a:p>
          <a:p>
            <a:pPr eaLnBrk="1" hangingPunct="1"/>
            <a:r>
              <a:rPr lang="en-US" smtClean="0"/>
              <a:t>Same interest rate as regular savings account</a:t>
            </a:r>
          </a:p>
          <a:p>
            <a:pPr eaLnBrk="1" hangingPunct="1"/>
            <a:endParaRPr lang="en-US" smtClean="0"/>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B724256-0E17-46C3-8E80-F6219297DB31}" type="slidenum">
              <a:rPr lang="en-US" smtClean="0"/>
              <a:pPr/>
              <a:t>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lvl="1" eaLnBrk="1" hangingPunct="1">
              <a:lnSpc>
                <a:spcPct val="90000"/>
              </a:lnSpc>
            </a:pPr>
            <a:r>
              <a:rPr lang="en-US" sz="2400" smtClean="0"/>
              <a:t>Withdrawal restriction is </a:t>
            </a:r>
          </a:p>
          <a:p>
            <a:pPr lvl="1" eaLnBrk="1" hangingPunct="1">
              <a:lnSpc>
                <a:spcPct val="90000"/>
              </a:lnSpc>
            </a:pPr>
            <a:r>
              <a:rPr lang="en-US" sz="2400" smtClean="0"/>
              <a:t>Either time-based (140) or amount-based (62)</a:t>
            </a:r>
          </a:p>
          <a:p>
            <a:pPr lvl="1" eaLnBrk="1" hangingPunct="1">
              <a:lnSpc>
                <a:spcPct val="90000"/>
              </a:lnSpc>
            </a:pPr>
            <a:r>
              <a:rPr lang="en-US" sz="2400" smtClean="0"/>
              <a:t>Decided entirely by client</a:t>
            </a:r>
          </a:p>
          <a:p>
            <a:pPr eaLnBrk="1" hangingPunct="1">
              <a:lnSpc>
                <a:spcPct val="90000"/>
              </a:lnSpc>
            </a:pPr>
            <a:r>
              <a:rPr lang="en-US" sz="2600" smtClean="0"/>
              <a:t>Deposit incentive</a:t>
            </a:r>
          </a:p>
          <a:p>
            <a:pPr lvl="1" eaLnBrk="1" hangingPunct="1">
              <a:lnSpc>
                <a:spcPct val="90000"/>
              </a:lnSpc>
            </a:pPr>
            <a:r>
              <a:rPr lang="en-US" sz="2400" smtClean="0"/>
              <a:t>Ganansiya box</a:t>
            </a:r>
          </a:p>
          <a:p>
            <a:pPr lvl="1" eaLnBrk="1" hangingPunct="1">
              <a:lnSpc>
                <a:spcPct val="90000"/>
              </a:lnSpc>
            </a:pPr>
            <a:r>
              <a:rPr lang="en-US" sz="2400" smtClean="0"/>
              <a:t>Automatic transfer</a:t>
            </a:r>
          </a:p>
          <a:p>
            <a:pPr eaLnBrk="1" hangingPunct="1">
              <a:lnSpc>
                <a:spcPct val="90000"/>
              </a:lnSpc>
            </a:pPr>
            <a:r>
              <a:rPr lang="en-US" sz="2600" smtClean="0"/>
              <a:t>Same interest rate as regular savings account</a:t>
            </a:r>
          </a:p>
          <a:p>
            <a:pPr lvl="1" eaLnBrk="1" hangingPunct="1">
              <a:lnSpc>
                <a:spcPct val="90000"/>
              </a:lnSpc>
            </a:pPr>
            <a:r>
              <a:rPr lang="en-US" sz="2400" smtClean="0"/>
              <a:t>Hence, loss of liquidity is </a:t>
            </a:r>
            <a:r>
              <a:rPr lang="en-US" sz="2400" b="1" smtClean="0"/>
              <a:t>uncompensated</a:t>
            </a:r>
          </a:p>
          <a:p>
            <a:pPr lvl="1" eaLnBrk="1" hangingPunct="1">
              <a:lnSpc>
                <a:spcPct val="90000"/>
              </a:lnSpc>
            </a:pPr>
            <a:endParaRPr lang="en-US" sz="2400" smtClean="0">
              <a:sym typeface="Wingdings" pitchFamily="2" charset="2"/>
            </a:endParaRPr>
          </a:p>
          <a:p>
            <a:pPr lvl="1" eaLnBrk="1" hangingPunct="1">
              <a:lnSpc>
                <a:spcPct val="90000"/>
              </a:lnSpc>
            </a:pPr>
            <a:endParaRPr lang="en-US" sz="2400" smtClean="0"/>
          </a:p>
          <a:p>
            <a:pPr eaLnBrk="1" hangingPunct="1"/>
            <a:endParaRPr lang="en-US" smtClean="0"/>
          </a:p>
          <a:p>
            <a:pPr eaLnBrk="1" hangingPunct="1"/>
            <a:r>
              <a:rPr lang="en-US" smtClean="0"/>
              <a:t>Note: given combination of account features, not possible establish causal link of any one feature to impact</a:t>
            </a:r>
          </a:p>
          <a:p>
            <a:pPr eaLnBrk="1" hangingPunct="1"/>
            <a:endParaRPr lang="en-US" smtClean="0"/>
          </a:p>
          <a:p>
            <a:pPr eaLnBrk="1" hangingPunct="1"/>
            <a:r>
              <a:rPr lang="en-US" smtClean="0"/>
              <a:t>We partnered with Green Bank of Caraga, a rural bank in Mindanao Philippines, to design and implement this product, which has the features of </a:t>
            </a:r>
            <a:br>
              <a:rPr lang="en-US" smtClean="0"/>
            </a:br>
            <a:r>
              <a:rPr lang="en-US" smtClean="0"/>
              <a:t>Out of 202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2A20C23-EEE6-4962-9AE5-9C282557A594}" type="slidenum">
              <a:rPr lang="en-US" smtClean="0"/>
              <a:pPr/>
              <a:t>10</a:t>
            </a:fld>
            <a:endParaRPr lang="en-US" smtClean="0"/>
          </a:p>
        </p:txBody>
      </p:sp>
      <p:sp>
        <p:nvSpPr>
          <p:cNvPr id="88067" name="Rectangle 2"/>
          <p:cNvSpPr>
            <a:spLocks noGrp="1" noRot="1" noChangeAspect="1" noChangeArrowheads="1" noTextEdit="1"/>
          </p:cNvSpPr>
          <p:nvPr>
            <p:ph type="sldImg"/>
          </p:nvPr>
        </p:nvSpPr>
        <p:spPr>
          <a:xfrm>
            <a:off x="1181100" y="696913"/>
            <a:ext cx="4635500" cy="3476625"/>
          </a:xfrm>
          <a:ln/>
        </p:spPr>
      </p:sp>
      <p:sp>
        <p:nvSpPr>
          <p:cNvPr id="88068" name="Rectangle 3"/>
          <p:cNvSpPr>
            <a:spLocks noGrp="1" noChangeArrowheads="1"/>
          </p:cNvSpPr>
          <p:nvPr>
            <p:ph type="body" idx="1"/>
          </p:nvPr>
        </p:nvSpPr>
        <p:spPr>
          <a:xfrm>
            <a:off x="935038" y="4405313"/>
            <a:ext cx="5127625" cy="4168775"/>
          </a:xfrm>
          <a:noFill/>
          <a:ln/>
        </p:spPr>
        <p:txBody>
          <a:bodyPr/>
          <a:lstStyle/>
          <a:p>
            <a:pPr eaLnBrk="1" hangingPunct="1"/>
            <a:r>
              <a:rPr lang="en-US" smtClean="0"/>
              <a:t>quoted in Strotz 1956 paper, a classic article in the literature on time inconsistent preferences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F771B92-00F1-40C9-9B0D-BB21E0FD104A}" type="slidenum">
              <a:rPr lang="en-US" smtClean="0"/>
              <a:pPr/>
              <a:t>11</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Two features—withdrawal side and deposit side. On deposit side, we offered both box and automatic transfer. 87% took box, and only 2 people took automatic transfer</a:t>
            </a:r>
          </a:p>
          <a:p>
            <a:pPr eaLnBrk="1" hangingPunct="1">
              <a:lnSpc>
                <a:spcPct val="90000"/>
              </a:lnSpc>
            </a:pPr>
            <a:r>
              <a:rPr lang="en-US" sz="900" smtClean="0"/>
              <a:t>Withdrawal restriction</a:t>
            </a:r>
          </a:p>
          <a:p>
            <a:pPr lvl="1" eaLnBrk="1" hangingPunct="1">
              <a:lnSpc>
                <a:spcPct val="90000"/>
              </a:lnSpc>
            </a:pPr>
            <a:r>
              <a:rPr lang="en-US" sz="900" smtClean="0"/>
              <a:t>Either time-based (140) or amount-based (62)</a:t>
            </a:r>
          </a:p>
          <a:p>
            <a:pPr lvl="1" eaLnBrk="1" hangingPunct="1">
              <a:lnSpc>
                <a:spcPct val="90000"/>
              </a:lnSpc>
            </a:pPr>
            <a:r>
              <a:rPr lang="en-US" sz="900" smtClean="0"/>
              <a:t>Decided entirely by client</a:t>
            </a:r>
          </a:p>
          <a:p>
            <a:pPr eaLnBrk="1" hangingPunct="1">
              <a:lnSpc>
                <a:spcPct val="90000"/>
              </a:lnSpc>
            </a:pPr>
            <a:r>
              <a:rPr lang="en-US" sz="900" smtClean="0"/>
              <a:t>Deposit incentive</a:t>
            </a:r>
          </a:p>
          <a:p>
            <a:pPr lvl="1" eaLnBrk="1" hangingPunct="1">
              <a:lnSpc>
                <a:spcPct val="90000"/>
              </a:lnSpc>
            </a:pPr>
            <a:r>
              <a:rPr lang="en-US" sz="900" smtClean="0"/>
              <a:t>Ganansiya box – 167 out of 202 tookup </a:t>
            </a:r>
            <a:r>
              <a:rPr lang="en-US" sz="900" smtClean="0">
                <a:sym typeface="Wingdings" pitchFamily="2" charset="2"/>
              </a:rPr>
              <a:t></a:t>
            </a:r>
            <a:endParaRPr lang="en-US" sz="900" smtClean="0"/>
          </a:p>
          <a:p>
            <a:pPr lvl="1" eaLnBrk="1" hangingPunct="1">
              <a:lnSpc>
                <a:spcPct val="90000"/>
              </a:lnSpc>
            </a:pPr>
            <a:r>
              <a:rPr lang="en-US" sz="900" smtClean="0"/>
              <a:t>Automatic transfer – 2 tookup </a:t>
            </a:r>
            <a:r>
              <a:rPr lang="en-US" sz="900" smtClean="0">
                <a:sym typeface="Wingdings" pitchFamily="2" charset="2"/>
              </a:rPr>
              <a:t></a:t>
            </a:r>
          </a:p>
          <a:p>
            <a:pPr eaLnBrk="1" hangingPunct="1">
              <a:lnSpc>
                <a:spcPct val="90000"/>
              </a:lnSpc>
            </a:pPr>
            <a:r>
              <a:rPr lang="en-US" sz="900" smtClean="0"/>
              <a:t>Same interest rate as regular savings account</a:t>
            </a:r>
          </a:p>
          <a:p>
            <a:pPr lvl="1" eaLnBrk="1" hangingPunct="1">
              <a:lnSpc>
                <a:spcPct val="90000"/>
              </a:lnSpc>
            </a:pPr>
            <a:r>
              <a:rPr lang="en-US" sz="900" smtClean="0"/>
              <a:t>Hence, loss of liquidity is </a:t>
            </a:r>
            <a:r>
              <a:rPr lang="en-US" sz="900" b="1" smtClean="0"/>
              <a:t>uncompensated</a:t>
            </a:r>
          </a:p>
          <a:p>
            <a:pPr eaLnBrk="1" hangingPunct="1">
              <a:lnSpc>
                <a:spcPct val="90000"/>
              </a:lnSpc>
            </a:pPr>
            <a:r>
              <a:rPr lang="en-US" sz="900" smtClean="0"/>
              <a:t>Note: given combination of account features, not possible establish causal link of any one feature to impact</a:t>
            </a:r>
          </a:p>
          <a:p>
            <a:pPr eaLnBrk="1" hangingPunct="1">
              <a:lnSpc>
                <a:spcPct val="90000"/>
              </a:lnSpc>
            </a:pPr>
            <a:endParaRPr lang="en-US" sz="900" smtClean="0"/>
          </a:p>
          <a:p>
            <a:pPr eaLnBrk="1" hangingPunct="1"/>
            <a:endParaRPr lang="en-US" smtClean="0"/>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dirty="0" smtClean="0"/>
              <a:t>Managers wearying of launching product after product without knowing which ones actually benefited its customers, not to mention the bank itself</a:t>
            </a:r>
          </a:p>
        </p:txBody>
      </p:sp>
      <p:sp>
        <p:nvSpPr>
          <p:cNvPr id="90116" name="Slide Number Placeholder 3"/>
          <p:cNvSpPr>
            <a:spLocks noGrp="1"/>
          </p:cNvSpPr>
          <p:nvPr>
            <p:ph type="sldNum" sz="quarter" idx="5"/>
          </p:nvPr>
        </p:nvSpPr>
        <p:spPr>
          <a:noFill/>
        </p:spPr>
        <p:txBody>
          <a:bodyPr/>
          <a:lstStyle/>
          <a:p>
            <a:fld id="{5601867E-EBE0-4D35-AA70-2A414DE65571}" type="slidenum">
              <a:rPr lang="en-US" smtClean="0"/>
              <a:pPr/>
              <a:t>12</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a:noFill/>
        </p:spPr>
        <p:txBody>
          <a:bodyPr/>
          <a:lstStyle/>
          <a:p>
            <a:r>
              <a:rPr lang="en-US" smtClean="0"/>
              <a:t>http://www.povertyactionlab.org/</a:t>
            </a:r>
          </a:p>
        </p:txBody>
      </p:sp>
      <p:sp>
        <p:nvSpPr>
          <p:cNvPr id="80899" name="Rectangle 7"/>
          <p:cNvSpPr>
            <a:spLocks noGrp="1" noChangeArrowheads="1"/>
          </p:cNvSpPr>
          <p:nvPr>
            <p:ph type="sldNum" sz="quarter" idx="5"/>
          </p:nvPr>
        </p:nvSpPr>
        <p:spPr>
          <a:noFill/>
        </p:spPr>
        <p:txBody>
          <a:bodyPr/>
          <a:lstStyle/>
          <a:p>
            <a:fld id="{9B6CD4F2-08C3-4920-A44E-0079B2E38251}" type="slidenum">
              <a:rPr lang="en-US" smtClean="0"/>
              <a:pPr/>
              <a:t>15</a:t>
            </a:fld>
            <a:endParaRPr lang="en-US" smtClean="0"/>
          </a:p>
        </p:txBody>
      </p:sp>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xfrm>
            <a:off x="700088" y="4403725"/>
            <a:ext cx="5597525" cy="417195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print"/>
          <a:srcRect r="53271"/>
          <a:stretch>
            <a:fillRect/>
          </a:stretch>
        </p:blipFill>
        <p:spPr bwMode="auto">
          <a:xfrm>
            <a:off x="457200" y="381000"/>
            <a:ext cx="3810000" cy="955675"/>
          </a:xfrm>
          <a:prstGeom prst="rect">
            <a:avLst/>
          </a:prstGeom>
          <a:noFill/>
          <a:ln w="9525">
            <a:noFill/>
            <a:miter lim="800000"/>
            <a:headEnd/>
            <a:tailEnd/>
          </a:ln>
        </p:spPr>
      </p:pic>
      <p:sp>
        <p:nvSpPr>
          <p:cNvPr id="5" name="Text Box 2"/>
          <p:cNvSpPr txBox="1">
            <a:spLocks noChangeArrowheads="1"/>
          </p:cNvSpPr>
          <p:nvPr userDrawn="1"/>
        </p:nvSpPr>
        <p:spPr bwMode="auto">
          <a:xfrm>
            <a:off x="4343400" y="990600"/>
            <a:ext cx="4343400" cy="307975"/>
          </a:xfrm>
          <a:prstGeom prst="rect">
            <a:avLst/>
          </a:prstGeom>
          <a:solidFill>
            <a:schemeClr val="tx1"/>
          </a:solidFill>
          <a:ln w="9525">
            <a:solidFill>
              <a:schemeClr val="tx1"/>
            </a:solidFill>
            <a:miter lim="800000"/>
            <a:headEnd/>
            <a:tailEnd/>
          </a:ln>
        </p:spPr>
        <p:txBody>
          <a:bodyPr>
            <a:spAutoFit/>
          </a:bodyPr>
          <a:lstStyle/>
          <a:p>
            <a:pPr>
              <a:spcAft>
                <a:spcPts val="1000"/>
              </a:spcAft>
              <a:defRPr/>
            </a:pPr>
            <a:r>
              <a:rPr lang="en-US" sz="1400" b="1" spc="130" dirty="0">
                <a:solidFill>
                  <a:schemeClr val="bg2">
                    <a:lumMod val="75000"/>
                  </a:schemeClr>
                </a:solidFill>
                <a:latin typeface="Arial" pitchFamily="34" charset="0"/>
                <a:cs typeface="Arial" pitchFamily="34" charset="0"/>
              </a:rPr>
              <a:t>TRANSLATING RESEARCH INTO ACTION</a:t>
            </a:r>
            <a:endParaRPr lang="en-US" sz="1400" spc="130" dirty="0">
              <a:solidFill>
                <a:schemeClr val="bg2">
                  <a:lumMod val="75000"/>
                </a:schemeClr>
              </a:solidFill>
              <a:latin typeface="Arial" pitchFamily="34" charset="0"/>
              <a:cs typeface="Arial" pitchFamily="34" charset="0"/>
            </a:endParaRPr>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solidFill>
                  <a:schemeClr val="tx2">
                    <a:lumMod val="60000"/>
                    <a:lumOff val="40000"/>
                  </a:schemeClr>
                </a:solidFill>
              </a:defRPr>
            </a:lvl1pPr>
          </a:lstStyle>
          <a:p>
            <a:pPr>
              <a:defRPr/>
            </a:pPr>
            <a:endParaRPr lang="en-US"/>
          </a:p>
        </p:txBody>
      </p:sp>
      <p:sp>
        <p:nvSpPr>
          <p:cNvPr id="7"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pPr>
              <a:defRPr/>
            </a:pPr>
            <a:fld id="{65AE5499-AACD-4F28-A842-CD9569B5F00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pal_logo.jpg"/>
          <p:cNvPicPr>
            <a:picLocks noChangeAspect="1"/>
          </p:cNvPicPr>
          <p:nvPr userDrawn="1"/>
        </p:nvPicPr>
        <p:blipFill>
          <a:blip r:embed="rId2" cstate="print">
            <a:lum bright="-50000" contrast="-70000"/>
          </a:blip>
          <a:srcRect l="77640" t="-8333"/>
          <a:stretch>
            <a:fillRect/>
          </a:stretch>
        </p:blipFill>
        <p:spPr>
          <a:xfrm>
            <a:off x="5715000" y="304800"/>
            <a:ext cx="914400" cy="990600"/>
          </a:xfrm>
          <a:prstGeom prst="roundRect">
            <a:avLst/>
          </a:prstGeom>
          <a:ln w="38100" cap="sq">
            <a:solidFill>
              <a:srgbClr val="000000"/>
            </a:solidFill>
            <a:prstDash val="solid"/>
            <a:miter lim="800000"/>
          </a:ln>
          <a:effectLst>
            <a:outerShdw blurRad="50800" dist="38100" dir="2700000" algn="tl" rotWithShape="0">
              <a:srgbClr val="000000">
                <a:alpha val="43000"/>
              </a:srgbClr>
            </a:outerShdw>
            <a:reflection blurRad="6350" stA="50000" endA="300" endPos="90000" dist="50800" dir="5400000" sy="-100000" algn="bl" rotWithShape="0"/>
          </a:effectLst>
        </p:spPr>
      </p:pic>
      <p:pic>
        <p:nvPicPr>
          <p:cNvPr id="6" name="Picture 2"/>
          <p:cNvPicPr>
            <a:picLocks noChangeAspect="1" noChangeArrowheads="1"/>
          </p:cNvPicPr>
          <p:nvPr userDrawn="1"/>
        </p:nvPicPr>
        <p:blipFill>
          <a:blip r:embed="rId3" cstate="print">
            <a:lum bright="-50000" contrast="-70000"/>
          </a:blip>
          <a:srcRect r="75383"/>
          <a:stretch>
            <a:fillRect/>
          </a:stretch>
        </p:blipFill>
        <p:spPr bwMode="auto">
          <a:xfrm>
            <a:off x="6705600" y="381000"/>
            <a:ext cx="721659" cy="914400"/>
          </a:xfrm>
          <a:prstGeom prst="roundRect">
            <a:avLst/>
          </a:prstGeom>
          <a:solidFill>
            <a:srgbClr val="FFFFFF">
              <a:shade val="85000"/>
            </a:srgbClr>
          </a:solidFill>
          <a:ln>
            <a:noFill/>
          </a:ln>
          <a:effectLst>
            <a:reflection blurRad="6350" stA="50000" endA="295" endPos="92000" dist="101600" dir="5400000" sy="-100000" algn="bl" rotWithShape="0"/>
          </a:effectLst>
        </p:spPr>
      </p:pic>
      <p:pic>
        <p:nvPicPr>
          <p:cNvPr id="7" name="Picture 1"/>
          <p:cNvPicPr>
            <a:picLocks noChangeAspect="1" noChangeArrowheads="1"/>
          </p:cNvPicPr>
          <p:nvPr userDrawn="1"/>
        </p:nvPicPr>
        <p:blipFill>
          <a:blip r:embed="rId4" cstate="print">
            <a:lum bright="-50000" contrast="-70000"/>
          </a:blip>
          <a:srcRect l="15399" t="7097" r="22717" b="15484"/>
          <a:stretch>
            <a:fillRect/>
          </a:stretch>
        </p:blipFill>
        <p:spPr bwMode="auto">
          <a:xfrm>
            <a:off x="7543800" y="381000"/>
            <a:ext cx="1097280" cy="914400"/>
          </a:xfrm>
          <a:prstGeom prst="roundRect">
            <a:avLst/>
          </a:prstGeom>
          <a:noFill/>
          <a:ln w="9525">
            <a:noFill/>
            <a:miter lim="800000"/>
            <a:headEnd/>
            <a:tailEnd/>
          </a:ln>
          <a:effectLst>
            <a:reflection blurRad="6350" stA="50000" endA="295" endPos="92000" dist="101600" dir="5400000" sy="-100000" algn="bl" rotWithShape="0"/>
          </a:effectLst>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solidFill>
                  <a:schemeClr val="tx2">
                    <a:lumMod val="60000"/>
                    <a:lumOff val="40000"/>
                  </a:schemeClr>
                </a:solidFill>
              </a:defRPr>
            </a:lvl1pPr>
          </a:lstStyle>
          <a:p>
            <a:pPr>
              <a:defRPr/>
            </a:pPr>
            <a:fld id="{83EF10A4-BF69-4FC8-945B-5DCA262AC5B3}" type="datetimeFigureOut">
              <a:rPr lang="en-US"/>
              <a:pPr>
                <a:defRPr/>
              </a:pPr>
              <a:t>5/27/2010</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chemeClr val="tx2">
                    <a:lumMod val="60000"/>
                    <a:lumOff val="40000"/>
                  </a:schemeClr>
                </a:solidFill>
              </a:defRPr>
            </a:lvl1pPr>
          </a:lstStyle>
          <a:p>
            <a:pPr>
              <a:defRPr/>
            </a:pPr>
            <a:fld id="{8B692EA7-B43B-4CB3-8814-80DBBC2D0E5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C5CCBCC1-0557-4D12-B666-13B636BC1982}" type="datetimeFigureOut">
              <a:rPr lang="en-US"/>
              <a:pPr>
                <a:defRPr/>
              </a:pPr>
              <a:t>5/27/2010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6D592F6-C251-43DB-95D1-C9951801E85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39A664-5A20-4FA0-9E40-7695A5C70704}" type="datetimeFigureOut">
              <a:rPr lang="en-US"/>
              <a:pPr>
                <a:defRPr/>
              </a:pPr>
              <a:t>5/27/2010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FA2CE0-E36B-49A1-BE7C-B2374AC002B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751AF9-E104-4B9A-95B0-70A56CBAD4D5}" type="datetimeFigureOut">
              <a:rPr lang="en-US"/>
              <a:pPr>
                <a:defRPr/>
              </a:pPr>
              <a:t>5/27/2010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E5C493-3C99-40C3-9A2B-4136C3FC3B6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71600"/>
            <a:ext cx="8229600" cy="4906963"/>
          </a:xfrm>
        </p:spPr>
        <p:txBody>
          <a:bodyPr rtlCol="0">
            <a:normAutofit/>
          </a:bodyPr>
          <a:lstStyle/>
          <a:p>
            <a:pPr lvl="0"/>
            <a:endParaRPr lang="en-US" noProof="0"/>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p:txBody>
          <a:bodyPr/>
          <a:lstStyle>
            <a:lvl1pPr>
              <a:defRPr/>
            </a:lvl1pPr>
          </a:lstStyle>
          <a:p>
            <a:pPr>
              <a:defRPr/>
            </a:pPr>
            <a:fld id="{944ED7CB-041E-4847-B0D0-6F8D921D5A3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povertyactionlab.org</a:t>
            </a:r>
          </a:p>
        </p:txBody>
      </p:sp>
      <p:sp>
        <p:nvSpPr>
          <p:cNvPr id="6" name="Rectangle 6"/>
          <p:cNvSpPr>
            <a:spLocks noGrp="1" noChangeArrowheads="1"/>
          </p:cNvSpPr>
          <p:nvPr>
            <p:ph type="sldNum" sz="quarter" idx="12"/>
          </p:nvPr>
        </p:nvSpPr>
        <p:spPr/>
        <p:txBody>
          <a:bodyPr/>
          <a:lstStyle>
            <a:lvl1pPr>
              <a:defRPr/>
            </a:lvl1pPr>
          </a:lstStyle>
          <a:p>
            <a:pPr>
              <a:defRPr/>
            </a:pPr>
            <a:fld id="{C6DC9FB4-8B4E-4336-9EC0-7E484231478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povertyactionlab.org</a:t>
            </a:r>
          </a:p>
        </p:txBody>
      </p:sp>
      <p:sp>
        <p:nvSpPr>
          <p:cNvPr id="5" name="Rectangle 6"/>
          <p:cNvSpPr>
            <a:spLocks noGrp="1" noChangeArrowheads="1"/>
          </p:cNvSpPr>
          <p:nvPr>
            <p:ph type="sldNum" sz="quarter" idx="12"/>
          </p:nvPr>
        </p:nvSpPr>
        <p:spPr/>
        <p:txBody>
          <a:bodyPr/>
          <a:lstStyle>
            <a:lvl1pPr>
              <a:defRPr/>
            </a:lvl1pPr>
          </a:lstStyle>
          <a:p>
            <a:pPr>
              <a:defRPr/>
            </a:pPr>
            <a:fld id="{776B9AF7-1B2B-4A38-B873-12DCC04A32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_body">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60000"/>
                    <a:lumOff val="40000"/>
                  </a:schemeClr>
                </a:solidFill>
              </a:defRPr>
            </a:lvl1pPr>
          </a:lstStyle>
          <a:p>
            <a:pPr>
              <a:defRPr/>
            </a:pPr>
            <a:fld id="{8CCC6ABE-8A34-4FA2-B72F-37BAC5000342}" type="datetimeFigureOut">
              <a:rPr lang="en-US"/>
              <a:pPr>
                <a:defRPr/>
              </a:pPr>
              <a:t>5/27/2010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pPr>
              <a:defRPr/>
            </a:pPr>
            <a:fld id="{ED7F0D26-BD91-4722-AFD0-9C9116C9CE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60000"/>
                    <a:lumOff val="40000"/>
                  </a:schemeClr>
                </a:solidFill>
              </a:defRPr>
            </a:lvl1pPr>
          </a:lstStyle>
          <a:p>
            <a:pPr>
              <a:defRPr/>
            </a:pPr>
            <a:fld id="{47E189D9-07D7-482F-A8BF-1409690B26E1}" type="datetimeFigureOut">
              <a:rPr lang="en-US"/>
              <a:pPr>
                <a:defRPr/>
              </a:pPr>
              <a:t>5/27/2010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pPr>
              <a:defRPr/>
            </a:pPr>
            <a:fld id="{40ADE099-A452-4111-855D-5ED83913D18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_Lin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6218238"/>
            <a:ext cx="9144000" cy="639762"/>
          </a:xfrm>
        </p:spPr>
        <p:style>
          <a:lnRef idx="0">
            <a:schemeClr val="accent2"/>
          </a:lnRef>
          <a:fillRef idx="3">
            <a:schemeClr val="accent2"/>
          </a:fillRef>
          <a:effectRef idx="3">
            <a:schemeClr val="accent2"/>
          </a:effectRef>
          <a:fontRef idx="none"/>
        </p:style>
        <p:txBody>
          <a:bodyPr anchor="ctr">
            <a:normAutofit/>
          </a:bodyPr>
          <a:lstStyle>
            <a:lvl1pPr marL="0" indent="0" algn="ctr">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8305800" cy="4449763"/>
          </a:xfrm>
        </p:spPr>
        <p:txBody>
          <a:bodyPr>
            <a:normAutofit/>
          </a:bodyPr>
          <a:lstStyle>
            <a:lvl1pPr>
              <a:defRPr sz="3200"/>
            </a:lvl1pPr>
            <a:lvl2pPr>
              <a:defRPr sz="2800"/>
            </a:lvl2pPr>
            <a:lvl3pPr>
              <a:defRPr sz="24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5" name="Date Placeholder 6"/>
          <p:cNvSpPr>
            <a:spLocks noGrp="1"/>
          </p:cNvSpPr>
          <p:nvPr>
            <p:ph type="dt" sz="half" idx="10"/>
          </p:nvPr>
        </p:nvSpPr>
        <p:spPr/>
        <p:txBody>
          <a:bodyPr/>
          <a:lstStyle>
            <a:lvl1pPr>
              <a:defRPr>
                <a:solidFill>
                  <a:schemeClr val="tx2">
                    <a:lumMod val="60000"/>
                    <a:lumOff val="40000"/>
                  </a:schemeClr>
                </a:solidFill>
              </a:defRPr>
            </a:lvl1pPr>
          </a:lstStyle>
          <a:p>
            <a:pPr>
              <a:defRPr/>
            </a:pPr>
            <a:fld id="{658375E1-65BA-4ED0-A9DC-18E43B44CDF0}" type="datetimeFigureOut">
              <a:rPr lang="en-US"/>
              <a:pPr>
                <a:defRPr/>
              </a:pPr>
              <a:t>5/27/2010</a:t>
            </a:fld>
            <a:endParaRPr lang="en-US" dirty="0"/>
          </a:p>
        </p:txBody>
      </p:sp>
      <p:sp>
        <p:nvSpPr>
          <p:cNvPr id="6" name="Footer Placeholder 7"/>
          <p:cNvSpPr>
            <a:spLocks noGrp="1"/>
          </p:cNvSpPr>
          <p:nvPr>
            <p:ph type="ftr" sz="quarter" idx="11"/>
          </p:nvPr>
        </p:nvSpPr>
        <p:spPr/>
        <p:txBody>
          <a:bodyPr/>
          <a:lstStyle>
            <a:lvl1pPr>
              <a:defRPr/>
            </a:lvl1pPr>
          </a:lstStyle>
          <a:p>
            <a:pPr>
              <a:defRPr/>
            </a:pPr>
            <a:endParaRPr lang="en-US"/>
          </a:p>
        </p:txBody>
      </p:sp>
      <p:sp>
        <p:nvSpPr>
          <p:cNvPr id="7" name="Slide Number Placeholder 8"/>
          <p:cNvSpPr>
            <a:spLocks noGrp="1"/>
          </p:cNvSpPr>
          <p:nvPr>
            <p:ph type="sldNum" sz="quarter" idx="12"/>
          </p:nvPr>
        </p:nvSpPr>
        <p:spPr/>
        <p:txBody>
          <a:bodyPr/>
          <a:lstStyle>
            <a:lvl1pPr>
              <a:defRPr>
                <a:solidFill>
                  <a:schemeClr val="tx2">
                    <a:lumMod val="60000"/>
                    <a:lumOff val="40000"/>
                  </a:schemeClr>
                </a:solidFill>
              </a:defRPr>
            </a:lvl1pPr>
          </a:lstStyle>
          <a:p>
            <a:pPr>
              <a:defRPr/>
            </a:pPr>
            <a:fld id="{C212E9EF-6929-4BD4-9AD3-07386692651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lumMod val="60000"/>
                    <a:lumOff val="40000"/>
                  </a:schemeClr>
                </a:solidFill>
              </a:defRPr>
            </a:lvl1pPr>
          </a:lstStyle>
          <a:p>
            <a:pPr>
              <a:defRPr/>
            </a:pPr>
            <a:fld id="{EE9DC1CA-F799-42CC-9081-E57CAADB91AA}" type="datetimeFigureOut">
              <a:rPr lang="en-US"/>
              <a:pPr>
                <a:defRPr/>
              </a:pPr>
              <a:t>5/27/2010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lumMod val="60000"/>
                    <a:lumOff val="40000"/>
                  </a:schemeClr>
                </a:solidFill>
              </a:defRPr>
            </a:lvl1pPr>
          </a:lstStyle>
          <a:p>
            <a:pPr>
              <a:defRPr/>
            </a:pPr>
            <a:fld id="{06D01141-6061-4A9F-9B9D-A8D3690D7F0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lvl1pPr>
              <a:defRPr>
                <a:solidFill>
                  <a:schemeClr val="tx2">
                    <a:lumMod val="60000"/>
                    <a:lumOff val="40000"/>
                  </a:schemeClr>
                </a:solidFill>
              </a:defRPr>
            </a:lvl1pPr>
          </a:lstStyle>
          <a:p>
            <a:pPr>
              <a:defRPr/>
            </a:pPr>
            <a:fld id="{A0DB60FE-87B3-44C2-8BA6-C321F90A1661}" type="datetimeFigureOut">
              <a:rPr lang="en-US"/>
              <a:pPr>
                <a:defRPr/>
              </a:pPr>
              <a:t>5/27/2010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lumMod val="60000"/>
                    <a:lumOff val="40000"/>
                  </a:schemeClr>
                </a:solidFill>
              </a:defRPr>
            </a:lvl1pPr>
          </a:lstStyle>
          <a:p>
            <a:pPr>
              <a:defRPr/>
            </a:pPr>
            <a:fld id="{2164E217-0C3B-401F-A393-ED1B13B4330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
          <p:cNvSpPr>
            <a:spLocks noGrp="1"/>
          </p:cNvSpPr>
          <p:nvPr>
            <p:ph type="title"/>
          </p:nvPr>
        </p:nvSpPr>
        <p:spPr>
          <a:xfrm>
            <a:off x="457200" y="274638"/>
            <a:ext cx="8229600" cy="1143000"/>
          </a:xfrm>
        </p:spPr>
        <p:txBody>
          <a:bodyPr/>
          <a:lstStyle>
            <a:lvl1pPr algn="l">
              <a:defRPr>
                <a:gradFill flip="none" rotWithShape="1">
                  <a:gsLst>
                    <a:gs pos="0">
                      <a:schemeClr val="tx2">
                        <a:lumMod val="40000"/>
                        <a:lumOff val="60000"/>
                      </a:schemeClr>
                    </a:gs>
                    <a:gs pos="50000">
                      <a:schemeClr val="accent1">
                        <a:tint val="44500"/>
                        <a:satMod val="160000"/>
                      </a:schemeClr>
                    </a:gs>
                    <a:gs pos="100000">
                      <a:schemeClr val="accent1">
                        <a:tint val="23500"/>
                        <a:satMod val="160000"/>
                      </a:schemeClr>
                    </a:gs>
                  </a:gsLst>
                  <a:lin ang="0" scaled="1"/>
                  <a:tileRect/>
                </a:gradFill>
              </a:defRPr>
            </a:lvl1pPr>
          </a:lstStyle>
          <a:p>
            <a:r>
              <a:rPr lang="en-US" dirty="0" smtClean="0"/>
              <a:t>Click to edit Master title style</a:t>
            </a:r>
            <a:endParaRPr lang="en-US" dirty="0"/>
          </a:p>
        </p:txBody>
      </p:sp>
      <p:sp>
        <p:nvSpPr>
          <p:cNvPr id="7" name="Date Placeholder 6"/>
          <p:cNvSpPr>
            <a:spLocks noGrp="1"/>
          </p:cNvSpPr>
          <p:nvPr>
            <p:ph type="dt" sz="half" idx="10"/>
          </p:nvPr>
        </p:nvSpPr>
        <p:spPr/>
        <p:txBody>
          <a:bodyPr/>
          <a:lstStyle>
            <a:lvl1pPr>
              <a:defRPr>
                <a:solidFill>
                  <a:schemeClr val="tx2">
                    <a:lumMod val="60000"/>
                    <a:lumOff val="40000"/>
                  </a:schemeClr>
                </a:solidFill>
              </a:defRPr>
            </a:lvl1pPr>
          </a:lstStyle>
          <a:p>
            <a:pPr>
              <a:defRPr/>
            </a:pPr>
            <a:fld id="{2C9F18A3-FAA2-4F3D-9DE7-0AF9845978C6}" type="datetimeFigureOut">
              <a:rPr lang="en-US"/>
              <a:pPr>
                <a:defRPr/>
              </a:pPr>
              <a:t>5/27/2010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chemeClr val="tx2">
                    <a:lumMod val="60000"/>
                    <a:lumOff val="40000"/>
                  </a:schemeClr>
                </a:solidFill>
              </a:defRPr>
            </a:lvl1pPr>
          </a:lstStyle>
          <a:p>
            <a:pPr>
              <a:defRPr/>
            </a:pPr>
            <a:fld id="{093BD899-5533-42A2-B541-C8445E99A8D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itle 1"/>
          <p:cNvSpPr>
            <a:spLocks noGrp="1"/>
          </p:cNvSpPr>
          <p:nvPr>
            <p:ph type="title"/>
          </p:nvPr>
        </p:nvSpPr>
        <p:spPr>
          <a:xfrm>
            <a:off x="457200" y="274638"/>
            <a:ext cx="8229600" cy="1143000"/>
          </a:xfrm>
        </p:spPr>
        <p:txBody>
          <a:bodyPr/>
          <a:lstStyle>
            <a:lvl1pPr algn="l">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60000"/>
                    <a:lumOff val="40000"/>
                  </a:schemeClr>
                </a:solidFill>
              </a:defRPr>
            </a:lvl1pPr>
          </a:lstStyle>
          <a:p>
            <a:pPr>
              <a:defRPr/>
            </a:pPr>
            <a:fld id="{122DBCD8-4C8F-4EE9-A7C6-5EF4C86390D0}" type="datetimeFigureOut">
              <a:rPr lang="en-US"/>
              <a:pPr>
                <a:defRPr/>
              </a:pPr>
              <a:t>5/27/2010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chemeClr val="tx2">
                    <a:lumMod val="60000"/>
                    <a:lumOff val="40000"/>
                  </a:schemeClr>
                </a:solidFill>
              </a:defRPr>
            </a:lvl1pPr>
          </a:lstStyle>
          <a:p>
            <a:pPr>
              <a:defRPr/>
            </a:pPr>
            <a:fld id="{EC951B0E-00DE-4E03-91D7-C2927A446C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lumMod val="60000"/>
                    <a:lumOff val="40000"/>
                  </a:schemeClr>
                </a:solidFill>
              </a:defRPr>
            </a:lvl1pPr>
          </a:lstStyle>
          <a:p>
            <a:pPr>
              <a:defRPr/>
            </a:pPr>
            <a:fld id="{014B06FF-99B3-4F26-8D22-6CB1A5F1A3B7}" type="datetimeFigureOut">
              <a:rPr lang="en-US"/>
              <a:pPr>
                <a:defRPr/>
              </a:pPr>
              <a:t>5/27/2010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chemeClr val="tx2">
                    <a:lumMod val="60000"/>
                    <a:lumOff val="40000"/>
                  </a:schemeClr>
                </a:solidFill>
              </a:defRPr>
            </a:lvl1pPr>
          </a:lstStyle>
          <a:p>
            <a:pPr>
              <a:defRPr/>
            </a:pPr>
            <a:fld id="{08C54F76-C65D-4AC7-A791-6328080FD9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pPr>
              <a:defRPr/>
            </a:pPr>
            <a:fld id="{12BB2644-AF45-4C06-86E0-1703C0256031}" type="slidenum">
              <a:rPr lang="en-US"/>
              <a:pPr>
                <a:defRPr/>
              </a:pPr>
              <a:t>‹#›</a:t>
            </a:fld>
            <a:endParaRPr lang="en-US"/>
          </a:p>
        </p:txBody>
      </p:sp>
      <p:cxnSp>
        <p:nvCxnSpPr>
          <p:cNvPr id="9" name="Straight Connector 8"/>
          <p:cNvCxnSpPr/>
          <p:nvPr/>
        </p:nvCxnSpPr>
        <p:spPr>
          <a:xfrm>
            <a:off x="457200" y="1524000"/>
            <a:ext cx="8229600" cy="1588"/>
          </a:xfrm>
          <a:prstGeom prst="line">
            <a:avLst/>
          </a:prstGeom>
          <a:ln/>
          <a:effectLst>
            <a:glow rad="139700">
              <a:schemeClr val="accent2">
                <a:satMod val="175000"/>
                <a:alpha val="40000"/>
              </a:schemeClr>
            </a:glow>
            <a:outerShdw blurRad="40000" dist="20000" dir="5400000" rotWithShape="0">
              <a:srgbClr val="000000">
                <a:alpha val="38000"/>
              </a:srgbClr>
            </a:outerShdw>
          </a:effectLst>
        </p:spPr>
        <p:style>
          <a:lnRef idx="2">
            <a:schemeClr val="accent2"/>
          </a:lnRef>
          <a:fillRef idx="0">
            <a:schemeClr val="accent2"/>
          </a:fillRef>
          <a:effectRef idx="1">
            <a:schemeClr val="accent2"/>
          </a:effectRef>
          <a:fontRef idx="minor">
            <a:schemeClr val="tx1"/>
          </a:fontRef>
        </p:style>
      </p:cxn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3" r:id="rId16"/>
  </p:sldLayoutIdLst>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oleObject" Target="../embeddings/Microsoft_Office_Excel_97-2003_Worksheet2.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Randomized Evaluation</a:t>
            </a:r>
            <a:br>
              <a:rPr lang="en-US" smtClean="0"/>
            </a:br>
            <a:r>
              <a:rPr lang="en-US" smtClean="0"/>
              <a:t>Start-to-finish</a:t>
            </a:r>
            <a:endParaRPr lang="en-US" dirty="0" smtClean="0"/>
          </a:p>
        </p:txBody>
      </p:sp>
      <p:sp>
        <p:nvSpPr>
          <p:cNvPr id="7" name="Subtitle 6"/>
          <p:cNvSpPr>
            <a:spLocks noGrp="1"/>
          </p:cNvSpPr>
          <p:nvPr>
            <p:ph type="subTitle" idx="1"/>
          </p:nvPr>
        </p:nvSpPr>
        <p:spPr/>
        <p:txBody>
          <a:bodyPr/>
          <a:lstStyle/>
          <a:p>
            <a:r>
              <a:rPr lang="en-US" dirty="0" smtClean="0"/>
              <a:t>Nava Ashraf</a:t>
            </a:r>
          </a:p>
          <a:p>
            <a:r>
              <a:rPr lang="en-US" dirty="0" smtClean="0"/>
              <a:t>Abdul </a:t>
            </a:r>
            <a:r>
              <a:rPr lang="en-US" dirty="0" err="1" smtClean="0"/>
              <a:t>Latif</a:t>
            </a:r>
            <a:r>
              <a:rPr lang="en-US" dirty="0" smtClean="0"/>
              <a:t> </a:t>
            </a:r>
            <a:r>
              <a:rPr lang="en-US" dirty="0" err="1" smtClean="0"/>
              <a:t>Jameel</a:t>
            </a:r>
            <a:r>
              <a:rPr lang="en-US" dirty="0" smtClean="0"/>
              <a:t> </a:t>
            </a:r>
            <a:br>
              <a:rPr lang="en-US" dirty="0" smtClean="0"/>
            </a:br>
            <a:r>
              <a:rPr lang="en-US" dirty="0" smtClean="0"/>
              <a:t>Poverty Action Lab</a:t>
            </a:r>
          </a:p>
        </p:txBody>
      </p:sp>
      <p:sp>
        <p:nvSpPr>
          <p:cNvPr id="32772" name="Rectangle 4"/>
          <p:cNvSpPr>
            <a:spLocks noChangeArrowheads="1"/>
          </p:cNvSpPr>
          <p:nvPr/>
        </p:nvSpPr>
        <p:spPr bwMode="auto">
          <a:xfrm>
            <a:off x="3429000" y="6034088"/>
            <a:ext cx="2241550" cy="366712"/>
          </a:xfrm>
          <a:prstGeom prst="rect">
            <a:avLst/>
          </a:prstGeom>
          <a:noFill/>
          <a:ln w="9525">
            <a:noFill/>
            <a:miter lim="800000"/>
            <a:headEnd/>
            <a:tailEnd/>
          </a:ln>
        </p:spPr>
        <p:txBody>
          <a:bodyPr wrap="none">
            <a:spAutoFit/>
          </a:bodyPr>
          <a:lstStyle/>
          <a:p>
            <a:pPr>
              <a:spcBef>
                <a:spcPct val="50000"/>
              </a:spcBef>
            </a:pPr>
            <a:r>
              <a:rPr lang="en-US" sz="1800">
                <a:solidFill>
                  <a:srgbClr val="E22B01"/>
                </a:solidFill>
                <a:latin typeface="Arial" charset="0"/>
                <a:cs typeface="Arial" charset="0"/>
              </a:rPr>
              <a:t>povertyactionlab.org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idx="4294967295"/>
          </p:nvPr>
        </p:nvSpPr>
        <p:spPr>
          <a:xfrm>
            <a:off x="685800" y="3025775"/>
            <a:ext cx="7772400" cy="1470025"/>
          </a:xfrm>
        </p:spPr>
        <p:txBody>
          <a:bodyPr/>
          <a:lstStyle/>
          <a:p>
            <a:pPr eaLnBrk="1" hangingPunct="1"/>
            <a:r>
              <a:rPr lang="en-US" sz="4000" smtClean="0"/>
              <a:t>“…but you must bind me hard and fast, so that I cannot stir from the spot where you will stand me… and if I beg you to release me, you must tighten and add to my bonds.” </a:t>
            </a:r>
            <a:br>
              <a:rPr lang="en-US" sz="4000" smtClean="0"/>
            </a:br>
            <a:r>
              <a:rPr lang="en-US" sz="4000" smtClean="0"/>
              <a:t/>
            </a:r>
            <a:br>
              <a:rPr lang="en-US" sz="4000" smtClean="0"/>
            </a:br>
            <a:r>
              <a:rPr lang="en-US" sz="4000" smtClean="0"/>
              <a:t>--- The Odyssey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seedcert2"/>
          <p:cNvPicPr>
            <a:picLocks noGrp="1" noChangeAspect="1" noChangeArrowheads="1"/>
          </p:cNvPicPr>
          <p:nvPr>
            <p:ph idx="1"/>
          </p:nvPr>
        </p:nvPicPr>
        <p:blipFill>
          <a:blip r:embed="rId3" cstate="print"/>
          <a:srcRect/>
          <a:stretch>
            <a:fillRect/>
          </a:stretch>
        </p:blipFill>
        <p:spPr>
          <a:xfrm>
            <a:off x="457200" y="130175"/>
            <a:ext cx="8229600" cy="65532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The bank enjoyed a reputation for product innovation</a:t>
            </a:r>
          </a:p>
          <a:p>
            <a:pPr>
              <a:defRPr/>
            </a:pPr>
            <a:r>
              <a:rPr lang="en-US" dirty="0" smtClean="0"/>
              <a:t>“Look at our growth, it’s obvious we’re better than our competition”</a:t>
            </a:r>
          </a:p>
          <a:p>
            <a:pPr>
              <a:defRPr/>
            </a:pPr>
            <a:r>
              <a:rPr lang="en-US" dirty="0" smtClean="0"/>
              <a:t>“If we think this is what the market wants, then let us introduce it and find out right away”</a:t>
            </a:r>
          </a:p>
          <a:p>
            <a:pPr>
              <a:defRPr/>
            </a:pPr>
            <a:r>
              <a:rPr lang="en-US" dirty="0" smtClean="0"/>
              <a:t>“But this time, before we jump into the water, we need to take the temperature.”</a:t>
            </a:r>
            <a:endParaRPr lang="en-US" dirty="0"/>
          </a:p>
        </p:txBody>
      </p:sp>
      <p:sp>
        <p:nvSpPr>
          <p:cNvPr id="46083" name="Title 2"/>
          <p:cNvSpPr>
            <a:spLocks noGrp="1"/>
          </p:cNvSpPr>
          <p:nvPr>
            <p:ph type="title"/>
          </p:nvPr>
        </p:nvSpPr>
        <p:spPr/>
        <p:txBody>
          <a:bodyPr/>
          <a:lstStyle/>
          <a:p>
            <a:r>
              <a:rPr lang="en-US" smtClean="0"/>
              <a:t>Why Evaluate?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Private mission</a:t>
            </a:r>
          </a:p>
          <a:p>
            <a:r>
              <a:rPr lang="en-US" dirty="0" smtClean="0"/>
              <a:t>Social mission</a:t>
            </a:r>
          </a:p>
          <a:p>
            <a:r>
              <a:rPr lang="en-US" dirty="0" smtClean="0"/>
              <a:t>Metrics</a:t>
            </a:r>
          </a:p>
          <a:p>
            <a:pPr lvl="1"/>
            <a:r>
              <a:rPr lang="en-US" dirty="0" smtClean="0"/>
              <a:t>Institutional data</a:t>
            </a:r>
          </a:p>
          <a:p>
            <a:pPr lvl="1"/>
            <a:r>
              <a:rPr lang="en-US" dirty="0" smtClean="0"/>
              <a:t>Crowd out</a:t>
            </a:r>
          </a:p>
          <a:p>
            <a:r>
              <a:rPr lang="en-US" dirty="0" smtClean="0"/>
              <a:t>Product or just encouragement to save?</a:t>
            </a:r>
          </a:p>
          <a:p>
            <a:endParaRPr lang="en-US" dirty="0"/>
          </a:p>
        </p:txBody>
      </p:sp>
      <p:sp>
        <p:nvSpPr>
          <p:cNvPr id="3" name="Title 2"/>
          <p:cNvSpPr>
            <a:spLocks noGrp="1"/>
          </p:cNvSpPr>
          <p:nvPr>
            <p:ph type="title"/>
          </p:nvPr>
        </p:nvSpPr>
        <p:spPr/>
        <p:txBody>
          <a:bodyPr/>
          <a:lstStyle/>
          <a:p>
            <a:r>
              <a:rPr lang="en-US" dirty="0" smtClean="0"/>
              <a:t>Goals and Measurement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Encouragement…</a:t>
            </a:r>
            <a:endParaRPr lang="en-US" dirty="0"/>
          </a:p>
        </p:txBody>
      </p:sp>
      <p:pic>
        <p:nvPicPr>
          <p:cNvPr id="166916" name="Picture 4" descr="C:\JPAL\ExecEd and Training\2010\Cambridge\2010 Course Material\Slides\backup pics\GreenBankEncouragement2.bmp"/>
          <p:cNvPicPr>
            <a:picLocks noChangeAspect="1" noChangeArrowheads="1"/>
          </p:cNvPicPr>
          <p:nvPr/>
        </p:nvPicPr>
        <p:blipFill>
          <a:blip r:embed="rId2" cstate="print"/>
          <a:srcRect/>
          <a:stretch>
            <a:fillRect/>
          </a:stretch>
        </p:blipFill>
        <p:spPr bwMode="auto">
          <a:xfrm>
            <a:off x="4267200" y="1600200"/>
            <a:ext cx="2638326" cy="5101524"/>
          </a:xfrm>
          <a:prstGeom prst="rect">
            <a:avLst/>
          </a:prstGeom>
          <a:noFill/>
        </p:spPr>
      </p:pic>
      <p:pic>
        <p:nvPicPr>
          <p:cNvPr id="166917" name="Picture 5" descr="C:\JPAL\ExecEd and Training\2010\Cambridge\2010 Course Material\Slides\backup pics\GreenBankEncouragement.bmp"/>
          <p:cNvPicPr>
            <a:picLocks noChangeAspect="1" noChangeArrowheads="1"/>
          </p:cNvPicPr>
          <p:nvPr/>
        </p:nvPicPr>
        <p:blipFill>
          <a:blip r:embed="rId3" cstate="print"/>
          <a:srcRect/>
          <a:stretch>
            <a:fillRect/>
          </a:stretch>
        </p:blipFill>
        <p:spPr bwMode="auto">
          <a:xfrm>
            <a:off x="1650071" y="1600200"/>
            <a:ext cx="2630478" cy="508635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p:txBody>
          <a:bodyPr/>
          <a:lstStyle/>
          <a:p>
            <a:r>
              <a:rPr lang="en-US" smtClean="0"/>
              <a:t>Identify problem and proposed solution</a:t>
            </a:r>
          </a:p>
          <a:p>
            <a:pPr lvl="1"/>
            <a:r>
              <a:rPr lang="en-US" smtClean="0"/>
              <a:t>Define the problem both through qualitative work and your own academic background research</a:t>
            </a:r>
          </a:p>
          <a:p>
            <a:pPr lvl="1"/>
            <a:r>
              <a:rPr lang="en-US" smtClean="0"/>
              <a:t>Define the intervention</a:t>
            </a:r>
          </a:p>
          <a:p>
            <a:pPr lvl="1"/>
            <a:r>
              <a:rPr lang="en-US" smtClean="0"/>
              <a:t>Learn key “hurdles” in design of operations</a:t>
            </a:r>
          </a:p>
          <a:p>
            <a:r>
              <a:rPr lang="en-US" smtClean="0"/>
              <a:t>Identify key players</a:t>
            </a:r>
          </a:p>
          <a:p>
            <a:pPr lvl="1"/>
            <a:r>
              <a:rPr lang="en-US" smtClean="0"/>
              <a:t>Top management</a:t>
            </a:r>
          </a:p>
          <a:p>
            <a:pPr lvl="1"/>
            <a:r>
              <a:rPr lang="en-US" smtClean="0"/>
              <a:t>Field staff</a:t>
            </a:r>
          </a:p>
          <a:p>
            <a:pPr lvl="1"/>
            <a:r>
              <a:rPr lang="en-US" smtClean="0"/>
              <a:t>Donors</a:t>
            </a:r>
          </a:p>
          <a:p>
            <a:pPr lvl="1"/>
            <a:endParaRPr lang="en-US" smtClean="0"/>
          </a:p>
          <a:p>
            <a:pPr lvl="1"/>
            <a:endParaRPr lang="en-US" smtClean="0"/>
          </a:p>
        </p:txBody>
      </p:sp>
      <p:sp>
        <p:nvSpPr>
          <p:cNvPr id="36867" name="Rectangle 2"/>
          <p:cNvSpPr>
            <a:spLocks noGrp="1" noChangeArrowheads="1"/>
          </p:cNvSpPr>
          <p:nvPr>
            <p:ph type="title"/>
          </p:nvPr>
        </p:nvSpPr>
        <p:spPr/>
        <p:txBody>
          <a:bodyPr/>
          <a:lstStyle/>
          <a:p>
            <a:r>
              <a:rPr lang="en-US" dirty="0" smtClean="0"/>
              <a:t>Planning and Design</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p:txBody>
          <a:bodyPr/>
          <a:lstStyle/>
          <a:p>
            <a:r>
              <a:rPr lang="en-US" dirty="0" smtClean="0"/>
              <a:t>Identify key operations questions to include in study</a:t>
            </a:r>
          </a:p>
          <a:p>
            <a:pPr lvl="1"/>
            <a:r>
              <a:rPr lang="en-US" dirty="0" smtClean="0"/>
              <a:t>Find win-win opportunities for operations</a:t>
            </a:r>
          </a:p>
          <a:p>
            <a:pPr lvl="1"/>
            <a:r>
              <a:rPr lang="en-US" dirty="0" smtClean="0"/>
              <a:t>How to best market?</a:t>
            </a:r>
          </a:p>
          <a:p>
            <a:pPr lvl="1"/>
            <a:r>
              <a:rPr lang="en-US" dirty="0" smtClean="0"/>
              <a:t>How to sustain the program?</a:t>
            </a:r>
          </a:p>
          <a:p>
            <a:pPr lvl="2"/>
            <a:r>
              <a:rPr lang="en-US" dirty="0" smtClean="0"/>
              <a:t>Pricing policy</a:t>
            </a:r>
          </a:p>
          <a:p>
            <a:pPr lvl="2"/>
            <a:r>
              <a:rPr lang="en-US" dirty="0" smtClean="0"/>
              <a:t>Generating demand through spillovers</a:t>
            </a:r>
          </a:p>
          <a:p>
            <a:pPr lvl="1"/>
            <a:r>
              <a:rPr lang="en-US" dirty="0" smtClean="0"/>
              <a:t>Types or extent of training?</a:t>
            </a:r>
          </a:p>
          <a:p>
            <a:pPr lvl="1"/>
            <a:endParaRPr lang="en-US" dirty="0" smtClean="0"/>
          </a:p>
        </p:txBody>
      </p:sp>
      <p:sp>
        <p:nvSpPr>
          <p:cNvPr id="37891" name="Title 1"/>
          <p:cNvSpPr>
            <a:spLocks noGrp="1"/>
          </p:cNvSpPr>
          <p:nvPr>
            <p:ph type="title"/>
          </p:nvPr>
        </p:nvSpPr>
        <p:spPr/>
        <p:txBody>
          <a:bodyPr/>
          <a:lstStyle/>
          <a:p>
            <a:r>
              <a:rPr lang="en-US" dirty="0" smtClean="0"/>
              <a:t>Planning and Design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Extensive piloting</a:t>
            </a:r>
          </a:p>
          <a:p>
            <a:endParaRPr lang="en-US" dirty="0"/>
          </a:p>
        </p:txBody>
      </p:sp>
      <p:sp>
        <p:nvSpPr>
          <p:cNvPr id="3" name="Title 2"/>
          <p:cNvSpPr>
            <a:spLocks noGrp="1"/>
          </p:cNvSpPr>
          <p:nvPr>
            <p:ph type="title"/>
          </p:nvPr>
        </p:nvSpPr>
        <p:spPr/>
        <p:txBody>
          <a:bodyPr/>
          <a:lstStyle/>
          <a:p>
            <a:r>
              <a:rPr lang="en-US" dirty="0" smtClean="0"/>
              <a:t>Process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pPr marL="609600" indent="-609600" eaLnBrk="1" hangingPunct="1">
              <a:lnSpc>
                <a:spcPct val="90000"/>
              </a:lnSpc>
            </a:pPr>
            <a:r>
              <a:rPr lang="en-US" sz="2800" smtClean="0"/>
              <a:t>Pilots vary in size &amp; rigor</a:t>
            </a:r>
          </a:p>
          <a:p>
            <a:pPr marL="609600" indent="-609600" eaLnBrk="1" hangingPunct="1">
              <a:lnSpc>
                <a:spcPct val="90000"/>
              </a:lnSpc>
            </a:pPr>
            <a:r>
              <a:rPr lang="en-US" sz="2800" smtClean="0"/>
              <a:t>Pilots &amp; qualitative steps </a:t>
            </a:r>
            <a:r>
              <a:rPr lang="en-US" sz="2800" i="1" smtClean="0"/>
              <a:t>are important</a:t>
            </a:r>
            <a:r>
              <a:rPr lang="en-US" sz="2800" smtClean="0"/>
              <a:t>. </a:t>
            </a:r>
          </a:p>
          <a:p>
            <a:pPr marL="609600" indent="-609600" eaLnBrk="1" hangingPunct="1">
              <a:lnSpc>
                <a:spcPct val="90000"/>
              </a:lnSpc>
            </a:pPr>
            <a:r>
              <a:rPr lang="en-US" sz="2800" smtClean="0"/>
              <a:t>Sometimes a “pilot” is the evaluation</a:t>
            </a:r>
          </a:p>
          <a:p>
            <a:pPr marL="609600" indent="-609600" eaLnBrk="1" hangingPunct="1">
              <a:lnSpc>
                <a:spcPct val="90000"/>
              </a:lnSpc>
            </a:pPr>
            <a:r>
              <a:rPr lang="en-US" sz="2800" smtClean="0"/>
              <a:t>Other times they are pilots for the evaluation</a:t>
            </a:r>
          </a:p>
          <a:p>
            <a:pPr marL="990600" lvl="1" indent="-533400" eaLnBrk="1" hangingPunct="1">
              <a:lnSpc>
                <a:spcPct val="90000"/>
              </a:lnSpc>
            </a:pPr>
            <a:endParaRPr lang="en-US" sz="2400" smtClean="0"/>
          </a:p>
        </p:txBody>
      </p:sp>
      <p:sp>
        <p:nvSpPr>
          <p:cNvPr id="39939" name="Rectangle 2"/>
          <p:cNvSpPr>
            <a:spLocks noGrp="1" noChangeArrowheads="1"/>
          </p:cNvSpPr>
          <p:nvPr>
            <p:ph type="title"/>
          </p:nvPr>
        </p:nvSpPr>
        <p:spPr/>
        <p:txBody>
          <a:bodyPr/>
          <a:lstStyle/>
          <a:p>
            <a:pPr eaLnBrk="1" hangingPunct="1"/>
            <a:r>
              <a:rPr lang="en-US" dirty="0" smtClean="0"/>
              <a:t>Pilot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Take-up and selection bias</a:t>
            </a:r>
            <a:endParaRPr lang="en-US" dirty="0"/>
          </a:p>
        </p:txBody>
      </p:sp>
      <p:sp>
        <p:nvSpPr>
          <p:cNvPr id="3" name="Title 2"/>
          <p:cNvSpPr>
            <a:spLocks noGrp="1"/>
          </p:cNvSpPr>
          <p:nvPr>
            <p:ph type="title"/>
          </p:nvPr>
        </p:nvSpPr>
        <p:spPr/>
        <p:txBody>
          <a:bodyPr/>
          <a:lstStyle/>
          <a:p>
            <a:r>
              <a:rPr lang="en-US" dirty="0" smtClean="0"/>
              <a:t>Why randomize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Course Overview</a:t>
            </a:r>
          </a:p>
        </p:txBody>
      </p:sp>
      <p:sp>
        <p:nvSpPr>
          <p:cNvPr id="33795" name="Content Placeholder 1"/>
          <p:cNvSpPr>
            <a:spLocks noGrp="1"/>
          </p:cNvSpPr>
          <p:nvPr>
            <p:ph idx="1"/>
          </p:nvPr>
        </p:nvSpPr>
        <p:spPr/>
        <p:txBody>
          <a:bodyPr/>
          <a:lstStyle/>
          <a:p>
            <a:pPr marL="514350" indent="-514350" eaLnBrk="1" hangingPunct="1">
              <a:buFont typeface="Calibri" pitchFamily="34" charset="0"/>
              <a:buAutoNum type="arabicPeriod"/>
            </a:pPr>
            <a:r>
              <a:rPr lang="en-US" dirty="0" smtClean="0"/>
              <a:t>Why evaluate? What is evaluation?</a:t>
            </a:r>
          </a:p>
          <a:p>
            <a:pPr marL="514350" indent="-514350" eaLnBrk="1" hangingPunct="1">
              <a:buFont typeface="Calibri" pitchFamily="34" charset="0"/>
              <a:buAutoNum type="arabicPeriod"/>
            </a:pPr>
            <a:r>
              <a:rPr lang="en-US" dirty="0" smtClean="0"/>
              <a:t>Outcomes, indicators and measuring impact</a:t>
            </a:r>
          </a:p>
          <a:p>
            <a:pPr marL="514350" indent="-514350" eaLnBrk="1" hangingPunct="1">
              <a:buFont typeface="Calibri" pitchFamily="34" charset="0"/>
              <a:buAutoNum type="arabicPeriod"/>
            </a:pPr>
            <a:r>
              <a:rPr lang="en-US" dirty="0" smtClean="0"/>
              <a:t>Impact evaluation – why randomize</a:t>
            </a:r>
          </a:p>
          <a:p>
            <a:pPr marL="514350" indent="-514350" eaLnBrk="1" hangingPunct="1">
              <a:buFont typeface="Calibri" pitchFamily="34" charset="0"/>
              <a:buAutoNum type="arabicPeriod"/>
            </a:pPr>
            <a:r>
              <a:rPr lang="en-US" dirty="0" smtClean="0"/>
              <a:t>How to randomize</a:t>
            </a:r>
          </a:p>
          <a:p>
            <a:pPr marL="514350" indent="-514350" eaLnBrk="1" hangingPunct="1">
              <a:buFont typeface="Calibri" pitchFamily="34" charset="0"/>
              <a:buAutoNum type="arabicPeriod"/>
            </a:pPr>
            <a:r>
              <a:rPr lang="en-US" dirty="0" smtClean="0"/>
              <a:t>Sampling and sample size</a:t>
            </a:r>
          </a:p>
          <a:p>
            <a:pPr marL="514350" indent="-514350" eaLnBrk="1" hangingPunct="1">
              <a:buFont typeface="Calibri" pitchFamily="34" charset="0"/>
              <a:buAutoNum type="arabicPeriod"/>
            </a:pPr>
            <a:r>
              <a:rPr lang="en-US" dirty="0" smtClean="0"/>
              <a:t>Implementing an evaluation</a:t>
            </a:r>
          </a:p>
          <a:p>
            <a:pPr marL="514350" indent="-514350" eaLnBrk="1" hangingPunct="1">
              <a:buFont typeface="Calibri" pitchFamily="34" charset="0"/>
              <a:buAutoNum type="arabicPeriod"/>
            </a:pPr>
            <a:r>
              <a:rPr lang="en-US" dirty="0" smtClean="0"/>
              <a:t>Analysis and inference</a:t>
            </a:r>
          </a:p>
          <a:p>
            <a:pPr marL="514350" indent="-514350" eaLnBrk="1" hangingPunct="1">
              <a:buFont typeface="Calibri" pitchFamily="34" charset="0"/>
              <a:buAutoNum type="arabicPeriod"/>
            </a:pPr>
            <a:r>
              <a:rPr lang="en-US" b="1" dirty="0" smtClean="0">
                <a:solidFill>
                  <a:srgbClr val="FF0000"/>
                </a:solidFill>
              </a:rPr>
              <a:t>Randomized Evaluation: Start-to-finish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smtClean="0"/>
              <a:t>Design randomization strategy</a:t>
            </a:r>
          </a:p>
          <a:p>
            <a:pPr lvl="1"/>
            <a:r>
              <a:rPr lang="en-US" smtClean="0"/>
              <a:t>Basic strategy</a:t>
            </a:r>
          </a:p>
          <a:p>
            <a:pPr lvl="1"/>
            <a:r>
              <a:rPr lang="en-US" smtClean="0"/>
              <a:t>Sample frame</a:t>
            </a:r>
          </a:p>
          <a:p>
            <a:pPr lvl="1"/>
            <a:r>
              <a:rPr lang="en-US" smtClean="0"/>
              <a:t>Unit of randomization</a:t>
            </a:r>
          </a:p>
          <a:p>
            <a:pPr lvl="1"/>
            <a:r>
              <a:rPr lang="en-US" smtClean="0"/>
              <a:t>Stratification</a:t>
            </a:r>
          </a:p>
          <a:p>
            <a:pPr lvl="1"/>
            <a:endParaRPr lang="en-US" smtClean="0"/>
          </a:p>
          <a:p>
            <a:r>
              <a:rPr lang="en-US" smtClean="0"/>
              <a:t>Define data collection plan</a:t>
            </a:r>
          </a:p>
          <a:p>
            <a:pPr lvl="1"/>
            <a:endParaRPr lang="en-US" dirty="0" smtClean="0"/>
          </a:p>
        </p:txBody>
      </p:sp>
      <p:sp>
        <p:nvSpPr>
          <p:cNvPr id="38915" name="Rectangle 2"/>
          <p:cNvSpPr>
            <a:spLocks noGrp="1" noChangeArrowheads="1"/>
          </p:cNvSpPr>
          <p:nvPr>
            <p:ph type="title"/>
          </p:nvPr>
        </p:nvSpPr>
        <p:spPr/>
        <p:txBody>
          <a:bodyPr/>
          <a:lstStyle/>
          <a:p>
            <a:r>
              <a:rPr lang="en-US" dirty="0" smtClean="0"/>
              <a:t>Planning and Design</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304800"/>
            <a:ext cx="7772400" cy="1143000"/>
          </a:xfrm>
        </p:spPr>
        <p:txBody>
          <a:bodyPr/>
          <a:lstStyle/>
          <a:p>
            <a:pPr algn="l" eaLnBrk="1" hangingPunct="1"/>
            <a:r>
              <a:rPr lang="en-US" sz="4000" dirty="0" smtClean="0"/>
              <a:t>Study design: basic strategy</a:t>
            </a:r>
          </a:p>
        </p:txBody>
      </p:sp>
      <p:graphicFrame>
        <p:nvGraphicFramePr>
          <p:cNvPr id="4" name="Diagram 3"/>
          <p:cNvGraphicFramePr/>
          <p:nvPr/>
        </p:nvGraphicFramePr>
        <p:xfrm>
          <a:off x="152400" y="1295400"/>
          <a:ext cx="8991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Individual?</a:t>
            </a:r>
          </a:p>
          <a:p>
            <a:r>
              <a:rPr lang="en-US" dirty="0" err="1" smtClean="0"/>
              <a:t>Barangay</a:t>
            </a:r>
            <a:r>
              <a:rPr lang="en-US" dirty="0" smtClean="0"/>
              <a:t>?</a:t>
            </a:r>
          </a:p>
          <a:p>
            <a:r>
              <a:rPr lang="en-US" dirty="0" smtClean="0"/>
              <a:t>Spillovers</a:t>
            </a:r>
          </a:p>
          <a:p>
            <a:r>
              <a:rPr lang="en-US" dirty="0" smtClean="0"/>
              <a:t>Green bank’s reputation</a:t>
            </a:r>
          </a:p>
          <a:p>
            <a:r>
              <a:rPr lang="en-US" dirty="0" smtClean="0"/>
              <a:t>Sample size?</a:t>
            </a:r>
          </a:p>
        </p:txBody>
      </p:sp>
      <p:sp>
        <p:nvSpPr>
          <p:cNvPr id="3" name="Title 2"/>
          <p:cNvSpPr>
            <a:spLocks noGrp="1"/>
          </p:cNvSpPr>
          <p:nvPr>
            <p:ph type="title"/>
          </p:nvPr>
        </p:nvSpPr>
        <p:spPr/>
        <p:txBody>
          <a:bodyPr/>
          <a:lstStyle/>
          <a:p>
            <a:r>
              <a:rPr lang="en-US" dirty="0" smtClean="0"/>
              <a:t>Study design: randomization unit</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Dean Karlan: </a:t>
            </a:r>
          </a:p>
          <a:p>
            <a:pPr lvl="1"/>
            <a:r>
              <a:rPr lang="en-US" dirty="0" smtClean="0"/>
              <a:t>“Intra-cluster correlation will be small”</a:t>
            </a:r>
          </a:p>
          <a:p>
            <a:r>
              <a:rPr lang="en-US" dirty="0" smtClean="0"/>
              <a:t>Nava Ashraf:</a:t>
            </a:r>
            <a:endParaRPr lang="en-US" dirty="0"/>
          </a:p>
          <a:p>
            <a:pPr lvl="1"/>
            <a:r>
              <a:rPr lang="en-US" dirty="0" smtClean="0"/>
              <a:t>“What? No! There are lots of </a:t>
            </a:r>
            <a:r>
              <a:rPr lang="en-US" dirty="0" err="1" smtClean="0"/>
              <a:t>Barangay</a:t>
            </a:r>
            <a:r>
              <a:rPr lang="en-US" dirty="0" smtClean="0"/>
              <a:t>-specific shocks! Intra-cluster correlation will be large!”</a:t>
            </a:r>
          </a:p>
          <a:p>
            <a:r>
              <a:rPr lang="en-US" dirty="0" smtClean="0"/>
              <a:t>Dean Karlan: </a:t>
            </a:r>
          </a:p>
          <a:p>
            <a:pPr lvl="1"/>
            <a:r>
              <a:rPr lang="en-US" dirty="0" smtClean="0"/>
              <a:t>“There’s no way the Bank will let us randomize at the individual level!!”</a:t>
            </a:r>
          </a:p>
          <a:p>
            <a:r>
              <a:rPr lang="en-US" dirty="0" smtClean="0"/>
              <a:t>Nava Ashraf: </a:t>
            </a:r>
          </a:p>
          <a:p>
            <a:pPr lvl="1"/>
            <a:r>
              <a:rPr lang="en-US" dirty="0" smtClean="0"/>
              <a:t>“Let’s see!”</a:t>
            </a:r>
          </a:p>
        </p:txBody>
      </p:sp>
      <p:sp>
        <p:nvSpPr>
          <p:cNvPr id="3" name="Title 2"/>
          <p:cNvSpPr>
            <a:spLocks noGrp="1"/>
          </p:cNvSpPr>
          <p:nvPr>
            <p:ph type="title"/>
          </p:nvPr>
        </p:nvSpPr>
        <p:spPr/>
        <p:txBody>
          <a:bodyPr/>
          <a:lstStyle/>
          <a:p>
            <a:r>
              <a:rPr lang="en-US" dirty="0" smtClean="0"/>
              <a:t>Discussion of sample size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idx="1"/>
          </p:nvPr>
        </p:nvSpPr>
        <p:spPr>
          <a:xfrm>
            <a:off x="272142" y="1324428"/>
            <a:ext cx="8763000" cy="4572000"/>
          </a:xfrm>
        </p:spPr>
        <p:txBody>
          <a:bodyPr/>
          <a:lstStyle/>
          <a:p>
            <a:pPr eaLnBrk="1" hangingPunct="1">
              <a:lnSpc>
                <a:spcPct val="90000"/>
              </a:lnSpc>
            </a:pPr>
            <a:r>
              <a:rPr lang="en-US" sz="2400" dirty="0" smtClean="0"/>
              <a:t>Sample frame: 4,000 existing (or former) bank clients</a:t>
            </a:r>
          </a:p>
          <a:p>
            <a:pPr eaLnBrk="1" hangingPunct="1">
              <a:lnSpc>
                <a:spcPct val="90000"/>
              </a:lnSpc>
            </a:pPr>
            <a:r>
              <a:rPr lang="en-US" sz="2400" dirty="0" smtClean="0"/>
              <a:t>3,154 individuals randomly chosen to be surveyed</a:t>
            </a:r>
          </a:p>
          <a:p>
            <a:pPr eaLnBrk="1" hangingPunct="1">
              <a:lnSpc>
                <a:spcPct val="90000"/>
              </a:lnSpc>
            </a:pPr>
            <a:r>
              <a:rPr lang="en-US" sz="2400" dirty="0" smtClean="0"/>
              <a:t>1,777 surveys completed</a:t>
            </a:r>
          </a:p>
          <a:p>
            <a:pPr eaLnBrk="1" hangingPunct="1">
              <a:lnSpc>
                <a:spcPct val="90000"/>
              </a:lnSpc>
            </a:pPr>
            <a:r>
              <a:rPr lang="en-US" sz="2400" dirty="0" smtClean="0"/>
              <a:t>Participants randomized individually into:</a:t>
            </a:r>
          </a:p>
          <a:p>
            <a:pPr lvl="1" eaLnBrk="1" hangingPunct="1">
              <a:lnSpc>
                <a:spcPct val="90000"/>
              </a:lnSpc>
            </a:pPr>
            <a:r>
              <a:rPr lang="en-US" sz="2000" dirty="0" smtClean="0"/>
              <a:t>Treatment (Offered SEED), 50%</a:t>
            </a:r>
          </a:p>
          <a:p>
            <a:pPr lvl="1" eaLnBrk="1" hangingPunct="1">
              <a:lnSpc>
                <a:spcPct val="90000"/>
              </a:lnSpc>
            </a:pPr>
            <a:r>
              <a:rPr lang="en-US" sz="2000" dirty="0" smtClean="0"/>
              <a:t>Marketing(Encouraged to Save), 25%</a:t>
            </a:r>
          </a:p>
          <a:p>
            <a:pPr lvl="1" eaLnBrk="1" hangingPunct="1">
              <a:lnSpc>
                <a:spcPct val="90000"/>
              </a:lnSpc>
            </a:pPr>
            <a:r>
              <a:rPr lang="en-US" sz="2000" dirty="0" smtClean="0"/>
              <a:t>Control (Nothing), 25%</a:t>
            </a:r>
          </a:p>
          <a:p>
            <a:pPr eaLnBrk="1" hangingPunct="1">
              <a:lnSpc>
                <a:spcPct val="90000"/>
              </a:lnSpc>
            </a:pPr>
            <a:r>
              <a:rPr lang="en-US" sz="2400" dirty="0" smtClean="0"/>
              <a:t>Marketing team from Bank visited one-on-one with T &amp; M groups</a:t>
            </a:r>
          </a:p>
          <a:p>
            <a:pPr eaLnBrk="1" hangingPunct="1">
              <a:lnSpc>
                <a:spcPct val="90000"/>
              </a:lnSpc>
            </a:pPr>
            <a:r>
              <a:rPr lang="en-US" sz="2400" dirty="0" smtClean="0"/>
              <a:t>28% of Treatment group took-up</a:t>
            </a:r>
          </a:p>
          <a:p>
            <a:pPr eaLnBrk="1" hangingPunct="1">
              <a:lnSpc>
                <a:spcPct val="90000"/>
              </a:lnSpc>
            </a:pPr>
            <a:r>
              <a:rPr lang="en-US" sz="2400" dirty="0" smtClean="0"/>
              <a:t>Marketing &amp; Control groups not allowed to take-up</a:t>
            </a:r>
          </a:p>
          <a:p>
            <a:pPr eaLnBrk="1" hangingPunct="1">
              <a:lnSpc>
                <a:spcPct val="90000"/>
              </a:lnSpc>
            </a:pPr>
            <a:r>
              <a:rPr lang="en-US" sz="2400" dirty="0" smtClean="0"/>
              <a:t>Six months and then 12 months later we collected bank savings data on all 3 groups</a:t>
            </a:r>
          </a:p>
          <a:p>
            <a:pPr lvl="1" eaLnBrk="1" hangingPunct="1">
              <a:lnSpc>
                <a:spcPct val="90000"/>
              </a:lnSpc>
            </a:pPr>
            <a:r>
              <a:rPr lang="en-US" sz="2000" dirty="0" smtClean="0"/>
              <a:t>Data from SEED account</a:t>
            </a:r>
          </a:p>
          <a:p>
            <a:pPr lvl="1" eaLnBrk="1" hangingPunct="1">
              <a:lnSpc>
                <a:spcPct val="90000"/>
              </a:lnSpc>
            </a:pPr>
            <a:r>
              <a:rPr lang="en-US" sz="2000" dirty="0" smtClean="0"/>
              <a:t>Data from their normal savings account</a:t>
            </a:r>
          </a:p>
          <a:p>
            <a:pPr eaLnBrk="1" hangingPunct="1">
              <a:lnSpc>
                <a:spcPct val="90000"/>
              </a:lnSpc>
            </a:pPr>
            <a:r>
              <a:rPr lang="en-US" sz="2400" dirty="0" smtClean="0"/>
              <a:t>Follow up Survey 2 years after</a:t>
            </a:r>
          </a:p>
        </p:txBody>
      </p:sp>
      <p:sp>
        <p:nvSpPr>
          <p:cNvPr id="55299" name="Rectangle 2"/>
          <p:cNvSpPr>
            <a:spLocks noGrp="1" noChangeArrowheads="1"/>
          </p:cNvSpPr>
          <p:nvPr>
            <p:ph type="title"/>
          </p:nvPr>
        </p:nvSpPr>
        <p:spPr>
          <a:xfrm>
            <a:off x="457200" y="304800"/>
            <a:ext cx="7772400" cy="1143000"/>
          </a:xfrm>
        </p:spPr>
        <p:txBody>
          <a:bodyPr/>
          <a:lstStyle/>
          <a:p>
            <a:pPr eaLnBrk="1" hangingPunct="1"/>
            <a:r>
              <a:rPr lang="en-US" dirty="0" smtClean="0"/>
              <a:t>Study design: sample frame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idx="1"/>
          </p:nvPr>
        </p:nvSpPr>
        <p:spPr>
          <a:xfrm>
            <a:off x="685800" y="1752600"/>
            <a:ext cx="7772400" cy="4572000"/>
          </a:xfrm>
        </p:spPr>
        <p:txBody>
          <a:bodyPr/>
          <a:lstStyle/>
          <a:p>
            <a:pPr eaLnBrk="1" hangingPunct="1">
              <a:lnSpc>
                <a:spcPct val="90000"/>
              </a:lnSpc>
            </a:pPr>
            <a:r>
              <a:rPr lang="en-US" smtClean="0"/>
              <a:t>Understand take-up decision</a:t>
            </a:r>
          </a:p>
          <a:p>
            <a:pPr eaLnBrk="1" hangingPunct="1">
              <a:lnSpc>
                <a:spcPct val="90000"/>
              </a:lnSpc>
            </a:pPr>
            <a:r>
              <a:rPr lang="en-US" smtClean="0"/>
              <a:t>Pre-intervention measurements in order to measure changes in savings/income and assess welfare implication from intervention</a:t>
            </a:r>
          </a:p>
          <a:p>
            <a:pPr lvl="1" eaLnBrk="1" hangingPunct="1">
              <a:lnSpc>
                <a:spcPct val="90000"/>
              </a:lnSpc>
            </a:pPr>
            <a:endParaRPr lang="en-US" sz="3200" smtClean="0"/>
          </a:p>
          <a:p>
            <a:pPr eaLnBrk="1" hangingPunct="1">
              <a:lnSpc>
                <a:spcPct val="90000"/>
              </a:lnSpc>
            </a:pPr>
            <a:endParaRPr lang="en-US" smtClean="0"/>
          </a:p>
        </p:txBody>
      </p:sp>
      <p:sp>
        <p:nvSpPr>
          <p:cNvPr id="64515" name="Rectangle 2"/>
          <p:cNvSpPr>
            <a:spLocks noGrp="1" noChangeArrowheads="1"/>
          </p:cNvSpPr>
          <p:nvPr>
            <p:ph type="title"/>
          </p:nvPr>
        </p:nvSpPr>
        <p:spPr>
          <a:xfrm>
            <a:off x="457200" y="304800"/>
            <a:ext cx="7772400" cy="1143000"/>
          </a:xfrm>
        </p:spPr>
        <p:txBody>
          <a:bodyPr/>
          <a:lstStyle/>
          <a:p>
            <a:pPr eaLnBrk="1" hangingPunct="1"/>
            <a:r>
              <a:rPr lang="en-US" smtClean="0"/>
              <a:t>Baseline Survey: Two Purposes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3"/>
          <p:cNvSpPr>
            <a:spLocks noGrp="1" noChangeArrowheads="1"/>
          </p:cNvSpPr>
          <p:nvPr>
            <p:ph idx="1"/>
          </p:nvPr>
        </p:nvSpPr>
        <p:spPr>
          <a:xfrm>
            <a:off x="381000" y="1676400"/>
            <a:ext cx="8382000" cy="4114800"/>
          </a:xfrm>
        </p:spPr>
        <p:txBody>
          <a:bodyPr/>
          <a:lstStyle/>
          <a:p>
            <a:pPr marL="381000" indent="-381000" eaLnBrk="1" hangingPunct="1">
              <a:lnSpc>
                <a:spcPct val="80000"/>
              </a:lnSpc>
              <a:buFontTx/>
              <a:buAutoNum type="arabicPeriod"/>
              <a:defRPr/>
            </a:pPr>
            <a:r>
              <a:rPr lang="en-US" sz="2400" dirty="0" smtClean="0">
                <a:solidFill>
                  <a:schemeClr val="bg2"/>
                </a:solidFill>
              </a:rPr>
              <a:t>Identify “target” individuals and collect baseline data</a:t>
            </a:r>
          </a:p>
          <a:p>
            <a:pPr marL="381000" indent="-381000" eaLnBrk="1" hangingPunct="1">
              <a:lnSpc>
                <a:spcPct val="80000"/>
              </a:lnSpc>
              <a:buFontTx/>
              <a:buAutoNum type="arabicPeriod"/>
              <a:defRPr/>
            </a:pPr>
            <a:r>
              <a:rPr lang="en-US" sz="2400" dirty="0" smtClean="0"/>
              <a:t>Randomize</a:t>
            </a:r>
          </a:p>
          <a:p>
            <a:pPr marL="800100" lvl="1" indent="-342900" eaLnBrk="1" hangingPunct="1">
              <a:lnSpc>
                <a:spcPct val="80000"/>
              </a:lnSpc>
              <a:defRPr/>
            </a:pPr>
            <a:r>
              <a:rPr lang="en-US" sz="2400" dirty="0" smtClean="0"/>
              <a:t>Real-time randomization</a:t>
            </a:r>
          </a:p>
          <a:p>
            <a:pPr marL="800100" lvl="1" indent="-342900" eaLnBrk="1" hangingPunct="1">
              <a:lnSpc>
                <a:spcPct val="80000"/>
              </a:lnSpc>
              <a:defRPr/>
            </a:pPr>
            <a:r>
              <a:rPr lang="en-US" sz="2400" dirty="0" smtClean="0"/>
              <a:t>All-at-once randomization</a:t>
            </a:r>
          </a:p>
          <a:p>
            <a:pPr marL="800100" lvl="1" indent="-342900" eaLnBrk="1" hangingPunct="1">
              <a:lnSpc>
                <a:spcPct val="80000"/>
              </a:lnSpc>
              <a:defRPr/>
            </a:pPr>
            <a:r>
              <a:rPr lang="en-US" sz="2400" dirty="0" smtClean="0"/>
              <a:t>Waves</a:t>
            </a:r>
          </a:p>
          <a:p>
            <a:pPr marL="381000" indent="-381000" eaLnBrk="1" hangingPunct="1">
              <a:lnSpc>
                <a:spcPct val="80000"/>
              </a:lnSpc>
              <a:buFontTx/>
              <a:buAutoNum type="arabicPeriod"/>
              <a:defRPr/>
            </a:pPr>
            <a:r>
              <a:rPr lang="en-US" sz="2400" dirty="0" smtClean="0"/>
              <a:t>Implement intervention to treatment group</a:t>
            </a:r>
          </a:p>
          <a:p>
            <a:pPr marL="781050" lvl="1" indent="-381000" eaLnBrk="1" hangingPunct="1">
              <a:lnSpc>
                <a:spcPct val="80000"/>
              </a:lnSpc>
              <a:defRPr/>
            </a:pPr>
            <a:r>
              <a:rPr lang="en-US" sz="2400" dirty="0" smtClean="0"/>
              <a:t>Ensure internal control</a:t>
            </a:r>
          </a:p>
          <a:p>
            <a:pPr marL="381000" indent="-381000" eaLnBrk="1" hangingPunct="1">
              <a:lnSpc>
                <a:spcPct val="80000"/>
              </a:lnSpc>
              <a:buFontTx/>
              <a:buAutoNum type="arabicPeriod"/>
              <a:defRPr/>
            </a:pPr>
            <a:r>
              <a:rPr lang="en-US" sz="2400" dirty="0" smtClean="0"/>
              <a:t>Measure impact after necessary delay to allow impact to occur</a:t>
            </a:r>
          </a:p>
          <a:p>
            <a:pPr marL="800100" lvl="1" indent="-342900" eaLnBrk="1" hangingPunct="1">
              <a:lnSpc>
                <a:spcPct val="80000"/>
              </a:lnSpc>
              <a:defRPr/>
            </a:pPr>
            <a:r>
              <a:rPr lang="en-US" sz="2400" dirty="0" smtClean="0"/>
              <a:t>Common question: “How long should we wait?”</a:t>
            </a:r>
          </a:p>
          <a:p>
            <a:pPr marL="800100" lvl="1" indent="-342900" eaLnBrk="1" hangingPunct="1">
              <a:lnSpc>
                <a:spcPct val="80000"/>
              </a:lnSpc>
              <a:defRPr/>
            </a:pPr>
            <a:r>
              <a:rPr lang="en-US" sz="2400" dirty="0" smtClean="0"/>
              <a:t>Operational considerations must be traded off.  No one-size-fits-all answer.</a:t>
            </a:r>
          </a:p>
          <a:p>
            <a:pPr marL="800100" lvl="1" indent="-342900" eaLnBrk="1" hangingPunct="1">
              <a:lnSpc>
                <a:spcPct val="80000"/>
              </a:lnSpc>
              <a:defRPr/>
            </a:pPr>
            <a:r>
              <a:rPr lang="en-US" sz="2400" dirty="0" smtClean="0"/>
              <a:t>Want to wait long enough to make sure the impacts materialize.</a:t>
            </a:r>
          </a:p>
          <a:p>
            <a:pPr marL="800100" lvl="1" indent="-342900" eaLnBrk="1" hangingPunct="1">
              <a:lnSpc>
                <a:spcPct val="80000"/>
              </a:lnSpc>
              <a:buFontTx/>
              <a:buNone/>
              <a:defRPr/>
            </a:pPr>
            <a:r>
              <a:rPr lang="en-US" sz="2000" dirty="0" smtClean="0"/>
              <a:t>  </a:t>
            </a:r>
          </a:p>
          <a:p>
            <a:pPr marL="800100" lvl="1" indent="-342900" eaLnBrk="1" hangingPunct="1">
              <a:lnSpc>
                <a:spcPct val="80000"/>
              </a:lnSpc>
              <a:buFontTx/>
              <a:buNone/>
              <a:defRPr/>
            </a:pPr>
            <a:r>
              <a:rPr lang="en-US" sz="2000" dirty="0" smtClean="0"/>
              <a:t>  </a:t>
            </a:r>
          </a:p>
          <a:p>
            <a:pPr marL="800100" lvl="1" indent="-342900" eaLnBrk="1" hangingPunct="1">
              <a:lnSpc>
                <a:spcPct val="80000"/>
              </a:lnSpc>
              <a:buFontTx/>
              <a:buNone/>
              <a:defRPr/>
            </a:pPr>
            <a:endParaRPr lang="en-US" sz="2000" dirty="0" smtClean="0"/>
          </a:p>
          <a:p>
            <a:pPr marL="800100" lvl="1" indent="-342900" eaLnBrk="1" hangingPunct="1">
              <a:lnSpc>
                <a:spcPct val="80000"/>
              </a:lnSpc>
              <a:buFontTx/>
              <a:buNone/>
              <a:defRPr/>
            </a:pPr>
            <a:endParaRPr lang="en-US" sz="2000" dirty="0" smtClean="0"/>
          </a:p>
          <a:p>
            <a:pPr marL="800100" lvl="1" indent="-342900" eaLnBrk="1" hangingPunct="1">
              <a:lnSpc>
                <a:spcPct val="80000"/>
              </a:lnSpc>
              <a:buFontTx/>
              <a:buNone/>
              <a:defRPr/>
            </a:pPr>
            <a:endParaRPr lang="en-US" sz="2000" dirty="0" smtClean="0"/>
          </a:p>
        </p:txBody>
      </p:sp>
      <p:sp>
        <p:nvSpPr>
          <p:cNvPr id="41987" name="Rectangle 2"/>
          <p:cNvSpPr>
            <a:spLocks noGrp="1" noChangeArrowheads="1"/>
          </p:cNvSpPr>
          <p:nvPr>
            <p:ph type="title"/>
          </p:nvPr>
        </p:nvSpPr>
        <p:spPr>
          <a:xfrm>
            <a:off x="685800" y="228600"/>
            <a:ext cx="7772400" cy="1143000"/>
          </a:xfrm>
        </p:spPr>
        <p:txBody>
          <a:bodyPr/>
          <a:lstStyle/>
          <a:p>
            <a:pPr eaLnBrk="1" hangingPunct="1"/>
            <a:r>
              <a:rPr lang="en-US" sz="4000" dirty="0" smtClean="0"/>
              <a:t>Implementation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sz="2800" dirty="0" smtClean="0"/>
              <a:t>Dear Valued Client Mr./Mrs._______________</a:t>
            </a:r>
          </a:p>
          <a:p>
            <a:pPr marL="0" indent="0">
              <a:buNone/>
            </a:pPr>
            <a:r>
              <a:rPr lang="en-US" sz="2800" dirty="0" smtClean="0"/>
              <a:t>We at Green Bank are committed to offering the best products we can to our clients. We are very happy that you have shown interest in our new product, SEED. However, we are still piloting the SEED savings product, and are not offering it yet to all of our clients. We are doing a slow-rollout of the SEED product, to only an initial 1000 clients for this year. During this year, we will monitor the product and its impact, and then perfect it before offering it to all of our clients.</a:t>
            </a:r>
          </a:p>
        </p:txBody>
      </p:sp>
      <p:sp>
        <p:nvSpPr>
          <p:cNvPr id="3" name="Title 2"/>
          <p:cNvSpPr>
            <a:spLocks noGrp="1"/>
          </p:cNvSpPr>
          <p:nvPr>
            <p:ph type="title"/>
          </p:nvPr>
        </p:nvSpPr>
        <p:spPr/>
        <p:txBody>
          <a:bodyPr/>
          <a:lstStyle/>
          <a:p>
            <a:r>
              <a:rPr lang="en-US" dirty="0" smtClean="0"/>
              <a:t>Dealing with fairness</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Please do not be sad that you were not chosen as part of the initial 1000 clients. These clients were chosen randomly, through a lottery/raffle draw. We put all of our valued clients’ names into a box, and then randomly selected 1000 clients to be the first to get the SEED product during the pilot phase. We did this randomly so that we could be as fair as possible to all of our clients.</a:t>
            </a:r>
          </a:p>
        </p:txBody>
      </p:sp>
      <p:sp>
        <p:nvSpPr>
          <p:cNvPr id="3" name="Title 2"/>
          <p:cNvSpPr>
            <a:spLocks noGrp="1"/>
          </p:cNvSpPr>
          <p:nvPr>
            <p:ph type="title"/>
          </p:nvPr>
        </p:nvSpPr>
        <p:spPr/>
        <p:txBody>
          <a:bodyPr/>
          <a:lstStyle/>
          <a:p>
            <a:r>
              <a:rPr lang="en-US" dirty="0" smtClean="0"/>
              <a:t>Dealing with fairness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800" dirty="0" smtClean="0"/>
              <a:t>We at Green Bank care very much about each and every one of our clients. We also care about being fair to all clients, and about creating and perfecting the best savings services and products to help our clients improve their lives. Doing a slow-rollout of this new SEED savings product to a randomly chosen group of clients is the best way to do this. We sincerely hope you understand, and look forward to offering you the new and improved SEED in July, 2004.</a:t>
            </a:r>
            <a:endParaRPr lang="en-US" sz="2800" dirty="0"/>
          </a:p>
        </p:txBody>
      </p:sp>
      <p:sp>
        <p:nvSpPr>
          <p:cNvPr id="3" name="Title 2"/>
          <p:cNvSpPr>
            <a:spLocks noGrp="1"/>
          </p:cNvSpPr>
          <p:nvPr>
            <p:ph type="title"/>
          </p:nvPr>
        </p:nvSpPr>
        <p:spPr/>
        <p:txBody>
          <a:bodyPr/>
          <a:lstStyle/>
          <a:p>
            <a:r>
              <a:rPr lang="en-US" dirty="0" smtClean="0"/>
              <a:t>Dealing with fairness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setting: Green Bank of </a:t>
            </a:r>
            <a:r>
              <a:rPr lang="en-US" dirty="0" err="1" smtClean="0"/>
              <a:t>Caraga</a:t>
            </a:r>
            <a:endParaRPr lang="en-US" dirty="0"/>
          </a:p>
        </p:txBody>
      </p:sp>
      <p:pic>
        <p:nvPicPr>
          <p:cNvPr id="5" name="Picture 1" descr="C:\JPAL\ExecEd and Training\2010\Cambridge\2010 Course Material\Slides\backup pics\greenbank.jpg"/>
          <p:cNvPicPr>
            <a:picLocks noGrp="1" noChangeAspect="1" noChangeArrowheads="1"/>
          </p:cNvPicPr>
          <p:nvPr>
            <p:ph idx="1"/>
          </p:nvPr>
        </p:nvPicPr>
        <p:blipFill>
          <a:blip r:embed="rId2" cstate="print"/>
          <a:srcRect/>
          <a:stretch>
            <a:fillRect/>
          </a:stretch>
        </p:blipFill>
        <p:spPr bwMode="auto">
          <a:xfrm>
            <a:off x="2819400" y="1600201"/>
            <a:ext cx="5892800" cy="4419600"/>
          </a:xfrm>
          <a:prstGeom prst="rect">
            <a:avLst/>
          </a:prstGeom>
          <a:noFill/>
        </p:spPr>
      </p:pic>
      <p:pic>
        <p:nvPicPr>
          <p:cNvPr id="197634" name="Picture 2" descr="C:\JPAL\ExecEd and Training\Course Content\Case studies\SEED\Mindanao 4.jpg"/>
          <p:cNvPicPr>
            <a:picLocks noChangeAspect="1" noChangeArrowheads="1"/>
          </p:cNvPicPr>
          <p:nvPr/>
        </p:nvPicPr>
        <p:blipFill>
          <a:blip r:embed="rId3" cstate="print"/>
          <a:srcRect/>
          <a:stretch>
            <a:fillRect/>
          </a:stretch>
        </p:blipFill>
        <p:spPr bwMode="auto">
          <a:xfrm>
            <a:off x="457200" y="1600200"/>
            <a:ext cx="2038031" cy="44488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idx="1"/>
          </p:nvPr>
        </p:nvSpPr>
        <p:spPr>
          <a:xfrm>
            <a:off x="457200" y="1752600"/>
            <a:ext cx="8686800" cy="4114800"/>
          </a:xfrm>
        </p:spPr>
        <p:txBody>
          <a:bodyPr/>
          <a:lstStyle/>
          <a:p>
            <a:pPr eaLnBrk="1" hangingPunct="1">
              <a:lnSpc>
                <a:spcPct val="90000"/>
              </a:lnSpc>
            </a:pPr>
            <a:r>
              <a:rPr lang="en-US" sz="2600" smtClean="0"/>
              <a:t>Sample frame: Existing &amp; prior clients of a bank</a:t>
            </a:r>
          </a:p>
          <a:p>
            <a:pPr lvl="1" eaLnBrk="1" hangingPunct="1">
              <a:lnSpc>
                <a:spcPct val="90000"/>
              </a:lnSpc>
            </a:pPr>
            <a:r>
              <a:rPr lang="en-US" sz="2400" smtClean="0"/>
              <a:t>Hence, not an intervention on the “general” public</a:t>
            </a:r>
          </a:p>
          <a:p>
            <a:pPr lvl="1" eaLnBrk="1" hangingPunct="1">
              <a:lnSpc>
                <a:spcPct val="90000"/>
              </a:lnSpc>
            </a:pPr>
            <a:r>
              <a:rPr lang="en-US" sz="2400" smtClean="0"/>
              <a:t>Perhaps not bad, because it means the impact does not come merely from expanding access</a:t>
            </a:r>
          </a:p>
          <a:p>
            <a:pPr eaLnBrk="1" hangingPunct="1">
              <a:lnSpc>
                <a:spcPct val="90000"/>
              </a:lnSpc>
            </a:pPr>
            <a:endParaRPr lang="en-US" sz="2400" smtClean="0"/>
          </a:p>
          <a:p>
            <a:pPr eaLnBrk="1" hangingPunct="1">
              <a:lnSpc>
                <a:spcPct val="90000"/>
              </a:lnSpc>
            </a:pPr>
            <a:r>
              <a:rPr lang="en-US" sz="2600" smtClean="0"/>
              <a:t>Take-up predicted by hyperbolicity </a:t>
            </a:r>
            <a:r>
              <a:rPr lang="en-US" sz="2600" i="1" smtClean="0"/>
              <a:t>only for women</a:t>
            </a:r>
          </a:p>
          <a:p>
            <a:pPr lvl="1" eaLnBrk="1" hangingPunct="1">
              <a:lnSpc>
                <a:spcPct val="90000"/>
              </a:lnSpc>
            </a:pPr>
            <a:r>
              <a:rPr lang="en-US" sz="2400" smtClean="0"/>
              <a:t>Women more “sophisticated”?</a:t>
            </a:r>
          </a:p>
          <a:p>
            <a:pPr lvl="1" eaLnBrk="1" hangingPunct="1">
              <a:lnSpc>
                <a:spcPct val="90000"/>
              </a:lnSpc>
            </a:pPr>
            <a:r>
              <a:rPr lang="en-US" sz="2400" smtClean="0"/>
              <a:t>Externalities to family internalized by women, not men?</a:t>
            </a:r>
          </a:p>
          <a:p>
            <a:pPr lvl="1" eaLnBrk="1" hangingPunct="1">
              <a:lnSpc>
                <a:spcPct val="90000"/>
              </a:lnSpc>
              <a:buFontTx/>
              <a:buNone/>
            </a:pPr>
            <a:endParaRPr lang="en-US" sz="2000" smtClean="0"/>
          </a:p>
          <a:p>
            <a:pPr eaLnBrk="1" hangingPunct="1">
              <a:lnSpc>
                <a:spcPct val="90000"/>
              </a:lnSpc>
            </a:pPr>
            <a:r>
              <a:rPr lang="en-US" sz="2600" smtClean="0"/>
              <a:t>No data on substitution from non-bank savings</a:t>
            </a:r>
          </a:p>
          <a:p>
            <a:pPr lvl="1" eaLnBrk="1" hangingPunct="1">
              <a:lnSpc>
                <a:spcPct val="90000"/>
              </a:lnSpc>
            </a:pPr>
            <a:r>
              <a:rPr lang="en-US" sz="2400" smtClean="0"/>
              <a:t>But we do observe change in non-SEED savings at the bank</a:t>
            </a:r>
          </a:p>
          <a:p>
            <a:pPr eaLnBrk="1" hangingPunct="1">
              <a:lnSpc>
                <a:spcPct val="90000"/>
              </a:lnSpc>
            </a:pPr>
            <a:endParaRPr lang="en-US" sz="2400" smtClean="0"/>
          </a:p>
          <a:p>
            <a:pPr eaLnBrk="1" hangingPunct="1">
              <a:lnSpc>
                <a:spcPct val="90000"/>
              </a:lnSpc>
            </a:pPr>
            <a:endParaRPr lang="en-US" sz="2800" smtClean="0"/>
          </a:p>
        </p:txBody>
      </p:sp>
      <p:sp>
        <p:nvSpPr>
          <p:cNvPr id="63491" name="Rectangle 2"/>
          <p:cNvSpPr>
            <a:spLocks noGrp="1" noChangeArrowheads="1"/>
          </p:cNvSpPr>
          <p:nvPr>
            <p:ph type="title"/>
          </p:nvPr>
        </p:nvSpPr>
        <p:spPr>
          <a:xfrm>
            <a:off x="457200" y="304800"/>
            <a:ext cx="7772400" cy="1143000"/>
          </a:xfrm>
        </p:spPr>
        <p:txBody>
          <a:bodyPr/>
          <a:lstStyle/>
          <a:p>
            <a:pPr eaLnBrk="1" hangingPunct="1"/>
            <a:r>
              <a:rPr lang="en-US" smtClean="0"/>
              <a:t>Preview of the Warts!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idx="1"/>
          </p:nvPr>
        </p:nvSpPr>
        <p:spPr>
          <a:xfrm>
            <a:off x="685800" y="1676400"/>
            <a:ext cx="7772400" cy="4114800"/>
          </a:xfrm>
        </p:spPr>
        <p:txBody>
          <a:bodyPr/>
          <a:lstStyle/>
          <a:p>
            <a:pPr eaLnBrk="1" hangingPunct="1"/>
            <a:r>
              <a:rPr lang="en-US" dirty="0" smtClean="0"/>
              <a:t>Intent to Treat: Compare means between groups</a:t>
            </a:r>
          </a:p>
          <a:p>
            <a:pPr eaLnBrk="1" hangingPunct="1"/>
            <a:r>
              <a:rPr lang="en-US" dirty="0" smtClean="0"/>
              <a:t>Treatment on the Treated: Instrumental variable approach, effectively scaling-up impact by proportion who took up</a:t>
            </a:r>
          </a:p>
          <a:p>
            <a:pPr lvl="1" eaLnBrk="1" hangingPunct="1"/>
            <a:r>
              <a:rPr lang="en-US" sz="2600" dirty="0" smtClean="0"/>
              <a:t>Assumption #1: </a:t>
            </a:r>
            <a:r>
              <a:rPr lang="en-US" sz="2600" b="1" dirty="0" smtClean="0"/>
              <a:t>Take-up correlated with instrument</a:t>
            </a:r>
            <a:r>
              <a:rPr lang="en-US" sz="2600" dirty="0" smtClean="0"/>
              <a:t>.  </a:t>
            </a:r>
          </a:p>
          <a:p>
            <a:pPr lvl="1" eaLnBrk="1" hangingPunct="1"/>
            <a:r>
              <a:rPr lang="en-US" sz="2600" dirty="0" smtClean="0"/>
              <a:t>Assumption #2: “</a:t>
            </a:r>
            <a:r>
              <a:rPr lang="en-US" sz="2600" b="1" dirty="0" smtClean="0"/>
              <a:t>Exclusion restriction”</a:t>
            </a:r>
            <a:endParaRPr lang="en-US" sz="2600" dirty="0" smtClean="0"/>
          </a:p>
        </p:txBody>
      </p:sp>
      <p:sp>
        <p:nvSpPr>
          <p:cNvPr id="69635" name="Rectangle 2"/>
          <p:cNvSpPr>
            <a:spLocks noGrp="1" noChangeArrowheads="1"/>
          </p:cNvSpPr>
          <p:nvPr>
            <p:ph type="title"/>
          </p:nvPr>
        </p:nvSpPr>
        <p:spPr>
          <a:xfrm>
            <a:off x="457200" y="304800"/>
            <a:ext cx="7772400" cy="1143000"/>
          </a:xfrm>
        </p:spPr>
        <p:txBody>
          <a:bodyPr/>
          <a:lstStyle/>
          <a:p>
            <a:pPr eaLnBrk="1" hangingPunct="1">
              <a:lnSpc>
                <a:spcPct val="90000"/>
              </a:lnSpc>
            </a:pPr>
            <a:r>
              <a:rPr lang="en-US" smtClean="0"/>
              <a:t>Measuring Impact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304800"/>
            <a:ext cx="7772400" cy="1143000"/>
          </a:xfrm>
        </p:spPr>
        <p:txBody>
          <a:bodyPr/>
          <a:lstStyle/>
          <a:p>
            <a:pPr algn="l" eaLnBrk="1" hangingPunct="1"/>
            <a:r>
              <a:rPr lang="en-US" smtClean="0"/>
              <a:t>Preview of Good Results</a:t>
            </a:r>
          </a:p>
        </p:txBody>
      </p:sp>
      <p:sp>
        <p:nvSpPr>
          <p:cNvPr id="62467" name="Rectangle 12"/>
          <p:cNvSpPr>
            <a:spLocks noGrp="1" noChangeArrowheads="1"/>
          </p:cNvSpPr>
          <p:nvPr>
            <p:ph type="body" idx="4294967295"/>
          </p:nvPr>
        </p:nvSpPr>
        <p:spPr>
          <a:xfrm>
            <a:off x="457200" y="1662113"/>
            <a:ext cx="7772400" cy="4114800"/>
          </a:xfrm>
        </p:spPr>
        <p:txBody>
          <a:bodyPr/>
          <a:lstStyle/>
          <a:p>
            <a:pPr eaLnBrk="1" hangingPunct="1">
              <a:lnSpc>
                <a:spcPct val="90000"/>
              </a:lnSpc>
            </a:pPr>
            <a:r>
              <a:rPr lang="en-US" sz="2800" smtClean="0"/>
              <a:t>Impact:</a:t>
            </a:r>
          </a:p>
          <a:p>
            <a:pPr lvl="1" eaLnBrk="1" hangingPunct="1">
              <a:lnSpc>
                <a:spcPct val="90000"/>
              </a:lnSpc>
            </a:pPr>
            <a:r>
              <a:rPr lang="en-US" sz="2200" smtClean="0"/>
              <a:t>Average bank account savings increase for those assigned to treatment (ITT):  after 6 months=46%; after 12 months=80% increase</a:t>
            </a:r>
          </a:p>
          <a:p>
            <a:pPr lvl="1" eaLnBrk="1" hangingPunct="1">
              <a:lnSpc>
                <a:spcPct val="90000"/>
              </a:lnSpc>
            </a:pPr>
            <a:r>
              <a:rPr lang="en-US" sz="2200" smtClean="0"/>
              <a:t>Scaling up estimate by those who actually opened the account: increase in average savings (TOT): after 6 months =192%; after 12 months= 337% increase </a:t>
            </a:r>
          </a:p>
          <a:p>
            <a:pPr lvl="1" eaLnBrk="1" hangingPunct="1">
              <a:lnSpc>
                <a:spcPct val="90000"/>
              </a:lnSpc>
            </a:pPr>
            <a:r>
              <a:rPr lang="en-US" sz="2200" smtClean="0"/>
              <a:t>28% of those offered the product took-up</a:t>
            </a:r>
          </a:p>
          <a:p>
            <a:pPr lvl="1" eaLnBrk="1" hangingPunct="1">
              <a:lnSpc>
                <a:spcPct val="90000"/>
              </a:lnSpc>
              <a:buFontTx/>
              <a:buNone/>
            </a:pPr>
            <a:endParaRPr lang="en-US" sz="2200" smtClean="0"/>
          </a:p>
          <a:p>
            <a:pPr eaLnBrk="1" hangingPunct="1">
              <a:lnSpc>
                <a:spcPct val="90000"/>
              </a:lnSpc>
            </a:pPr>
            <a:r>
              <a:rPr lang="en-US" sz="2800" smtClean="0"/>
              <a:t>Takeup:</a:t>
            </a:r>
          </a:p>
          <a:p>
            <a:pPr lvl="1" eaLnBrk="1" hangingPunct="1">
              <a:lnSpc>
                <a:spcPct val="90000"/>
              </a:lnSpc>
            </a:pPr>
            <a:r>
              <a:rPr lang="en-US" sz="2000" smtClean="0"/>
              <a:t>Women with hyperbolic preferences are more likely to open the Commitment Savings Account (SEED) than women without hyperbolic preferences (not true for men)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2"/>
          <p:cNvSpPr txBox="1">
            <a:spLocks noChangeArrowheads="1"/>
          </p:cNvSpPr>
          <p:nvPr/>
        </p:nvSpPr>
        <p:spPr bwMode="auto">
          <a:xfrm>
            <a:off x="2438400" y="0"/>
            <a:ext cx="4092575" cy="641350"/>
          </a:xfrm>
          <a:prstGeom prst="rect">
            <a:avLst/>
          </a:prstGeom>
          <a:noFill/>
          <a:ln w="9525">
            <a:noFill/>
            <a:miter lim="800000"/>
            <a:headEnd/>
            <a:tailEnd/>
          </a:ln>
        </p:spPr>
        <p:txBody>
          <a:bodyPr>
            <a:spAutoFit/>
          </a:bodyPr>
          <a:lstStyle/>
          <a:p>
            <a:pPr>
              <a:spcBef>
                <a:spcPct val="50000"/>
              </a:spcBef>
            </a:pPr>
            <a:r>
              <a:rPr lang="en-US" sz="3600" b="1"/>
              <a:t>Measuring Impact</a:t>
            </a:r>
          </a:p>
        </p:txBody>
      </p:sp>
      <p:graphicFrame>
        <p:nvGraphicFramePr>
          <p:cNvPr id="8194" name="Object 3"/>
          <p:cNvGraphicFramePr>
            <a:graphicFrameLocks noChangeAspect="1"/>
          </p:cNvGraphicFramePr>
          <p:nvPr>
            <p:ph/>
          </p:nvPr>
        </p:nvGraphicFramePr>
        <p:xfrm>
          <a:off x="454025" y="1576388"/>
          <a:ext cx="8232775" cy="4519612"/>
        </p:xfrm>
        <a:graphic>
          <a:graphicData uri="http://schemas.openxmlformats.org/presentationml/2006/ole">
            <p:oleObj spid="_x0000_s151554" name="Chart" r:id="rId4" imgW="5334000" imgH="3552749" progId="Excel.Sheet.8">
              <p:embed/>
            </p:oleObj>
          </a:graphicData>
        </a:graphic>
      </p:graphicFrame>
      <p:sp>
        <p:nvSpPr>
          <p:cNvPr id="4" name="Text Box 2"/>
          <p:cNvSpPr txBox="1">
            <a:spLocks noChangeArrowheads="1"/>
          </p:cNvSpPr>
          <p:nvPr/>
        </p:nvSpPr>
        <p:spPr bwMode="auto">
          <a:xfrm>
            <a:off x="457200" y="685800"/>
            <a:ext cx="5257800" cy="769938"/>
          </a:xfrm>
          <a:prstGeom prst="rect">
            <a:avLst/>
          </a:prstGeom>
          <a:noFill/>
          <a:ln w="9525">
            <a:noFill/>
            <a:miter lim="800000"/>
            <a:headEnd/>
            <a:tailEnd/>
          </a:ln>
        </p:spPr>
        <p:txBody>
          <a:bodyPr>
            <a:spAutoFit/>
          </a:bodyPr>
          <a:lstStyle/>
          <a:p>
            <a:pPr>
              <a:spcBef>
                <a:spcPct val="50000"/>
              </a:spcBef>
              <a:defRPr/>
            </a:pPr>
            <a:r>
              <a:rPr lang="en-US" sz="4400" dirty="0">
                <a:solidFill>
                  <a:schemeClr val="bg1"/>
                </a:solidFill>
                <a:latin typeface="+mn-lt"/>
              </a:rPr>
              <a:t>Measuring Impact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2"/>
          <p:cNvSpPr txBox="1">
            <a:spLocks noChangeArrowheads="1"/>
          </p:cNvSpPr>
          <p:nvPr/>
        </p:nvSpPr>
        <p:spPr bwMode="auto">
          <a:xfrm>
            <a:off x="457200" y="685800"/>
            <a:ext cx="5997575" cy="769938"/>
          </a:xfrm>
          <a:prstGeom prst="rect">
            <a:avLst/>
          </a:prstGeom>
          <a:noFill/>
          <a:ln w="9525">
            <a:noFill/>
            <a:miter lim="800000"/>
            <a:headEnd/>
            <a:tailEnd/>
          </a:ln>
        </p:spPr>
        <p:txBody>
          <a:bodyPr>
            <a:spAutoFit/>
          </a:bodyPr>
          <a:lstStyle/>
          <a:p>
            <a:pPr>
              <a:spcBef>
                <a:spcPct val="50000"/>
              </a:spcBef>
              <a:defRPr/>
            </a:pPr>
            <a:r>
              <a:rPr lang="en-US" sz="4400" dirty="0">
                <a:solidFill>
                  <a:schemeClr val="bg1"/>
                </a:solidFill>
                <a:latin typeface="+mj-lt"/>
              </a:rPr>
              <a:t>Measuring Impact</a:t>
            </a:r>
          </a:p>
        </p:txBody>
      </p:sp>
      <p:graphicFrame>
        <p:nvGraphicFramePr>
          <p:cNvPr id="9218" name="Object 3"/>
          <p:cNvGraphicFramePr>
            <a:graphicFrameLocks noChangeAspect="1"/>
          </p:cNvGraphicFramePr>
          <p:nvPr>
            <p:ph/>
          </p:nvPr>
        </p:nvGraphicFramePr>
        <p:xfrm>
          <a:off x="438150" y="1585913"/>
          <a:ext cx="8248650" cy="4510087"/>
        </p:xfrm>
        <a:graphic>
          <a:graphicData uri="http://schemas.openxmlformats.org/presentationml/2006/ole">
            <p:oleObj spid="_x0000_s152578" name="Chart" r:id="rId4" imgW="5324551" imgH="3533851" progId="Excel.Sheet.8">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idx="1"/>
          </p:nvPr>
        </p:nvSpPr>
        <p:spPr>
          <a:xfrm>
            <a:off x="685800" y="1981200"/>
            <a:ext cx="6781800" cy="4114800"/>
          </a:xfrm>
        </p:spPr>
        <p:txBody>
          <a:bodyPr/>
          <a:lstStyle/>
          <a:p>
            <a:pPr eaLnBrk="1" hangingPunct="1"/>
            <a:r>
              <a:rPr lang="en-US" smtClean="0"/>
              <a:t>Doctor’s visit: 150 pesos</a:t>
            </a:r>
          </a:p>
          <a:p>
            <a:pPr eaLnBrk="1" hangingPunct="1"/>
            <a:r>
              <a:rPr lang="en-US" smtClean="0"/>
              <a:t>Public school fees are 150 pesos/year, plus ~200 pesos/month for special projects</a:t>
            </a:r>
          </a:p>
          <a:p>
            <a:pPr eaLnBrk="1" hangingPunct="1"/>
            <a:r>
              <a:rPr lang="en-US" smtClean="0"/>
              <a:t>1 month supply of rice for a family of 5: 1000 pesos</a:t>
            </a:r>
          </a:p>
        </p:txBody>
      </p:sp>
      <p:sp>
        <p:nvSpPr>
          <p:cNvPr id="70659" name="Rectangle 2"/>
          <p:cNvSpPr>
            <a:spLocks noGrp="1" noChangeArrowheads="1"/>
          </p:cNvSpPr>
          <p:nvPr>
            <p:ph type="title"/>
          </p:nvPr>
        </p:nvSpPr>
        <p:spPr>
          <a:xfrm>
            <a:off x="457200" y="304800"/>
            <a:ext cx="8229600" cy="1143000"/>
          </a:xfrm>
        </p:spPr>
        <p:txBody>
          <a:bodyPr/>
          <a:lstStyle/>
          <a:p>
            <a:pPr eaLnBrk="1" hangingPunct="1"/>
            <a:r>
              <a:rPr lang="en-US" smtClean="0"/>
              <a:t>Magnitude in Real Dollars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idx="1"/>
          </p:nvPr>
        </p:nvSpPr>
        <p:spPr/>
        <p:txBody>
          <a:bodyPr/>
          <a:lstStyle/>
          <a:p>
            <a:pPr eaLnBrk="1" hangingPunct="1"/>
            <a:r>
              <a:rPr lang="en-US" smtClean="0"/>
              <a:t>No differential impact for:</a:t>
            </a:r>
          </a:p>
          <a:p>
            <a:pPr lvl="1" eaLnBrk="1" hangingPunct="1"/>
            <a:r>
              <a:rPr lang="en-US" smtClean="0"/>
              <a:t>female</a:t>
            </a:r>
          </a:p>
          <a:p>
            <a:pPr lvl="1" eaLnBrk="1" hangingPunct="1"/>
            <a:r>
              <a:rPr lang="en-US" smtClean="0"/>
              <a:t>college</a:t>
            </a:r>
          </a:p>
          <a:p>
            <a:pPr lvl="1" eaLnBrk="1" hangingPunct="1"/>
            <a:r>
              <a:rPr lang="en-US" smtClean="0"/>
              <a:t>time inconsistent</a:t>
            </a:r>
          </a:p>
          <a:p>
            <a:pPr lvl="1" eaLnBrk="1" hangingPunct="1"/>
            <a:r>
              <a:rPr lang="en-US" smtClean="0"/>
              <a:t>household income</a:t>
            </a:r>
          </a:p>
          <a:p>
            <a:pPr lvl="1" eaLnBrk="1" hangingPunct="1"/>
            <a:endParaRPr lang="en-US" smtClean="0"/>
          </a:p>
        </p:txBody>
      </p:sp>
      <p:sp>
        <p:nvSpPr>
          <p:cNvPr id="71683" name="Rectangle 2"/>
          <p:cNvSpPr>
            <a:spLocks noGrp="1" noChangeArrowheads="1"/>
          </p:cNvSpPr>
          <p:nvPr>
            <p:ph type="title"/>
          </p:nvPr>
        </p:nvSpPr>
        <p:spPr>
          <a:xfrm>
            <a:off x="457200" y="304800"/>
            <a:ext cx="8229600" cy="1143000"/>
          </a:xfrm>
        </p:spPr>
        <p:txBody>
          <a:bodyPr/>
          <a:lstStyle/>
          <a:p>
            <a:pPr eaLnBrk="1" hangingPunct="1"/>
            <a:r>
              <a:rPr lang="en-US" smtClean="0"/>
              <a:t>Sub-group Impacts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304800" y="1676400"/>
            <a:ext cx="8610600" cy="4876800"/>
          </a:xfrm>
        </p:spPr>
        <p:txBody>
          <a:bodyPr/>
          <a:lstStyle/>
          <a:p>
            <a:pPr eaLnBrk="1" hangingPunct="1">
              <a:lnSpc>
                <a:spcPct val="80000"/>
              </a:lnSpc>
            </a:pPr>
            <a:r>
              <a:rPr lang="en-US" sz="2600" smtClean="0"/>
              <a:t>Commitment Savings Product design features correctly attracts individuals with hyperbolic preferences or who put self-control devices in place to overcome temptation problems</a:t>
            </a:r>
          </a:p>
          <a:p>
            <a:pPr eaLnBrk="1" hangingPunct="1">
              <a:lnSpc>
                <a:spcPct val="80000"/>
              </a:lnSpc>
              <a:buFont typeface="Arial" charset="0"/>
              <a:buNone/>
            </a:pPr>
            <a:endParaRPr lang="en-US" sz="900" smtClean="0"/>
          </a:p>
          <a:p>
            <a:pPr eaLnBrk="1" hangingPunct="1">
              <a:lnSpc>
                <a:spcPct val="80000"/>
              </a:lnSpc>
            </a:pPr>
            <a:r>
              <a:rPr lang="en-US" sz="2600" smtClean="0"/>
              <a:t>Impact</a:t>
            </a:r>
          </a:p>
          <a:p>
            <a:pPr lvl="1" eaLnBrk="1" hangingPunct="1">
              <a:lnSpc>
                <a:spcPct val="80000"/>
              </a:lnSpc>
            </a:pPr>
            <a:r>
              <a:rPr lang="en-US" sz="2200" smtClean="0"/>
              <a:t>Treatment on the Treated: Average savings increased by over 300% </a:t>
            </a:r>
          </a:p>
          <a:p>
            <a:pPr lvl="1" eaLnBrk="1" hangingPunct="1">
              <a:lnSpc>
                <a:spcPct val="80000"/>
              </a:lnSpc>
            </a:pPr>
            <a:r>
              <a:rPr lang="en-US" sz="2200" smtClean="0"/>
              <a:t>Intent to Treat: Average savings increases by 80% </a:t>
            </a:r>
          </a:p>
          <a:p>
            <a:pPr lvl="1" eaLnBrk="1" hangingPunct="1">
              <a:lnSpc>
                <a:spcPct val="80000"/>
              </a:lnSpc>
            </a:pPr>
            <a:endParaRPr lang="en-US" sz="900" smtClean="0"/>
          </a:p>
          <a:p>
            <a:pPr eaLnBrk="1" hangingPunct="1">
              <a:lnSpc>
                <a:spcPct val="80000"/>
              </a:lnSpc>
            </a:pPr>
            <a:r>
              <a:rPr lang="en-US" sz="2600" smtClean="0"/>
              <a:t>~34% of SEED clients actively using the account</a:t>
            </a:r>
          </a:p>
          <a:p>
            <a:pPr eaLnBrk="1" hangingPunct="1">
              <a:lnSpc>
                <a:spcPct val="80000"/>
              </a:lnSpc>
            </a:pPr>
            <a:endParaRPr lang="en-US" sz="900" smtClean="0"/>
          </a:p>
          <a:p>
            <a:pPr eaLnBrk="1" hangingPunct="1">
              <a:lnSpc>
                <a:spcPct val="80000"/>
              </a:lnSpc>
            </a:pPr>
            <a:r>
              <a:rPr lang="en-US" sz="2600" smtClean="0"/>
              <a:t>Puzzle remains:  why does “hyperbolic” predict take-up only for women?</a:t>
            </a:r>
          </a:p>
        </p:txBody>
      </p:sp>
      <p:sp>
        <p:nvSpPr>
          <p:cNvPr id="72707" name="Rectangle 2"/>
          <p:cNvSpPr>
            <a:spLocks noGrp="1" noChangeArrowheads="1"/>
          </p:cNvSpPr>
          <p:nvPr>
            <p:ph type="title"/>
          </p:nvPr>
        </p:nvSpPr>
        <p:spPr>
          <a:xfrm>
            <a:off x="457200" y="304800"/>
            <a:ext cx="7772400" cy="1143000"/>
          </a:xfrm>
        </p:spPr>
        <p:txBody>
          <a:bodyPr/>
          <a:lstStyle/>
          <a:p>
            <a:pPr eaLnBrk="1" hangingPunct="1">
              <a:lnSpc>
                <a:spcPct val="90000"/>
              </a:lnSpc>
            </a:pPr>
            <a:r>
              <a:rPr lang="en-US" smtClean="0"/>
              <a:t>Conclusions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idx="1"/>
          </p:nvPr>
        </p:nvSpPr>
        <p:spPr>
          <a:xfrm>
            <a:off x="609600" y="1066800"/>
            <a:ext cx="7772400" cy="4114800"/>
          </a:xfrm>
        </p:spPr>
        <p:txBody>
          <a:bodyPr/>
          <a:lstStyle/>
          <a:p>
            <a:pPr marL="533400" indent="-533400" eaLnBrk="1" hangingPunct="1"/>
            <a:endParaRPr lang="en-US" sz="2400" smtClean="0"/>
          </a:p>
          <a:p>
            <a:pPr marL="533400" indent="-533400" eaLnBrk="1" hangingPunct="1"/>
            <a:r>
              <a:rPr lang="en-US" sz="2800" smtClean="0"/>
              <a:t>Follow-up survey (2.5 years later) told us</a:t>
            </a:r>
            <a:r>
              <a:rPr lang="en-US" sz="2400" smtClean="0"/>
              <a:t>:</a:t>
            </a:r>
          </a:p>
          <a:p>
            <a:pPr marL="914400" lvl="1" indent="-457200" eaLnBrk="1" hangingPunct="1"/>
            <a:r>
              <a:rPr lang="en-US" sz="2600" smtClean="0"/>
              <a:t>No Substitution from other non-bank savings</a:t>
            </a:r>
          </a:p>
          <a:p>
            <a:pPr marL="914400" lvl="1" indent="-457200" eaLnBrk="1" hangingPunct="1"/>
            <a:r>
              <a:rPr lang="en-US" sz="2600" smtClean="0"/>
              <a:t>Welfare implications</a:t>
            </a:r>
          </a:p>
          <a:p>
            <a:pPr marL="1295400" lvl="2" indent="-381000" eaLnBrk="1" hangingPunct="1"/>
            <a:r>
              <a:rPr lang="en-US" sz="2200" smtClean="0"/>
              <a:t>Better able to handle shock?</a:t>
            </a:r>
          </a:p>
          <a:p>
            <a:pPr marL="1295400" lvl="2" indent="-381000" eaLnBrk="1" hangingPunct="1"/>
            <a:r>
              <a:rPr lang="en-US" sz="2200" smtClean="0"/>
              <a:t>Less able to handle shocks?</a:t>
            </a:r>
          </a:p>
          <a:p>
            <a:pPr marL="1295400" lvl="2" indent="-381000" eaLnBrk="1" hangingPunct="1"/>
            <a:r>
              <a:rPr lang="en-US" sz="2200" smtClean="0"/>
              <a:t>More likely to invest in long run items?</a:t>
            </a:r>
          </a:p>
          <a:p>
            <a:pPr marL="1295400" lvl="2" indent="-381000" eaLnBrk="1" hangingPunct="1"/>
            <a:r>
              <a:rPr lang="en-US" sz="2200" smtClean="0"/>
              <a:t>Fewer Coke’s, Bigger Parties?</a:t>
            </a:r>
          </a:p>
          <a:p>
            <a:pPr marL="1714500" lvl="3" indent="-342900" eaLnBrk="1" hangingPunct="1"/>
            <a:r>
              <a:rPr lang="en-US" sz="2200" smtClean="0"/>
              <a:t>Still implies higher average savings for the bank</a:t>
            </a:r>
          </a:p>
          <a:p>
            <a:pPr marL="914400" lvl="1" indent="-457200" eaLnBrk="1" hangingPunct="1"/>
            <a:r>
              <a:rPr lang="en-US" sz="2600" smtClean="0"/>
              <a:t>Additional Impacts: Women’s Decision Making Power significantly increased (Ashraf, Karlan &amp; Yin (2007): “Female Empowerment”)</a:t>
            </a:r>
          </a:p>
          <a:p>
            <a:pPr marL="1714500" lvl="3" indent="-342900" eaLnBrk="1" hangingPunct="1">
              <a:buFontTx/>
              <a:buNone/>
            </a:pPr>
            <a:endParaRPr lang="en-US" sz="2400" smtClean="0"/>
          </a:p>
        </p:txBody>
      </p:sp>
      <p:sp>
        <p:nvSpPr>
          <p:cNvPr id="73731" name="Rectangle 2"/>
          <p:cNvSpPr>
            <a:spLocks noGrp="1" noChangeArrowheads="1"/>
          </p:cNvSpPr>
          <p:nvPr>
            <p:ph type="title"/>
          </p:nvPr>
        </p:nvSpPr>
        <p:spPr>
          <a:xfrm>
            <a:off x="457200" y="304800"/>
            <a:ext cx="7772400" cy="1143000"/>
          </a:xfrm>
        </p:spPr>
        <p:txBody>
          <a:bodyPr/>
          <a:lstStyle/>
          <a:p>
            <a:pPr eaLnBrk="1" hangingPunct="1"/>
            <a:r>
              <a:rPr lang="en-US" sz="5400" smtClean="0"/>
              <a:t>Further Research (1)</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381000" y="1447800"/>
            <a:ext cx="8305800" cy="4114800"/>
          </a:xfrm>
        </p:spPr>
        <p:txBody>
          <a:bodyPr/>
          <a:lstStyle/>
          <a:p>
            <a:pPr marL="533400" indent="-533400" eaLnBrk="1" hangingPunct="1">
              <a:lnSpc>
                <a:spcPct val="90000"/>
              </a:lnSpc>
            </a:pPr>
            <a:endParaRPr lang="en-US" sz="1800" smtClean="0"/>
          </a:p>
          <a:p>
            <a:pPr marL="533400" indent="-533400" eaLnBrk="1" hangingPunct="1">
              <a:lnSpc>
                <a:spcPct val="90000"/>
              </a:lnSpc>
            </a:pPr>
            <a:r>
              <a:rPr lang="en-US" sz="2800" smtClean="0"/>
              <a:t>Further intervention tests will tell us:</a:t>
            </a:r>
          </a:p>
          <a:p>
            <a:pPr marL="914400" lvl="1" indent="-457200" eaLnBrk="1" hangingPunct="1">
              <a:lnSpc>
                <a:spcPct val="90000"/>
              </a:lnSpc>
            </a:pPr>
            <a:r>
              <a:rPr lang="en-US" sz="2400" smtClean="0"/>
              <a:t>Scalable?  Expanding into new branches, full marketing launch</a:t>
            </a:r>
          </a:p>
          <a:p>
            <a:pPr marL="914400" lvl="1" indent="-457200" eaLnBrk="1" hangingPunct="1">
              <a:lnSpc>
                <a:spcPct val="90000"/>
              </a:lnSpc>
            </a:pPr>
            <a:r>
              <a:rPr lang="en-US" sz="2400" smtClean="0"/>
              <a:t>Further product tweaks</a:t>
            </a:r>
          </a:p>
          <a:p>
            <a:pPr marL="914400" lvl="1" indent="-457200" eaLnBrk="1" hangingPunct="1">
              <a:lnSpc>
                <a:spcPct val="90000"/>
              </a:lnSpc>
            </a:pPr>
            <a:r>
              <a:rPr lang="en-US" sz="2400" b="1" smtClean="0"/>
              <a:t>Deposit collectors</a:t>
            </a:r>
            <a:r>
              <a:rPr lang="en-US" sz="2400" smtClean="0"/>
              <a:t> (Ashraf, Karlan and Yin (2005) </a:t>
            </a:r>
            <a:r>
              <a:rPr lang="en-US" sz="2400" i="1" smtClean="0"/>
              <a:t>Advances in Economic Analysis and Policy) </a:t>
            </a:r>
          </a:p>
          <a:p>
            <a:pPr marL="914400" lvl="1" indent="-457200" eaLnBrk="1" hangingPunct="1">
              <a:lnSpc>
                <a:spcPct val="90000"/>
              </a:lnSpc>
              <a:buFontTx/>
              <a:buNone/>
            </a:pPr>
            <a:endParaRPr lang="en-US" sz="2400" smtClean="0"/>
          </a:p>
          <a:p>
            <a:pPr marL="533400" indent="-533400" eaLnBrk="1" hangingPunct="1">
              <a:lnSpc>
                <a:spcPct val="90000"/>
              </a:lnSpc>
              <a:buFontTx/>
              <a:buNone/>
            </a:pPr>
            <a:endParaRPr lang="en-US" sz="2400" smtClean="0"/>
          </a:p>
          <a:p>
            <a:pPr marL="914400" lvl="1" indent="-457200" eaLnBrk="1" hangingPunct="1">
              <a:lnSpc>
                <a:spcPct val="90000"/>
              </a:lnSpc>
            </a:pPr>
            <a:endParaRPr lang="en-US" sz="2400" smtClean="0"/>
          </a:p>
        </p:txBody>
      </p:sp>
      <p:sp>
        <p:nvSpPr>
          <p:cNvPr id="74755" name="Rectangle 2"/>
          <p:cNvSpPr>
            <a:spLocks noGrp="1" noChangeArrowheads="1"/>
          </p:cNvSpPr>
          <p:nvPr>
            <p:ph type="title"/>
          </p:nvPr>
        </p:nvSpPr>
        <p:spPr>
          <a:xfrm>
            <a:off x="381000" y="304800"/>
            <a:ext cx="7772400" cy="1143000"/>
          </a:xfrm>
        </p:spPr>
        <p:txBody>
          <a:bodyPr/>
          <a:lstStyle/>
          <a:p>
            <a:pPr eaLnBrk="1" hangingPunct="1"/>
            <a:r>
              <a:rPr lang="en-US" sz="5400" smtClean="0"/>
              <a:t>Further Research (2)</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Philippines</a:t>
            </a:r>
          </a:p>
          <a:p>
            <a:r>
              <a:rPr lang="en-US" dirty="0" smtClean="0"/>
              <a:t>Green Bank</a:t>
            </a:r>
          </a:p>
          <a:p>
            <a:r>
              <a:rPr lang="en-US" dirty="0" err="1" smtClean="0"/>
              <a:t>Microsavings</a:t>
            </a:r>
            <a:r>
              <a:rPr lang="en-US" dirty="0" smtClean="0"/>
              <a:t> and “MABS”</a:t>
            </a:r>
          </a:p>
          <a:p>
            <a:endParaRPr lang="en-US" dirty="0" smtClean="0"/>
          </a:p>
          <a:p>
            <a:endParaRPr lang="en-US" dirty="0" smtClean="0"/>
          </a:p>
          <a:p>
            <a:endParaRPr lang="en-US" dirty="0" smtClean="0"/>
          </a:p>
          <a:p>
            <a:endParaRPr lang="en-US" dirty="0" smtClean="0"/>
          </a:p>
          <a:p>
            <a:pPr lvl="8">
              <a:buNone/>
            </a:pPr>
            <a:r>
              <a:rPr lang="en-US" dirty="0" smtClean="0">
                <a:solidFill>
                  <a:schemeClr val="bg1"/>
                </a:solidFill>
              </a:rPr>
              <a:t>		MABS Training for lenders</a:t>
            </a:r>
          </a:p>
          <a:p>
            <a:endParaRPr lang="en-US" dirty="0"/>
          </a:p>
        </p:txBody>
      </p:sp>
      <p:sp>
        <p:nvSpPr>
          <p:cNvPr id="3" name="Title 2"/>
          <p:cNvSpPr>
            <a:spLocks noGrp="1"/>
          </p:cNvSpPr>
          <p:nvPr>
            <p:ph type="title"/>
          </p:nvPr>
        </p:nvSpPr>
        <p:spPr/>
        <p:txBody>
          <a:bodyPr/>
          <a:lstStyle/>
          <a:p>
            <a:r>
              <a:rPr lang="en-US" dirty="0" smtClean="0"/>
              <a:t>The setting</a:t>
            </a:r>
            <a:endParaRPr lang="en-US" dirty="0"/>
          </a:p>
        </p:txBody>
      </p:sp>
      <p:pic>
        <p:nvPicPr>
          <p:cNvPr id="224259" name="Picture 3" descr="C:\JPAL\ExecEd and Training\2010\Cambridge\2010 Course Material\Slides\backup pics\MABS-training-for-Green-Bank.jpg"/>
          <p:cNvPicPr>
            <a:picLocks noChangeAspect="1" noChangeArrowheads="1"/>
          </p:cNvPicPr>
          <p:nvPr/>
        </p:nvPicPr>
        <p:blipFill>
          <a:blip r:embed="rId2" cstate="print"/>
          <a:srcRect/>
          <a:stretch>
            <a:fillRect/>
          </a:stretch>
        </p:blipFill>
        <p:spPr bwMode="auto">
          <a:xfrm>
            <a:off x="152400" y="3657600"/>
            <a:ext cx="8915400" cy="206184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Savings is low</a:t>
            </a:r>
          </a:p>
          <a:p>
            <a:r>
              <a:rPr lang="en-US" dirty="0" smtClean="0"/>
              <a:t>People rely on debt</a:t>
            </a:r>
          </a:p>
          <a:p>
            <a:r>
              <a:rPr lang="en-US" dirty="0" smtClean="0"/>
              <a:t>People want to save</a:t>
            </a:r>
          </a:p>
          <a:p>
            <a:r>
              <a:rPr lang="en-US" dirty="0" smtClean="0"/>
              <a:t>Focus groups</a:t>
            </a:r>
          </a:p>
          <a:p>
            <a:endParaRPr lang="en-US" dirty="0" smtClean="0"/>
          </a:p>
          <a:p>
            <a:endParaRPr lang="en-US" dirty="0" smtClean="0"/>
          </a:p>
          <a:p>
            <a:pPr>
              <a:buNone/>
            </a:pPr>
            <a:r>
              <a:rPr lang="en-US" sz="1400" dirty="0" smtClean="0"/>
              <a:t>The Economic Lives of the Poor (Banerjee, Duflo (2006))</a:t>
            </a:r>
            <a:endParaRPr lang="en-US" sz="1400" dirty="0"/>
          </a:p>
        </p:txBody>
      </p:sp>
      <p:sp>
        <p:nvSpPr>
          <p:cNvPr id="3" name="Title 2"/>
          <p:cNvSpPr>
            <a:spLocks noGrp="1"/>
          </p:cNvSpPr>
          <p:nvPr>
            <p:ph type="title"/>
          </p:nvPr>
        </p:nvSpPr>
        <p:spPr/>
        <p:txBody>
          <a:bodyPr/>
          <a:lstStyle/>
          <a:p>
            <a:r>
              <a:rPr lang="en-US" dirty="0" smtClean="0"/>
              <a:t>The need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304800" y="1676400"/>
            <a:ext cx="8153400" cy="5410200"/>
          </a:xfrm>
        </p:spPr>
        <p:txBody>
          <a:bodyPr/>
          <a:lstStyle/>
          <a:p>
            <a:pPr eaLnBrk="1" hangingPunct="1">
              <a:lnSpc>
                <a:spcPct val="90000"/>
              </a:lnSpc>
            </a:pPr>
            <a:r>
              <a:rPr lang="en-US" sz="2400" dirty="0" smtClean="0"/>
              <a:t>Theoretical Motivation: </a:t>
            </a:r>
          </a:p>
          <a:p>
            <a:pPr lvl="1" eaLnBrk="1" hangingPunct="1">
              <a:lnSpc>
                <a:spcPct val="90000"/>
              </a:lnSpc>
            </a:pPr>
            <a:r>
              <a:rPr lang="en-US" sz="2000" dirty="0" smtClean="0"/>
              <a:t>“Standard economic man” versus “Behavioral Economics man” (Exponential discounting models versus hyperbolic/temptation models)</a:t>
            </a:r>
          </a:p>
          <a:p>
            <a:pPr lvl="1" eaLnBrk="1" hangingPunct="1">
              <a:lnSpc>
                <a:spcPct val="90000"/>
              </a:lnSpc>
              <a:buFontTx/>
              <a:buNone/>
            </a:pPr>
            <a:endParaRPr lang="en-US" sz="2000" dirty="0" smtClean="0"/>
          </a:p>
          <a:p>
            <a:pPr eaLnBrk="1" hangingPunct="1">
              <a:lnSpc>
                <a:spcPct val="90000"/>
              </a:lnSpc>
            </a:pPr>
            <a:r>
              <a:rPr lang="en-US" sz="2400" dirty="0" smtClean="0"/>
              <a:t>Policy Motivation: </a:t>
            </a:r>
          </a:p>
          <a:p>
            <a:pPr lvl="1" eaLnBrk="1" hangingPunct="1">
              <a:lnSpc>
                <a:spcPct val="90000"/>
              </a:lnSpc>
            </a:pPr>
            <a:r>
              <a:rPr lang="en-US" sz="2000" dirty="0" smtClean="0"/>
              <a:t>Small changes &amp; big effects: Applying lessons from psychology to economics &amp; public policy or business practices</a:t>
            </a:r>
          </a:p>
          <a:p>
            <a:pPr lvl="1" eaLnBrk="1" hangingPunct="1">
              <a:lnSpc>
                <a:spcPct val="90000"/>
              </a:lnSpc>
            </a:pPr>
            <a:r>
              <a:rPr lang="en-US" sz="2000" dirty="0" smtClean="0"/>
              <a:t>Hard evidence on need for specialized savings products.  Access alone does not help everyone. </a:t>
            </a:r>
          </a:p>
          <a:p>
            <a:pPr lvl="1" eaLnBrk="1" hangingPunct="1">
              <a:lnSpc>
                <a:spcPct val="90000"/>
              </a:lnSpc>
            </a:pPr>
            <a:r>
              <a:rPr lang="en-US" sz="2000" dirty="0" smtClean="0"/>
              <a:t>Microfinance research (&amp; policy) focuses heavily on micro</a:t>
            </a:r>
            <a:r>
              <a:rPr lang="en-US" sz="2000" i="1" dirty="0" smtClean="0"/>
              <a:t>credit, </a:t>
            </a:r>
            <a:r>
              <a:rPr lang="en-US" sz="2000" dirty="0" smtClean="0"/>
              <a:t>not </a:t>
            </a:r>
            <a:r>
              <a:rPr lang="en-US" sz="2000" dirty="0" err="1" smtClean="0"/>
              <a:t>micro</a:t>
            </a:r>
            <a:r>
              <a:rPr lang="en-US" sz="2000" i="1" dirty="0" err="1" smtClean="0"/>
              <a:t>savings</a:t>
            </a:r>
            <a:r>
              <a:rPr lang="en-US" sz="2000" dirty="0" smtClean="0"/>
              <a:t>.  Much remains to be learned about how to help poor people save more.</a:t>
            </a:r>
            <a:endParaRPr lang="en-US" sz="2000" i="1"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
        <p:nvSpPr>
          <p:cNvPr id="48131" name="Rectangle 2"/>
          <p:cNvSpPr>
            <a:spLocks noGrp="1" noChangeArrowheads="1"/>
          </p:cNvSpPr>
          <p:nvPr>
            <p:ph type="title"/>
          </p:nvPr>
        </p:nvSpPr>
        <p:spPr>
          <a:xfrm>
            <a:off x="457200" y="304800"/>
            <a:ext cx="7772400" cy="1143000"/>
          </a:xfrm>
        </p:spPr>
        <p:txBody>
          <a:bodyPr/>
          <a:lstStyle/>
          <a:p>
            <a:pPr eaLnBrk="1" hangingPunct="1"/>
            <a:r>
              <a:rPr lang="en-US" smtClean="0"/>
              <a:t>Motivations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“Time inconsistency” </a:t>
            </a:r>
          </a:p>
          <a:p>
            <a:pPr lvl="1"/>
            <a:r>
              <a:rPr lang="en-US" dirty="0" smtClean="0"/>
              <a:t>Irrational behavior?</a:t>
            </a:r>
          </a:p>
          <a:p>
            <a:pPr lvl="1"/>
            <a:r>
              <a:rPr lang="en-US" dirty="0" smtClean="0"/>
              <a:t>Subject to temptation?</a:t>
            </a:r>
          </a:p>
          <a:p>
            <a:r>
              <a:rPr lang="en-US" dirty="0" smtClean="0"/>
              <a:t>Intra-household decision making</a:t>
            </a:r>
          </a:p>
          <a:p>
            <a:r>
              <a:rPr lang="en-US" dirty="0" smtClean="0"/>
              <a:t>Commitment</a:t>
            </a:r>
          </a:p>
          <a:p>
            <a:r>
              <a:rPr lang="en-US" dirty="0" smtClean="0"/>
              <a:t>Anecdotal evidence</a:t>
            </a:r>
          </a:p>
          <a:p>
            <a:endParaRPr lang="en-US" dirty="0" smtClean="0"/>
          </a:p>
        </p:txBody>
      </p:sp>
      <p:sp>
        <p:nvSpPr>
          <p:cNvPr id="3" name="Title 2"/>
          <p:cNvSpPr>
            <a:spLocks noGrp="1"/>
          </p:cNvSpPr>
          <p:nvPr>
            <p:ph type="title"/>
          </p:nvPr>
        </p:nvSpPr>
        <p:spPr/>
        <p:txBody>
          <a:bodyPr/>
          <a:lstStyle/>
          <a:p>
            <a:r>
              <a:rPr lang="en-US" dirty="0" smtClean="0"/>
              <a:t>Program theory</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295400"/>
            <a:ext cx="85344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0179" name="Picture 2" descr="nava"/>
          <p:cNvPicPr>
            <a:picLocks noChangeAspect="1" noChangeArrowheads="1"/>
          </p:cNvPicPr>
          <p:nvPr/>
        </p:nvPicPr>
        <p:blipFill>
          <a:blip r:embed="rId3" cstate="print"/>
          <a:srcRect/>
          <a:stretch>
            <a:fillRect/>
          </a:stretch>
        </p:blipFill>
        <p:spPr bwMode="auto">
          <a:xfrm>
            <a:off x="784225" y="304800"/>
            <a:ext cx="7573963"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685800" y="1752600"/>
            <a:ext cx="7772400" cy="4114800"/>
          </a:xfrm>
        </p:spPr>
        <p:txBody>
          <a:bodyPr/>
          <a:lstStyle/>
          <a:p>
            <a:pPr marL="342900" lvl="1" indent="-342900" eaLnBrk="1" hangingPunct="1">
              <a:lnSpc>
                <a:spcPct val="90000"/>
              </a:lnSpc>
              <a:buFont typeface="Arial" charset="0"/>
              <a:buChar char="•"/>
              <a:defRPr/>
            </a:pPr>
            <a:r>
              <a:rPr lang="en-US" sz="3200" dirty="0" smtClean="0"/>
              <a:t>Commitment savings products create withdrawal restrictions to incentivize long-term savings</a:t>
            </a:r>
          </a:p>
          <a:p>
            <a:pPr eaLnBrk="1" hangingPunct="1">
              <a:lnSpc>
                <a:spcPct val="90000"/>
              </a:lnSpc>
              <a:defRPr/>
            </a:pPr>
            <a:r>
              <a:rPr lang="en-US" dirty="0" smtClean="0"/>
              <a:t>SEED is a product of the Green Bank, a rural bank in the Philippines with the following characteristics:</a:t>
            </a:r>
          </a:p>
          <a:p>
            <a:pPr lvl="1" eaLnBrk="1" hangingPunct="1">
              <a:lnSpc>
                <a:spcPct val="90000"/>
              </a:lnSpc>
              <a:defRPr/>
            </a:pPr>
            <a:r>
              <a:rPr lang="en-US" sz="3200" dirty="0" smtClean="0"/>
              <a:t>Withdrawal restriction</a:t>
            </a:r>
          </a:p>
          <a:p>
            <a:pPr lvl="1" eaLnBrk="1" hangingPunct="1">
              <a:lnSpc>
                <a:spcPct val="90000"/>
              </a:lnSpc>
              <a:defRPr/>
            </a:pPr>
            <a:r>
              <a:rPr lang="en-US" sz="3200" dirty="0" smtClean="0"/>
              <a:t>Deposit incentive	</a:t>
            </a:r>
          </a:p>
          <a:p>
            <a:pPr lvl="1" eaLnBrk="1" hangingPunct="1">
              <a:lnSpc>
                <a:spcPct val="90000"/>
              </a:lnSpc>
              <a:defRPr/>
            </a:pPr>
            <a:r>
              <a:rPr lang="en-US" sz="3200" dirty="0" smtClean="0"/>
              <a:t>Same interest rate as regular savings account</a:t>
            </a:r>
          </a:p>
          <a:p>
            <a:pPr eaLnBrk="1" hangingPunct="1">
              <a:lnSpc>
                <a:spcPct val="90000"/>
              </a:lnSpc>
              <a:defRPr/>
            </a:pPr>
            <a:endParaRPr lang="en-US" sz="2400" dirty="0" smtClean="0"/>
          </a:p>
        </p:txBody>
      </p:sp>
      <p:sp>
        <p:nvSpPr>
          <p:cNvPr id="45059" name="Rectangle 2"/>
          <p:cNvSpPr>
            <a:spLocks noGrp="1" noChangeArrowheads="1"/>
          </p:cNvSpPr>
          <p:nvPr>
            <p:ph type="title"/>
          </p:nvPr>
        </p:nvSpPr>
        <p:spPr>
          <a:xfrm>
            <a:off x="468313" y="377825"/>
            <a:ext cx="8458200" cy="1143000"/>
          </a:xfrm>
        </p:spPr>
        <p:txBody>
          <a:bodyPr/>
          <a:lstStyle/>
          <a:p>
            <a:pPr eaLnBrk="1" hangingPunct="1"/>
            <a:r>
              <a:rPr lang="en-US" sz="4000" dirty="0" smtClean="0"/>
              <a:t>SEED: A Commitment Savings Product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TrainingType xmlns="6075b9dd-69da-4080-9e13-093fc5119558">
      <Value>Executive Education</Value>
    </TrainingType>
    <TrainingSector xmlns="6075b9dd-69da-4080-9e13-093fc5119558">
      <Value>Microfinance</Value>
    </TrainingSector>
    <TrainingResourceType xmlns="6075b9dd-69da-4080-9e13-093fc5119558">Latest Version</TrainingResourceType>
    <Country xmlns="6075b9dd-69da-4080-9e13-093fc5119558">Philippines</Country>
    <TrainingActivity xmlns="6075b9dd-69da-4080-9e13-093fc5119558">Slides</TrainingActivity>
    <TrainingSubactivity xmlns="6075b9dd-69da-4080-9e13-093fc5119558">0.7Start-to-Finish</TrainingSubactivity>
    <Region xmlns="6075b9dd-69da-4080-9e13-093fc5119558">Southeast Asia</Region>
    <LastUsed xmlns="36d19e46-f4da-4773-8ea9-e11846e3e1cd">2011-05-01T04:00:00+00:00</LastUsed>
    <PublishingContact xmlns="http://schemas.microsoft.com/sharepoint/v3">
      <UserInfo>
        <DisplayName>hirasid@mit.edu</DisplayName>
        <AccountId>12</AccountId>
        <AccountType/>
      </UserInfo>
    </PublishingContact>
    <Contact xmlns="36d19e46-f4da-4773-8ea9-e11846e3e1cd">30</Conta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9425F369CD754A87C60479FB70AD44" ma:contentTypeVersion="16" ma:contentTypeDescription="Create a new document." ma:contentTypeScope="" ma:versionID="3dac4a098af1e3e24469d8c51966c0cd">
  <xsd:schema xmlns:xsd="http://www.w3.org/2001/XMLSchema" xmlns:xs="http://www.w3.org/2001/XMLSchema" xmlns:p="http://schemas.microsoft.com/office/2006/metadata/properties" xmlns:ns1="http://schemas.microsoft.com/sharepoint/v3" xmlns:ns2="6075b9dd-69da-4080-9e13-093fc5119558" xmlns:ns3="36d19e46-f4da-4773-8ea9-e11846e3e1cd" targetNamespace="http://schemas.microsoft.com/office/2006/metadata/properties" ma:root="true" ma:fieldsID="579755f48ecd4e86a8e0c5d6fb5666ef" ns1:_="" ns2:_="" ns3:_="">
    <xsd:import namespace="http://schemas.microsoft.com/sharepoint/v3"/>
    <xsd:import namespace="6075b9dd-69da-4080-9e13-093fc5119558"/>
    <xsd:import namespace="36d19e46-f4da-4773-8ea9-e11846e3e1cd"/>
    <xsd:element name="properties">
      <xsd:complexType>
        <xsd:sequence>
          <xsd:element name="documentManagement">
            <xsd:complexType>
              <xsd:all>
                <xsd:element ref="ns2:TrainingType" minOccurs="0"/>
                <xsd:element ref="ns2:TrainingSector" minOccurs="0"/>
                <xsd:element ref="ns2:TrainingActivity" minOccurs="0"/>
                <xsd:element ref="ns2:TrainingSubactivity" minOccurs="0"/>
                <xsd:element ref="ns2:TrainingResourceType" minOccurs="0"/>
                <xsd:element ref="ns2:Region" minOccurs="0"/>
                <xsd:element ref="ns2:Country" minOccurs="0"/>
                <xsd:element ref="ns3:LastUsed" minOccurs="0"/>
                <xsd:element ref="ns1:PublishingContact" minOccurs="0"/>
                <xsd:element ref="ns3: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16" nillable="true" ma:displayName="Contact2" ma:description="" ma:list="UserInfo" ma:internalName="PublishingContact"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075b9dd-69da-4080-9e13-093fc5119558" elementFormDefault="qualified">
    <xsd:import namespace="http://schemas.microsoft.com/office/2006/documentManagement/types"/>
    <xsd:import namespace="http://schemas.microsoft.com/office/infopath/2007/PartnerControls"/>
    <xsd:element name="TrainingType" ma:index="8" nillable="true" ma:displayName="TrainingType" ma:internalName="TrainingType">
      <xsd:complexType>
        <xsd:complexContent>
          <xsd:extension base="dms:MultiChoice">
            <xsd:sequence>
              <xsd:element name="Value" maxOccurs="unbounded" minOccurs="0" nillable="true">
                <xsd:simpleType>
                  <xsd:restriction base="dms:Choice">
                    <xsd:enumeration value="Executive Education"/>
                    <xsd:enumeration value="Advanced Executive Education"/>
                    <xsd:enumeration value="Managing Measurement and Data"/>
                    <xsd:enumeration value="Custom Workshop"/>
                    <xsd:enumeration value="Staff Training"/>
                  </xsd:restriction>
                </xsd:simpleType>
              </xsd:element>
            </xsd:sequence>
          </xsd:extension>
        </xsd:complexContent>
      </xsd:complexType>
    </xsd:element>
    <xsd:element name="TrainingSector" ma:index="9" nillable="true" ma:displayName="TrainingSector" ma:internalName="TrainingSector">
      <xsd:complexType>
        <xsd:complexContent>
          <xsd:extension base="dms:MultiChoice">
            <xsd:sequence>
              <xsd:element name="Value" maxOccurs="unbounded" minOccurs="0" nillable="true">
                <xsd:simpleType>
                  <xsd:restriction base="dms:Choice">
                    <xsd:enumeration value="Agriculture"/>
                    <xsd:enumeration value="Education"/>
                    <xsd:enumeration value="Governance"/>
                    <xsd:enumeration value="Health"/>
                    <xsd:enumeration value="Labor"/>
                    <xsd:enumeration value="Microfinance"/>
                    <xsd:enumeration value="Multiple"/>
                    <xsd:enumeration value="Water and Sanitation"/>
                  </xsd:restriction>
                </xsd:simpleType>
              </xsd:element>
            </xsd:sequence>
          </xsd:extension>
        </xsd:complexContent>
      </xsd:complexType>
    </xsd:element>
    <xsd:element name="TrainingActivity" ma:index="10" nillable="true" ma:displayName="TrainingActivity" ma:format="Dropdown" ma:internalName="TrainingActivity">
      <xsd:simpleType>
        <xsd:restriction base="dms:Choice">
          <xsd:enumeration value="Agenda"/>
          <xsd:enumeration value="Application"/>
          <xsd:enumeration value="Assessment"/>
          <xsd:enumeration value="Case Study"/>
          <xsd:enumeration value="Exercise"/>
          <xsd:enumeration value="Finance"/>
          <xsd:enumeration value="Group Presentations"/>
          <xsd:enumeration value="Logistics"/>
          <xsd:enumeration value="Paraphernalia"/>
          <xsd:enumeration value="Printing"/>
          <xsd:enumeration value="Registration"/>
          <xsd:enumeration value="Slides"/>
          <xsd:enumeration value="TA Training"/>
          <xsd:enumeration value="USB"/>
        </xsd:restriction>
      </xsd:simpleType>
    </xsd:element>
    <xsd:element name="TrainingSubactivity" ma:index="11" nillable="true" ma:displayName="TrainingSubactivity" ma:format="Dropdown" ma:internalName="TrainingSubactivity">
      <xsd:simpleType>
        <xsd:restriction base="dms:Choice">
          <xsd:enumeration value="Budget"/>
          <xsd:enumeration value="Certificate"/>
          <xsd:enumeration value="Communication"/>
          <xsd:enumeration value="Course Packet"/>
          <xsd:enumeration value=".Presentation Template"/>
          <xsd:enumeration value="Goals"/>
          <xsd:enumeration value="Invoice"/>
          <xsd:enumeration value="Literature"/>
          <xsd:enumeration value="Nametag"/>
          <xsd:enumeration value="Quiz"/>
          <xsd:enumeration value="Software"/>
          <xsd:enumeration value="Tasklist"/>
          <xsd:enumeration value="Accomodation"/>
          <xsd:enumeration value="Food"/>
          <xsd:enumeration value="Transport"/>
          <xsd:enumeration value="Travel"/>
          <xsd:enumeration value="Venue"/>
          <xsd:enumeration value="Visa"/>
          <xsd:enumeration value="0.0Introduction"/>
          <xsd:enumeration value="0.1What is Evaluation"/>
          <xsd:enumeration value="0.2ToC_Measurement"/>
          <xsd:enumeration value="0.3Why Randomize"/>
          <xsd:enumeration value="0.4How to Randomize"/>
          <xsd:enumeration value="0.5Sampling and Sample Size"/>
          <xsd:enumeration value="0.6Threats and Analysis"/>
          <xsd:enumeration value="0.7Start-to-Finish"/>
          <xsd:enumeration value="0.8Cost-effectiveness"/>
          <xsd:enumeration value="0.9Common Pitfalls"/>
          <xsd:enumeration value="_ProjectDevelopment"/>
          <xsd:enumeration value="0ProjectManagement"/>
          <xsd:enumeration value="1ResearchFinance"/>
          <xsd:enumeration value="2ResearchDesign"/>
          <xsd:enumeration value="3Intervention"/>
          <xsd:enumeration value="4HumanSubjects"/>
          <xsd:enumeration value="5Measurement"/>
          <xsd:enumeration value="6DataCollection"/>
          <xsd:enumeration value="6.1CAI"/>
          <xsd:enumeration value="7DataManagement"/>
          <xsd:enumeration value="7.1Stata"/>
          <xsd:enumeration value="8Results"/>
          <xsd:enumeration value="Balance"/>
          <xsd:enumeration value="Randomization Mechanics"/>
        </xsd:restriction>
      </xsd:simpleType>
    </xsd:element>
    <xsd:element name="TrainingResourceType" ma:index="12" nillable="true" ma:displayName="TrainingResourceType" ma:format="Dropdown" ma:internalName="TrainingResourceType">
      <xsd:simpleType>
        <xsd:restriction base="dms:Choice">
          <xsd:enumeration value="Template"/>
          <xsd:enumeration value="Latest Version"/>
          <xsd:enumeration value="Sample"/>
          <xsd:enumeration value="Checklist"/>
          <xsd:enumeration value="Manual"/>
        </xsd:restriction>
      </xsd:simpleType>
    </xsd:element>
    <xsd:element name="Region" ma:index="13" nillable="true" ma:displayName="Region" ma:format="Dropdown" ma:internalName="Region">
      <xsd:simpleType>
        <xsd:restriction base="dms:Choice">
          <xsd:enumeration value="Africa"/>
          <xsd:enumeration value="Europe"/>
          <xsd:enumeration value="South Asia"/>
          <xsd:enumeration value="North America"/>
          <xsd:enumeration value="Latin America"/>
          <xsd:enumeration value="Southeast Asia"/>
        </xsd:restriction>
      </xsd:simpleType>
    </xsd:element>
    <xsd:element name="Country" ma:index="14" nillable="true" ma:displayName="Country" ma:format="Dropdown" ma:internalName="Country">
      <xsd:simpleType>
        <xsd:restriction base="dms:Choice">
          <xsd:enumeration value="Afghanistan"/>
          <xsd:enumeration value="Aland Islands"/>
          <xsd:enumeration value="Albania"/>
          <xsd:enumeration value="Algeria"/>
          <xsd:enumeration value="American Samoa"/>
          <xsd:enumeration value="Andorra"/>
          <xsd:enumeration value="Angola"/>
          <xsd:enumeration value="Anguilla"/>
          <xsd:enumeration value="Antarctica"/>
          <xsd:enumeration value="Antigua And Barbuda"/>
          <xsd:enumeration value="Argentina"/>
          <xsd:enumeration value="Armenia"/>
          <xsd:enumeration value="Aruba"/>
          <xsd:enumeration value="Australia"/>
          <xsd:enumeration value="Austria"/>
          <xsd:enumeration value="Azerbaijan"/>
          <xsd:enumeration value="Bahamas"/>
          <xsd:enumeration value="Bahrain"/>
          <xsd:enumeration value="Bangladesh"/>
          <xsd:enumeration value="Barbados"/>
          <xsd:enumeration value="Belarus"/>
          <xsd:enumeration value="Belgium"/>
          <xsd:enumeration value="Belize"/>
          <xsd:enumeration value="Benin"/>
          <xsd:enumeration value="Bermuda"/>
          <xsd:enumeration value="Bhutan"/>
          <xsd:enumeration value="Bolivia"/>
          <xsd:enumeration value="Bosnia And Herzegovina"/>
          <xsd:enumeration value="Botswana"/>
          <xsd:enumeration value="Bouvet Island"/>
          <xsd:enumeration value="Brazil"/>
          <xsd:enumeration value="British Indian Ocean Territory"/>
          <xsd:enumeration value="Brunei Darussalam"/>
          <xsd:enumeration value="Bulgaria"/>
          <xsd:enumeration value="Burkina Faso"/>
          <xsd:enumeration value="Burundi"/>
          <xsd:enumeration value="Cambodia"/>
          <xsd:enumeration value="Cameroon"/>
          <xsd:enumeration value="Canada"/>
          <xsd:enumeration value="Cape Verde"/>
          <xsd:enumeration value="Cayman Islands"/>
          <xsd:enumeration value="Central African Republic"/>
          <xsd:enumeration value="Chad"/>
          <xsd:enumeration value="Chile"/>
          <xsd:enumeration value="China"/>
          <xsd:enumeration value="Christmas Island"/>
          <xsd:enumeration value="Cocos (Keeling) Islands"/>
          <xsd:enumeration value="Colombia"/>
          <xsd:enumeration value="Comoros"/>
          <xsd:enumeration value="Congo"/>
          <xsd:enumeration value="Congo, The Democratic Republic Of The"/>
          <xsd:enumeration value="Cook Islands"/>
          <xsd:enumeration value="Costa Rica"/>
          <xsd:enumeration value="Cote D'Ivoire"/>
          <xsd:enumeration value="Croatia"/>
          <xsd:enumeration value="Cuba"/>
          <xsd:enumeration value="Cyprus"/>
          <xsd:enumeration value="Czech Republic"/>
          <xsd:enumeration value="Denmark"/>
          <xsd:enumeration value="Djibouti"/>
          <xsd:enumeration value="Dominica"/>
          <xsd:enumeration value="Dominican Republic"/>
          <xsd:enumeration value="Ecuador"/>
          <xsd:enumeration value="Egypt"/>
          <xsd:enumeration value="El Salvador"/>
          <xsd:enumeration value="Equatorial Guinea"/>
          <xsd:enumeration value="Eritrea"/>
          <xsd:enumeration value="Estonia"/>
          <xsd:enumeration value="Ethiopia"/>
          <xsd:enumeration value="Falkland Islands (Malvinas)"/>
          <xsd:enumeration value="Faroe Islands"/>
          <xsd:enumeration value="Fiji"/>
          <xsd:enumeration value="Finland"/>
          <xsd:enumeration value="France"/>
          <xsd:enumeration value="French Guiana"/>
          <xsd:enumeration value="French Polynesia"/>
          <xsd:enumeration value="French Southern Territories"/>
          <xsd:enumeration value="Gabon"/>
          <xsd:enumeration value="Gambia"/>
          <xsd:enumeration value="Georgia"/>
          <xsd:enumeration value="Germany"/>
          <xsd:enumeration value="Ghana"/>
          <xsd:enumeration value="Gibraltar"/>
          <xsd:enumeration value="Greece"/>
          <xsd:enumeration value="Greenland"/>
          <xsd:enumeration value="Grenada"/>
          <xsd:enumeration value="Guadeloupe"/>
          <xsd:enumeration value="Guam"/>
          <xsd:enumeration value="Guatemala"/>
          <xsd:enumeration value="Guernsey"/>
          <xsd:enumeration value="Guinea"/>
          <xsd:enumeration value="Guinea-Bissau"/>
          <xsd:enumeration value="Guyana"/>
          <xsd:enumeration value="Haiti"/>
          <xsd:enumeration value="Heard Island And Mcdonald Islands"/>
          <xsd:enumeration value="Holy See (Vatican City State)"/>
          <xsd:enumeration value="Honduras"/>
          <xsd:enumeration value="Hong Kong"/>
          <xsd:enumeration value="Hungary"/>
          <xsd:enumeration value="Iceland"/>
          <xsd:enumeration value="India"/>
          <xsd:enumeration value="Indonesia"/>
          <xsd:enumeration value="Iran, Islamic Republic Of"/>
          <xsd:enumeration value="Iraq"/>
          <xsd:enumeration value="Ireland"/>
          <xsd:enumeration value="Isle Of Man"/>
          <xsd:enumeration value="Israel"/>
          <xsd:enumeration value="Italy"/>
          <xsd:enumeration value="Jamaica"/>
          <xsd:enumeration value="Japan"/>
          <xsd:enumeration value="Jersey"/>
          <xsd:enumeration value="Jordan"/>
          <xsd:enumeration value="Kazakhstan"/>
          <xsd:enumeration value="Kenya"/>
          <xsd:enumeration value="Kiribati"/>
          <xsd:enumeration value="Korea, Democratic People'S Republic Of"/>
          <xsd:enumeration value="Korea, Republic Of"/>
          <xsd:enumeration value="Kuwait"/>
          <xsd:enumeration value="Kyrgyzstan"/>
          <xsd:enumeration value="Lao People'S Democratic Republic"/>
          <xsd:enumeration value="Latvia"/>
          <xsd:enumeration value="Lebanon"/>
          <xsd:enumeration value="Lesotho"/>
          <xsd:enumeration value="Liberia"/>
          <xsd:enumeration value="Libyan Arab Jamahiriya"/>
          <xsd:enumeration value="Liechtenstein"/>
          <xsd:enumeration value="Lithuania"/>
          <xsd:enumeration value="Luxembourg"/>
          <xsd:enumeration value="Macao"/>
          <xsd:enumeration value="Macedonia, The Former Yugoslav Republic Of"/>
          <xsd:enumeration value="Madagascar"/>
          <xsd:enumeration value="Malawi"/>
          <xsd:enumeration value="Malaysia"/>
          <xsd:enumeration value="Maldives"/>
          <xsd:enumeration value="Mali"/>
          <xsd:enumeration value="Malta"/>
          <xsd:enumeration value="Marshall Islands"/>
          <xsd:enumeration value="Martinique"/>
          <xsd:enumeration value="Mauritania"/>
          <xsd:enumeration value="Mauritius"/>
          <xsd:enumeration value="Mayotte"/>
          <xsd:enumeration value="Mexico"/>
          <xsd:enumeration value="Micronesia, Federated States Of"/>
          <xsd:enumeration value="Moldova, Republic Of"/>
          <xsd:enumeration value="Monaco"/>
          <xsd:enumeration value="Mongolia"/>
          <xsd:enumeration value="Montserrat"/>
          <xsd:enumeration value="Morocco"/>
          <xsd:enumeration value="Mozambique"/>
          <xsd:enumeration value="Myanmar"/>
          <xsd:enumeration value="Namibia"/>
          <xsd:enumeration value="Nauru"/>
          <xsd:enumeration value="Nepal"/>
          <xsd:enumeration value="Netherlands"/>
          <xsd:enumeration value="Netherlands Antilles"/>
          <xsd:enumeration value="New Caledonia"/>
          <xsd:enumeration value="New Zealand"/>
          <xsd:enumeration value="Nicaragua"/>
          <xsd:enumeration value="Niger"/>
          <xsd:enumeration value="Nigeria"/>
          <xsd:enumeration value="Niue"/>
          <xsd:enumeration value="Norfolk Island"/>
          <xsd:enumeration value="Northern Mariana Islands"/>
          <xsd:enumeration value="Norway"/>
          <xsd:enumeration value="Oman"/>
          <xsd:enumeration value="Pakistan"/>
          <xsd:enumeration value="Palau"/>
          <xsd:enumeration value="Palestinian Territory, Occupied"/>
          <xsd:enumeration value="Panama"/>
          <xsd:enumeration value="Papua New Guinea"/>
          <xsd:enumeration value="Paraguay"/>
          <xsd:enumeration value="Peru"/>
          <xsd:enumeration value="Philippines"/>
          <xsd:enumeration value="Pitcairn"/>
          <xsd:enumeration value="Poland"/>
          <xsd:enumeration value="Portugal"/>
          <xsd:enumeration value="Puerto Rico"/>
          <xsd:enumeration value="Qatar"/>
          <xsd:enumeration value="Reunion"/>
          <xsd:enumeration value="Romania"/>
          <xsd:enumeration value="Russian Federation"/>
          <xsd:enumeration value="Rwanda"/>
          <xsd:enumeration value="Saint Helena"/>
          <xsd:enumeration value="Saint Kitts And Nevis"/>
          <xsd:enumeration value="Saint Lucia"/>
          <xsd:enumeration value="Saint Pierre And Miquelon"/>
          <xsd:enumeration value="Saint Vincent And The Grenadines"/>
          <xsd:enumeration value="Samoa"/>
          <xsd:enumeration value="San Marino"/>
          <xsd:enumeration value="Sao Tome And Principe"/>
          <xsd:enumeration value="Saudi Arabia"/>
          <xsd:enumeration value="Senegal"/>
          <xsd:enumeration value="Serbia And Montenegro"/>
          <xsd:enumeration value="Seychelles"/>
          <xsd:enumeration value="Sierra Leone"/>
          <xsd:enumeration value="Singapore"/>
          <xsd:enumeration value="Slovakia"/>
          <xsd:enumeration value="Slovenia"/>
          <xsd:enumeration value="Solomon Islands"/>
          <xsd:enumeration value="Somalia"/>
          <xsd:enumeration value="South Africa"/>
          <xsd:enumeration value="South Georgia And The South Sandwich Islands"/>
          <xsd:enumeration value="Spain"/>
          <xsd:enumeration value="Sri Lanka"/>
          <xsd:enumeration value="Sudan"/>
          <xsd:enumeration value="Suriname"/>
          <xsd:enumeration value="Svalbard And Jan Mayen"/>
          <xsd:enumeration value="Swaziland"/>
          <xsd:enumeration value="Sweden"/>
          <xsd:enumeration value="Switzerland"/>
          <xsd:enumeration value="Syrian Arab Republic"/>
          <xsd:enumeration value="Taiwan, Province Of China"/>
          <xsd:enumeration value="Tajikistan"/>
          <xsd:enumeration value="Tanzania, United Republic Of"/>
          <xsd:enumeration value="Thailand"/>
          <xsd:enumeration value="Timor-Leste"/>
          <xsd:enumeration value="Togo"/>
          <xsd:enumeration value="Tokelau"/>
          <xsd:enumeration value="Tonga"/>
          <xsd:enumeration value="Trinidad And Tobago"/>
          <xsd:enumeration value="Tunisia"/>
          <xsd:enumeration value="Turkey"/>
          <xsd:enumeration value="Turkmenistan"/>
          <xsd:enumeration value="Turks And Caicos Islands"/>
          <xsd:enumeration value="Tuvalu"/>
          <xsd:enumeration value="Uganda"/>
          <xsd:enumeration value="Ukraine"/>
          <xsd:enumeration value="United Arab Emirates"/>
          <xsd:enumeration value="United Kingdom"/>
          <xsd:enumeration value="United States"/>
          <xsd:enumeration value="United States Minor Outlying Islands"/>
          <xsd:enumeration value="Uruguay"/>
          <xsd:enumeration value="Uzbekistan"/>
          <xsd:enumeration value="Vanuatu"/>
          <xsd:enumeration value="Venezuela"/>
          <xsd:enumeration value="Viet Nam"/>
          <xsd:enumeration value="Virgin Islands, British"/>
          <xsd:enumeration value="Virgin Islands, U.S."/>
          <xsd:enumeration value="Wallis And Futuna"/>
          <xsd:enumeration value="Western Sahara"/>
          <xsd:enumeration value="Yemen"/>
          <xsd:enumeration value="Zambia"/>
          <xsd:enumeration value="Zimbabwe"/>
        </xsd:restriction>
      </xsd:simpleType>
    </xsd:element>
  </xsd:schema>
  <xsd:schema xmlns:xsd="http://www.w3.org/2001/XMLSchema" xmlns:xs="http://www.w3.org/2001/XMLSchema" xmlns:dms="http://schemas.microsoft.com/office/2006/documentManagement/types" xmlns:pc="http://schemas.microsoft.com/office/infopath/2007/PartnerControls" targetNamespace="36d19e46-f4da-4773-8ea9-e11846e3e1cd" elementFormDefault="qualified">
    <xsd:import namespace="http://schemas.microsoft.com/office/2006/documentManagement/types"/>
    <xsd:import namespace="http://schemas.microsoft.com/office/infopath/2007/PartnerControls"/>
    <xsd:element name="LastUsed" ma:index="15" nillable="true" ma:displayName="LastUsed" ma:description="When was the last time this training material was used" ma:format="DateOnly" ma:internalName="LastUsed">
      <xsd:simpleType>
        <xsd:restriction base="dms:DateTime"/>
      </xsd:simpleType>
    </xsd:element>
    <xsd:element name="Contact" ma:index="17" nillable="true" ma:displayName="Contact" ma:list="{d980e52d-47e3-478b-bbaf-1236e01fa3fe}" ma:internalName="Contact" ma:showField="FullNam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B0F4F2-DF5B-4111-9D5B-A471966E3A0E}"/>
</file>

<file path=customXml/itemProps2.xml><?xml version="1.0" encoding="utf-8"?>
<ds:datastoreItem xmlns:ds="http://schemas.openxmlformats.org/officeDocument/2006/customXml" ds:itemID="{BE2DF246-0041-4741-B61F-F5551A6F2948}"/>
</file>

<file path=customXml/itemProps3.xml><?xml version="1.0" encoding="utf-8"?>
<ds:datastoreItem xmlns:ds="http://schemas.openxmlformats.org/officeDocument/2006/customXml" ds:itemID="{8B194F97-BAA8-4E4D-91BD-7BC257B2A01B}"/>
</file>

<file path=docProps/app.xml><?xml version="1.0" encoding="utf-8"?>
<Properties xmlns="http://schemas.openxmlformats.org/officeDocument/2006/extended-properties" xmlns:vt="http://schemas.openxmlformats.org/officeDocument/2006/docPropsVTypes">
  <TotalTime>10340</TotalTime>
  <Words>2717</Words>
  <Application>Microsoft Office PowerPoint</Application>
  <PresentationFormat>On-screen Show (4:3)</PresentationFormat>
  <Paragraphs>379</Paragraphs>
  <Slides>39</Slides>
  <Notes>26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Office Theme</vt:lpstr>
      <vt:lpstr>Chart</vt:lpstr>
      <vt:lpstr>Randomized Evaluation Start-to-finish</vt:lpstr>
      <vt:lpstr>Course Overview</vt:lpstr>
      <vt:lpstr>The setting: Green Bank of Caraga</vt:lpstr>
      <vt:lpstr>The setting</vt:lpstr>
      <vt:lpstr>The need</vt:lpstr>
      <vt:lpstr>Motivations </vt:lpstr>
      <vt:lpstr>Program theory</vt:lpstr>
      <vt:lpstr>Slide 8</vt:lpstr>
      <vt:lpstr>SEED: A Commitment Savings Product</vt:lpstr>
      <vt:lpstr>“…but you must bind me hard and fast, so that I cannot stir from the spot where you will stand me… and if I beg you to release me, you must tighten and add to my bonds.”   --- The Odyssey</vt:lpstr>
      <vt:lpstr>Slide 11</vt:lpstr>
      <vt:lpstr>Why Evaluate?</vt:lpstr>
      <vt:lpstr>Goals and Measurement</vt:lpstr>
      <vt:lpstr>Encouragement…</vt:lpstr>
      <vt:lpstr>Planning and Design</vt:lpstr>
      <vt:lpstr>Planning and Design</vt:lpstr>
      <vt:lpstr>Process</vt:lpstr>
      <vt:lpstr>Pilot</vt:lpstr>
      <vt:lpstr>Why randomize</vt:lpstr>
      <vt:lpstr>Planning and Design</vt:lpstr>
      <vt:lpstr>Study design: basic strategy</vt:lpstr>
      <vt:lpstr>Study design: randomization unit</vt:lpstr>
      <vt:lpstr>Discussion of sample size</vt:lpstr>
      <vt:lpstr>Study design: sample frame</vt:lpstr>
      <vt:lpstr>Baseline Survey: Two Purposes</vt:lpstr>
      <vt:lpstr>Implementation</vt:lpstr>
      <vt:lpstr>Dealing with fairness</vt:lpstr>
      <vt:lpstr>Dealing with fairness</vt:lpstr>
      <vt:lpstr>Dealing with fairness</vt:lpstr>
      <vt:lpstr>Preview of the Warts!</vt:lpstr>
      <vt:lpstr>Measuring Impact</vt:lpstr>
      <vt:lpstr>Preview of Good Results</vt:lpstr>
      <vt:lpstr>Slide 33</vt:lpstr>
      <vt:lpstr>Slide 34</vt:lpstr>
      <vt:lpstr>Magnitude in Real Dollars</vt:lpstr>
      <vt:lpstr>Sub-group Impacts</vt:lpstr>
      <vt:lpstr>Conclusions</vt:lpstr>
      <vt:lpstr>Further Research (1)</vt:lpstr>
      <vt:lpstr>Further Research (2)</vt:lpstr>
    </vt:vector>
  </TitlesOfParts>
  <Company>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Odysseus have Hyperbolic Preferences: Evidence from a Commitment Savings Product in the Philippines</dc:title>
  <dc:creator>wb245752</dc:creator>
  <cp:lastModifiedBy>shotland</cp:lastModifiedBy>
  <cp:revision>390</cp:revision>
  <dcterms:created xsi:type="dcterms:W3CDTF">2003-11-07T19:03:34Z</dcterms:created>
  <dcterms:modified xsi:type="dcterms:W3CDTF">2010-05-27T17:42:44Z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1700</vt:r8>
  </property>
  <property fmtid="{D5CDD505-2E9C-101B-9397-08002B2CF9AE}" pid="3" name="ContentTypeId">
    <vt:lpwstr>0x010100329425F369CD754A87C60479FB70AD44</vt:lpwstr>
  </property>
  <property fmtid="{D5CDD505-2E9C-101B-9397-08002B2CF9AE}" pid="4" name="SPPCopyMoveEvent">
    <vt:lpwstr>1</vt:lpwstr>
  </property>
  <property fmtid="{D5CDD505-2E9C-101B-9397-08002B2CF9AE}" pid="5" name="Venue">
    <vt:lpwstr>MIT</vt:lpwstr>
  </property>
  <property fmtid="{D5CDD505-2E9C-101B-9397-08002B2CF9AE}" pid="6" name="Office">
    <vt:lpwstr>J-PAL Global</vt:lpwstr>
  </property>
  <property fmtid="{D5CDD505-2E9C-101B-9397-08002B2CF9AE}" pid="7" name="Location">
    <vt:lpwstr>Cambridge, MA</vt:lpwstr>
  </property>
  <property fmtid="{D5CDD505-2E9C-101B-9397-08002B2CF9AE}" pid="9" name="Lecture#">
    <vt:lpwstr>8</vt:lpwstr>
  </property>
  <property fmtid="{D5CDD505-2E9C-101B-9397-08002B2CF9AE}" pid="10" name="Language">
    <vt:lpwstr>English</vt:lpwstr>
  </property>
  <property fmtid="{D5CDD505-2E9C-101B-9397-08002B2CF9AE}" pid="11" name="Date">
    <vt:lpwstr>2010-05-27T20:00:00+00:00</vt:lpwstr>
  </property>
  <property fmtid="{D5CDD505-2E9C-101B-9397-08002B2CF9AE}" pid="12" name="Year">
    <vt:lpwstr>2010</vt:lpwstr>
  </property>
  <property fmtid="{D5CDD505-2E9C-101B-9397-08002B2CF9AE}" pid="13" name="Lecturer1">
    <vt:lpwstr>Nava Ashraf117</vt:lpwstr>
  </property>
  <property fmtid="{D5CDD505-2E9C-101B-9397-08002B2CF9AE}" pid="14" name="ExecEdTopic">
    <vt:lpwstr>7Start-to-Finish</vt:lpwstr>
  </property>
</Properties>
</file>