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8" r:id="rId5"/>
  </p:sldMasterIdLst>
  <p:notesMasterIdLst>
    <p:notesMasterId r:id="rId25"/>
  </p:notesMasterIdLst>
  <p:sldIdLst>
    <p:sldId id="281" r:id="rId6"/>
    <p:sldId id="282" r:id="rId7"/>
    <p:sldId id="284" r:id="rId8"/>
    <p:sldId id="258" r:id="rId9"/>
    <p:sldId id="283" r:id="rId10"/>
    <p:sldId id="260" r:id="rId11"/>
    <p:sldId id="257" r:id="rId12"/>
    <p:sldId id="267" r:id="rId13"/>
    <p:sldId id="262" r:id="rId14"/>
    <p:sldId id="270" r:id="rId15"/>
    <p:sldId id="271" r:id="rId16"/>
    <p:sldId id="268" r:id="rId17"/>
    <p:sldId id="272" r:id="rId18"/>
    <p:sldId id="269" r:id="rId19"/>
    <p:sldId id="275" r:id="rId20"/>
    <p:sldId id="276" r:id="rId21"/>
    <p:sldId id="278" r:id="rId22"/>
    <p:sldId id="279" r:id="rId23"/>
    <p:sldId id="280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460" autoAdjust="0"/>
  </p:normalViewPr>
  <p:slideViewPr>
    <p:cSldViewPr snapToObjects="1">
      <p:cViewPr>
        <p:scale>
          <a:sx n="72" d="100"/>
          <a:sy n="72" d="100"/>
        </p:scale>
        <p:origin x="-450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233600"/>
        <c:axId val="168264448"/>
      </c:barChart>
      <c:catAx>
        <c:axId val="168233600"/>
        <c:scaling>
          <c:orientation val="minMax"/>
        </c:scaling>
        <c:delete val="0"/>
        <c:axPos val="b"/>
        <c:title>
          <c:overlay val="0"/>
        </c:title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168264448"/>
        <c:crosses val="autoZero"/>
        <c:auto val="1"/>
        <c:lblAlgn val="ctr"/>
        <c:lblOffset val="100"/>
        <c:noMultiLvlLbl val="0"/>
      </c:catAx>
      <c:valAx>
        <c:axId val="168264448"/>
        <c:scaling>
          <c:orientation val="minMax"/>
        </c:scaling>
        <c:delete val="0"/>
        <c:axPos val="l"/>
        <c:majorGridlines/>
        <c:title>
          <c:layout>
            <c:manualLayout>
              <c:xMode val="edge"/>
              <c:yMode val="edge"/>
              <c:x val="2.8301886792452831E-2"/>
              <c:y val="0.3306195739955603"/>
            </c:manualLayout>
          </c:layout>
          <c:overlay val="0"/>
          <c:txPr>
            <a:bodyPr rot="-5400000" vert="horz"/>
            <a:lstStyle/>
            <a:p>
              <a:pPr>
                <a:defRPr/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168233600"/>
        <c:crosses val="autoZero"/>
        <c:crossBetween val="between"/>
      </c:valAx>
      <c:spPr>
        <a:ln>
          <a:solidFill>
            <a:schemeClr val="bg2"/>
          </a:solidFill>
        </a:ln>
      </c:spPr>
    </c:plotArea>
    <c:legend>
      <c:legendPos val="r"/>
      <c:layout>
        <c:manualLayout>
          <c:xMode val="edge"/>
          <c:yMode val="edge"/>
          <c:x val="0.79284752141831361"/>
          <c:y val="0.11631990712699374"/>
          <c:w val="0.18828455405338484"/>
          <c:h val="0.57502145164546858"/>
        </c:manualLayout>
      </c:layout>
      <c:overlay val="0"/>
      <c:spPr>
        <a:noFill/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xVal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xVal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xVal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3331072"/>
        <c:axId val="183357824"/>
      </c:scatterChart>
      <c:valAx>
        <c:axId val="183331072"/>
        <c:scaling>
          <c:orientation val="minMax"/>
        </c:scaling>
        <c:delete val="0"/>
        <c:axPos val="b"/>
        <c:title>
          <c:overlay val="0"/>
        </c:title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183357824"/>
        <c:crosses val="autoZero"/>
        <c:crossBetween val="midCat"/>
        <c:majorUnit val="1"/>
        <c:minorUnit val="1"/>
      </c:valAx>
      <c:valAx>
        <c:axId val="183357824"/>
        <c:scaling>
          <c:orientation val="minMax"/>
        </c:scaling>
        <c:delete val="0"/>
        <c:axPos val="l"/>
        <c:majorGridlines/>
        <c:title>
          <c:overlay val="0"/>
          <c:txPr>
            <a:bodyPr rot="-5400000" vert="horz"/>
            <a:lstStyle/>
            <a:p>
              <a:pPr>
                <a:defRPr/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183331072"/>
        <c:crosses val="autoZero"/>
        <c:crossBetween val="midCat"/>
      </c:valAx>
      <c:spPr>
        <a:ln>
          <a:solidFill>
            <a:srgbClr val="000000"/>
          </a:solidFill>
        </a:ln>
      </c:spPr>
    </c:plotArea>
    <c:legend>
      <c:legendPos val="r"/>
      <c:layout>
        <c:manualLayout>
          <c:xMode val="edge"/>
          <c:yMode val="edge"/>
          <c:x val="0.79397786361610601"/>
          <c:y val="0.21003129416515273"/>
          <c:w val="0.18400955776754321"/>
          <c:h val="0.35601100343226338"/>
        </c:manualLayout>
      </c:layout>
      <c:overlay val="0"/>
      <c:txPr>
        <a:bodyPr/>
        <a:lstStyle/>
        <a:p>
          <a:pPr algn="ctr">
            <a:defRPr sz="12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489792"/>
        <c:axId val="195491712"/>
      </c:barChart>
      <c:catAx>
        <c:axId val="195489792"/>
        <c:scaling>
          <c:orientation val="minMax"/>
        </c:scaling>
        <c:delete val="0"/>
        <c:axPos val="b"/>
        <c:title>
          <c:overlay val="0"/>
        </c:title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195491712"/>
        <c:crosses val="autoZero"/>
        <c:auto val="1"/>
        <c:lblAlgn val="ctr"/>
        <c:lblOffset val="100"/>
        <c:noMultiLvlLbl val="0"/>
      </c:catAx>
      <c:valAx>
        <c:axId val="195491712"/>
        <c:scaling>
          <c:orientation val="minMax"/>
        </c:scaling>
        <c:delete val="0"/>
        <c:axPos val="l"/>
        <c:majorGridlines/>
        <c:title>
          <c:layout>
            <c:manualLayout>
              <c:xMode val="edge"/>
              <c:yMode val="edge"/>
              <c:x val="2.8301886792452831E-2"/>
              <c:y val="0.3306195739955603"/>
            </c:manualLayout>
          </c:layout>
          <c:overlay val="0"/>
          <c:txPr>
            <a:bodyPr rot="-5400000" vert="horz"/>
            <a:lstStyle/>
            <a:p>
              <a:pPr>
                <a:defRPr/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195489792"/>
        <c:crosses val="autoZero"/>
        <c:crossBetween val="between"/>
      </c:valAx>
      <c:spPr>
        <a:ln>
          <a:solidFill>
            <a:schemeClr val="bg2"/>
          </a:solidFill>
        </a:ln>
      </c:spPr>
    </c:plotArea>
    <c:legend>
      <c:legendPos val="r"/>
      <c:layout>
        <c:manualLayout>
          <c:xMode val="edge"/>
          <c:yMode val="edge"/>
          <c:x val="0.79284752141831361"/>
          <c:y val="0.11631990712699374"/>
          <c:w val="0.18828455405338484"/>
          <c:h val="0.57502145164546858"/>
        </c:manualLayout>
      </c:layout>
      <c:overlay val="0"/>
      <c:spPr>
        <a:noFill/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xVal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xVal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xVal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567616"/>
        <c:axId val="195569536"/>
      </c:scatterChart>
      <c:valAx>
        <c:axId val="195567616"/>
        <c:scaling>
          <c:orientation val="minMax"/>
        </c:scaling>
        <c:delete val="0"/>
        <c:axPos val="b"/>
        <c:title>
          <c:overlay val="0"/>
        </c:title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195569536"/>
        <c:crosses val="autoZero"/>
        <c:crossBetween val="midCat"/>
        <c:majorUnit val="1"/>
        <c:minorUnit val="1"/>
      </c:valAx>
      <c:valAx>
        <c:axId val="195569536"/>
        <c:scaling>
          <c:orientation val="minMax"/>
        </c:scaling>
        <c:delete val="0"/>
        <c:axPos val="l"/>
        <c:majorGridlines/>
        <c:title>
          <c:overlay val="0"/>
          <c:txPr>
            <a:bodyPr rot="-5400000" vert="horz"/>
            <a:lstStyle/>
            <a:p>
              <a:pPr>
                <a:defRPr/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195567616"/>
        <c:crosses val="autoZero"/>
        <c:crossBetween val="midCat"/>
      </c:valAx>
      <c:spPr>
        <a:ln>
          <a:solidFill>
            <a:srgbClr val="000000"/>
          </a:solidFill>
        </a:ln>
      </c:spPr>
    </c:plotArea>
    <c:legend>
      <c:legendPos val="r"/>
      <c:layout>
        <c:manualLayout>
          <c:xMode val="edge"/>
          <c:yMode val="edge"/>
          <c:x val="0.79397786361610601"/>
          <c:y val="0.21003129416515273"/>
          <c:w val="0.18400955776754321"/>
          <c:h val="0.35601100343226338"/>
        </c:manualLayout>
      </c:layout>
      <c:overlay val="0"/>
      <c:txPr>
        <a:bodyPr/>
        <a:lstStyle/>
        <a:p>
          <a:pPr algn="ctr">
            <a:defRPr sz="12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F37DC-9E47-5846-A806-DF8F1D1AC0F6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9E26A-9CDD-BE40-9F24-2CB81A5C27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34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about research process – you’ve published the paper,</a:t>
            </a:r>
            <a:r>
              <a:rPr lang="en-US" baseline="0" dirty="0" smtClean="0"/>
              <a:t> you have policy outreach, talk about scaling up……….. You’re done, right?!  So why should we even bother publishing data?  Who cares?  Why is this important?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9E26A-9CDD-BE40-9F24-2CB81A5C276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Able to get</a:t>
            </a:r>
            <a:r>
              <a:rPr lang="en-US" baseline="0" dirty="0" smtClean="0"/>
              <a:t> 4 datasets from November to June – 3 more datasets by end of summer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9E26A-9CDD-BE40-9F24-2CB81A5C276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Able to get</a:t>
            </a:r>
            <a:r>
              <a:rPr lang="en-US" baseline="0" dirty="0" smtClean="0"/>
              <a:t> 4 datasets from November to June – 3 more datasets by end of summer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are trying to create a system where DDI can be integrated at the start of research project – so metadata can be created as questions are being written by investigators (World Bank has integrated this system) instead of post-hoc by a third party who is less familiar with the project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9E26A-9CDD-BE40-9F24-2CB81A5C276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9E26A-9CDD-BE40-9F24-2CB81A5C276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Textbooks and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Testscores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(12616)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Measuring the Impact of Microfinance (12225)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(Does not include handful of studies on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-pal website that are not currently on IQSS - downloads from J-PAL website)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9E26A-9CDD-BE40-9F24-2CB81A5C276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</a:t>
            </a:r>
            <a:r>
              <a:rPr lang="en-US" baseline="0" dirty="0" smtClean="0"/>
              <a:t> publication requires A LOT OF WORK but LITTLE INCENTIVE TO DO THAT WORK – </a:t>
            </a:r>
            <a:r>
              <a:rPr lang="en-US" baseline="0" dirty="0" err="1" smtClean="0"/>
              <a:t>PI’s</a:t>
            </a:r>
            <a:r>
              <a:rPr lang="en-US" baseline="0" dirty="0" smtClean="0"/>
              <a:t> focused on publishing high-impact results, most journals don’t require publication of data – if they do, they don’t require the publication of ALL AVAILABLE data</a:t>
            </a:r>
          </a:p>
          <a:p>
            <a:endParaRPr lang="en-US" baseline="0" dirty="0" smtClean="0"/>
          </a:p>
          <a:p>
            <a:r>
              <a:rPr lang="en-US" dirty="0" smtClean="0"/>
              <a:t>The basic point here is that usually a paper only uses a proportion of the data and they tend to only thoroughly clean that. There tends to be quite a bit of interesting data that others would like to use but which they </a:t>
            </a:r>
            <a:r>
              <a:rPr lang="en-US" dirty="0" err="1" smtClean="0"/>
              <a:t>dont</a:t>
            </a:r>
            <a:r>
              <a:rPr lang="en-US" dirty="0" smtClean="0"/>
              <a:t> thoroughly clean. They may also do ad hoc cleaning, </a:t>
            </a:r>
            <a:r>
              <a:rPr lang="en-US" dirty="0" err="1" smtClean="0"/>
              <a:t>ie</a:t>
            </a:r>
            <a:r>
              <a:rPr lang="en-US" dirty="0" smtClean="0"/>
              <a:t> do it without recording exactly what they did. When we publish we need to be able replicate how we get from raw data as entered to final published data. </a:t>
            </a:r>
          </a:p>
          <a:p>
            <a:endParaRPr lang="en-US" dirty="0" smtClean="0"/>
          </a:p>
          <a:p>
            <a:r>
              <a:rPr lang="en-US" dirty="0" smtClean="0"/>
              <a:t>Give example</a:t>
            </a:r>
            <a:r>
              <a:rPr lang="en-US" baseline="0" dirty="0" smtClean="0"/>
              <a:t> of IMPUTING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9E26A-9CDD-BE40-9F24-2CB81A5C276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 </a:t>
            </a:r>
            <a:r>
              <a:rPr lang="en-US" dirty="0" err="1" smtClean="0"/>
              <a:t>dataverses</a:t>
            </a:r>
            <a:r>
              <a:rPr lang="en-US" dirty="0" smtClean="0"/>
              <a:t>; </a:t>
            </a:r>
          </a:p>
          <a:p>
            <a:r>
              <a:rPr lang="en-US" dirty="0" smtClean="0"/>
              <a:t>Go through tabs on website! </a:t>
            </a:r>
          </a:p>
          <a:p>
            <a:r>
              <a:rPr lang="en-US" dirty="0" smtClean="0"/>
              <a:t>Good</a:t>
            </a:r>
            <a:r>
              <a:rPr lang="en-US" baseline="0" dirty="0" smtClean="0"/>
              <a:t> versioning system so we can update data when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9E26A-9CDD-BE40-9F24-2CB81A5C276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Conditional</a:t>
            </a:r>
            <a:r>
              <a:rPr lang="en-US" baseline="0" dirty="0" smtClean="0"/>
              <a:t> Cash Transfer Program – clean, de-identified data – but everything is in Indonesian!  210 datasets, each with 20 or so variables, and each variable and variable value has to be </a:t>
            </a:r>
            <a:r>
              <a:rPr lang="en-US" baseline="0" dirty="0" err="1" smtClean="0"/>
              <a:t>relabled</a:t>
            </a:r>
            <a:r>
              <a:rPr lang="en-US" baseline="0" dirty="0" smtClean="0"/>
              <a:t> into English.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9E26A-9CDD-BE40-9F24-2CB81A5C276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Conditional</a:t>
            </a:r>
            <a:r>
              <a:rPr lang="en-US" baseline="0" dirty="0" smtClean="0"/>
              <a:t> Cash Transfer Program – clean, de-identified data – but everything is in Indonesian!  210 datasets, each with 20 or so variables, and each variable and variable value has to be </a:t>
            </a:r>
            <a:r>
              <a:rPr lang="en-US" baseline="0" dirty="0" err="1" smtClean="0"/>
              <a:t>relabled</a:t>
            </a:r>
            <a:r>
              <a:rPr lang="en-US" baseline="0" dirty="0" smtClean="0"/>
              <a:t> into English.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9E26A-9CDD-BE40-9F24-2CB81A5C276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Conditional</a:t>
            </a:r>
            <a:r>
              <a:rPr lang="en-US" baseline="0" dirty="0" smtClean="0"/>
              <a:t> Cash Transfer Program – clean, de-identified data – but everything is in Indonesian!  210 datasets, each with 20 or so variables, and each variable and variable value has to be </a:t>
            </a:r>
            <a:r>
              <a:rPr lang="en-US" baseline="0" dirty="0" err="1" smtClean="0"/>
              <a:t>relabled</a:t>
            </a:r>
            <a:r>
              <a:rPr lang="en-US" baseline="0" dirty="0" smtClean="0"/>
              <a:t> into English.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9E26A-9CDD-BE40-9F24-2CB81A5C276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Metadata is data.  </a:t>
            </a:r>
            <a:r>
              <a:rPr lang="en-US" baseline="0" dirty="0" smtClean="0"/>
              <a:t> So there is a system of storing this information. </a:t>
            </a:r>
          </a:p>
          <a:p>
            <a:r>
              <a:rPr lang="en-US" baseline="0" dirty="0" smtClean="0"/>
              <a:t>Lots of organizations use this standard – World Bank, ICPSR at University of Michigan  - makes it easier to read and understand metadata quickly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9E26A-9CDD-BE40-9F24-2CB81A5C276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Codebooks need to have question text and question IDs entered manually sometimes.  Invalid values have to be manually entered.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9E26A-9CDD-BE40-9F24-2CB81A5C276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rgbClr val="008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rgbClr val="89DE2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71600" y="3276600"/>
            <a:ext cx="6477000" cy="1828800"/>
          </a:xfrm>
        </p:spPr>
        <p:txBody>
          <a:bodyPr anchor="b">
            <a:normAutofit/>
          </a:bodyPr>
          <a:lstStyle>
            <a:lvl1pPr algn="ctr">
              <a:defRPr sz="4500" b="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SLIDE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solidFill>
            <a:srgbClr val="89DE2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600" baseline="0">
                <a:solidFill>
                  <a:srgbClr val="006600"/>
                </a:solidFill>
                <a:latin typeface="Tw Cen MT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 baseline="0">
                <a:solidFill>
                  <a:srgbClr val="FFFFFF"/>
                </a:solidFill>
                <a:latin typeface="Tw Cen MT Condensed Extra Bold" pitchFamily="34" charset="0"/>
              </a:defRPr>
            </a:lvl1pPr>
          </a:lstStyle>
          <a:p>
            <a:r>
              <a:rPr lang="en-US" smtClean="0"/>
              <a:t>5 January 2010</a:t>
            </a:r>
            <a:endParaRPr lang="en-US" dirty="0"/>
          </a:p>
        </p:txBody>
      </p:sp>
      <p:pic>
        <p:nvPicPr>
          <p:cNvPr id="13" name="Picture 12" descr="IPA_americas_logo_light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86371" y="152400"/>
            <a:ext cx="5005029" cy="305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48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64770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>
            <a:normAutofit/>
          </a:bodyPr>
          <a:lstStyle>
            <a:lvl1pPr>
              <a:buClr>
                <a:srgbClr val="89DE22"/>
              </a:buClr>
              <a:defRPr sz="2400">
                <a:solidFill>
                  <a:schemeClr val="bg1"/>
                </a:solidFill>
              </a:defRPr>
            </a:lvl1pPr>
            <a:lvl2pPr>
              <a:buClr>
                <a:srgbClr val="89DE22"/>
              </a:buClr>
              <a:defRPr sz="2000">
                <a:solidFill>
                  <a:schemeClr val="bg1"/>
                </a:solidFill>
              </a:defRPr>
            </a:lvl2pPr>
            <a:lvl3pPr>
              <a:buClr>
                <a:srgbClr val="89DE22"/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rgbClr val="89DE22"/>
              </a:buClr>
              <a:defRPr sz="1600">
                <a:solidFill>
                  <a:schemeClr val="bg1"/>
                </a:solidFill>
              </a:defRPr>
            </a:lvl4pPr>
            <a:lvl5pPr>
              <a:buClr>
                <a:srgbClr val="89DE22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>
            <a:normAutofit/>
          </a:bodyPr>
          <a:lstStyle>
            <a:lvl1pPr>
              <a:buClr>
                <a:srgbClr val="89DE22"/>
              </a:buClr>
              <a:defRPr sz="2400">
                <a:solidFill>
                  <a:schemeClr val="bg1"/>
                </a:solidFill>
              </a:defRPr>
            </a:lvl1pPr>
            <a:lvl2pPr>
              <a:buClr>
                <a:srgbClr val="89DE22"/>
              </a:buClr>
              <a:defRPr sz="2000">
                <a:solidFill>
                  <a:schemeClr val="bg1"/>
                </a:solidFill>
              </a:defRPr>
            </a:lvl2pPr>
            <a:lvl3pPr>
              <a:buClr>
                <a:srgbClr val="89DE22"/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rgbClr val="89DE22"/>
              </a:buClr>
              <a:defRPr sz="1600">
                <a:solidFill>
                  <a:schemeClr val="bg1"/>
                </a:solidFill>
              </a:defRPr>
            </a:lvl4pPr>
            <a:lvl5pPr>
              <a:buClr>
                <a:srgbClr val="89DE22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5 January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008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830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6477000" cy="987552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5 January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18" name="Chart 17"/>
          <p:cNvGraphicFramePr/>
          <p:nvPr userDrawn="1"/>
        </p:nvGraphicFramePr>
        <p:xfrm>
          <a:off x="533400" y="2057400"/>
          <a:ext cx="4038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 18"/>
          <p:cNvGraphicFramePr/>
          <p:nvPr userDrawn="1"/>
        </p:nvGraphicFramePr>
        <p:xfrm>
          <a:off x="4800600" y="2057400"/>
          <a:ext cx="4038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/>
          <p:cNvSpPr/>
          <p:nvPr userDrawn="1"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008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089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64770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5 January 2010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7" name="Picture 6" descr="brochure_map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905000"/>
            <a:ext cx="9144000" cy="394827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008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973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4DC12-4383-4FAC-AF67-58EE9F7EC55E}" type="datetimeFigureOut">
              <a:rPr lang="en-US" smtClean="0">
                <a:solidFill>
                  <a:srgbClr val="000000"/>
                </a:solidFill>
              </a:rPr>
              <a:pPr/>
              <a:t>9/19/2012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defTabSz="914400"/>
            <a:fld id="{7F023D7D-A438-4167-8BE1-B009DFEB7E6D}" type="slidenum">
              <a:rPr lang="en-US" smtClean="0">
                <a:solidFill>
                  <a:srgbClr val="FFFFFF"/>
                </a:solidFill>
              </a:rPr>
              <a:pPr defTabSz="914400"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191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153400" cy="1066800"/>
          </a:xfrm>
        </p:spPr>
        <p:txBody>
          <a:bodyPr/>
          <a:lstStyle>
            <a:lvl1pPr algn="l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153400" cy="4572000"/>
          </a:xfrm>
        </p:spPr>
        <p:txBody>
          <a:bodyPr/>
          <a:lstStyle>
            <a:lvl1pPr marL="514350" indent="-514350">
              <a:lnSpc>
                <a:spcPct val="100000"/>
              </a:lnSpc>
              <a:buFont typeface="+mj-lt"/>
              <a:buAutoNum type="alphaUcPeriod"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971550" indent="-514350">
              <a:lnSpc>
                <a:spcPct val="150000"/>
              </a:lnSpc>
              <a:buFont typeface="+mj-lt"/>
              <a:buAutoNum type="alphaUcPeriod"/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 marL="1371600" indent="-457200">
              <a:lnSpc>
                <a:spcPct val="150000"/>
              </a:lnSpc>
              <a:buFont typeface="+mj-lt"/>
              <a:buAutoNum type="alphaUcPeriod"/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 marL="1828800" indent="-457200">
              <a:lnSpc>
                <a:spcPct val="150000"/>
              </a:lnSpc>
              <a:buFont typeface="+mj-lt"/>
              <a:buAutoNum type="alphaUcPeriod"/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 marL="2286000" indent="-457200">
              <a:lnSpc>
                <a:spcPct val="150000"/>
              </a:lnSpc>
              <a:buFont typeface="+mj-lt"/>
              <a:buAutoNum type="alphaUcPeriod"/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1143257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FB8F-5B61-9D4E-8FA4-4914C5B352D1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DFE53B-9074-5342-9867-DEF184035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ster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6473952" cy="9906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5 January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buClr>
                <a:srgbClr val="89DE22"/>
              </a:buClr>
              <a:buFont typeface="Wingdings 2" pitchFamily="18" charset="2"/>
              <a:buChar char="¢"/>
              <a:defRPr/>
            </a:lvl1pPr>
            <a:lvl2pPr>
              <a:buClr>
                <a:srgbClr val="89DE22"/>
              </a:buClr>
              <a:buFont typeface="Wingdings 2" pitchFamily="18" charset="2"/>
              <a:buChar char=""/>
              <a:defRPr/>
            </a:lvl2pPr>
            <a:lvl3pPr>
              <a:buClr>
                <a:srgbClr val="89DE22"/>
              </a:buClr>
              <a:buFont typeface="Wingdings 2" pitchFamily="18" charset="2"/>
              <a:buChar char=""/>
              <a:defRPr/>
            </a:lvl3pPr>
            <a:lvl4pPr>
              <a:buClr>
                <a:srgbClr val="89DE22"/>
              </a:buClr>
              <a:buFont typeface="Wingdings 2" pitchFamily="18" charset="2"/>
              <a:buChar char=""/>
              <a:defRPr/>
            </a:lvl4pPr>
            <a:lvl5pPr>
              <a:buClr>
                <a:srgbClr val="89DE22"/>
              </a:buClr>
              <a:buFont typeface="Wingdings 2" pitchFamily="18" charset="2"/>
              <a:buChar char="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008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969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64770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>
            <a:normAutofit/>
          </a:bodyPr>
          <a:lstStyle>
            <a:lvl1pPr>
              <a:buClr>
                <a:srgbClr val="89DE22"/>
              </a:buClr>
              <a:defRPr sz="2400">
                <a:solidFill>
                  <a:schemeClr val="bg1"/>
                </a:solidFill>
              </a:defRPr>
            </a:lvl1pPr>
            <a:lvl2pPr>
              <a:buClr>
                <a:srgbClr val="89DE22"/>
              </a:buClr>
              <a:defRPr sz="2000">
                <a:solidFill>
                  <a:schemeClr val="bg1"/>
                </a:solidFill>
              </a:defRPr>
            </a:lvl2pPr>
            <a:lvl3pPr>
              <a:buClr>
                <a:srgbClr val="89DE22"/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rgbClr val="89DE22"/>
              </a:buClr>
              <a:defRPr sz="1600">
                <a:solidFill>
                  <a:schemeClr val="bg1"/>
                </a:solidFill>
              </a:defRPr>
            </a:lvl4pPr>
            <a:lvl5pPr>
              <a:buClr>
                <a:srgbClr val="89DE22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>
            <a:normAutofit/>
          </a:bodyPr>
          <a:lstStyle>
            <a:lvl1pPr>
              <a:buClr>
                <a:srgbClr val="89DE22"/>
              </a:buClr>
              <a:defRPr sz="2400">
                <a:solidFill>
                  <a:schemeClr val="bg1"/>
                </a:solidFill>
              </a:defRPr>
            </a:lvl1pPr>
            <a:lvl2pPr>
              <a:buClr>
                <a:srgbClr val="89DE22"/>
              </a:buClr>
              <a:defRPr sz="2000">
                <a:solidFill>
                  <a:schemeClr val="bg1"/>
                </a:solidFill>
              </a:defRPr>
            </a:lvl2pPr>
            <a:lvl3pPr>
              <a:buClr>
                <a:srgbClr val="89DE22"/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rgbClr val="89DE22"/>
              </a:buClr>
              <a:defRPr sz="1600">
                <a:solidFill>
                  <a:schemeClr val="bg1"/>
                </a:solidFill>
              </a:defRPr>
            </a:lvl4pPr>
            <a:lvl5pPr>
              <a:buClr>
                <a:srgbClr val="89DE22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5 January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008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1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6477000" cy="987552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5 January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18" name="Chart 17"/>
          <p:cNvGraphicFramePr/>
          <p:nvPr userDrawn="1"/>
        </p:nvGraphicFramePr>
        <p:xfrm>
          <a:off x="533400" y="2057400"/>
          <a:ext cx="4038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 18"/>
          <p:cNvGraphicFramePr/>
          <p:nvPr userDrawn="1"/>
        </p:nvGraphicFramePr>
        <p:xfrm>
          <a:off x="4800600" y="2057400"/>
          <a:ext cx="4038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/>
          <p:cNvSpPr/>
          <p:nvPr userDrawn="1"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008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50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64770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5 January 2010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7" name="Picture 6" descr="brochure_map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905000"/>
            <a:ext cx="9144000" cy="394827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008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7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4DC12-4383-4FAC-AF67-58EE9F7EC55E}" type="datetimeFigureOut">
              <a:rPr lang="en-US" smtClean="0">
                <a:solidFill>
                  <a:srgbClr val="000000"/>
                </a:solidFill>
              </a:rPr>
              <a:pPr/>
              <a:t>9/19/2012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defTabSz="914400"/>
            <a:fld id="{7F023D7D-A438-4167-8BE1-B009DFEB7E6D}" type="slidenum">
              <a:rPr lang="en-US" smtClean="0">
                <a:solidFill>
                  <a:srgbClr val="FFFFFF"/>
                </a:solidFill>
              </a:rPr>
              <a:pPr defTabSz="914400"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618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153400" cy="1066800"/>
          </a:xfrm>
        </p:spPr>
        <p:txBody>
          <a:bodyPr/>
          <a:lstStyle>
            <a:lvl1pPr algn="l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153400" cy="4572000"/>
          </a:xfrm>
        </p:spPr>
        <p:txBody>
          <a:bodyPr/>
          <a:lstStyle>
            <a:lvl1pPr marL="514350" indent="-514350">
              <a:lnSpc>
                <a:spcPct val="100000"/>
              </a:lnSpc>
              <a:buFont typeface="+mj-lt"/>
              <a:buAutoNum type="alphaUcPeriod"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971550" indent="-514350">
              <a:lnSpc>
                <a:spcPct val="150000"/>
              </a:lnSpc>
              <a:buFont typeface="+mj-lt"/>
              <a:buAutoNum type="alphaUcPeriod"/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 marL="1371600" indent="-457200">
              <a:lnSpc>
                <a:spcPct val="150000"/>
              </a:lnSpc>
              <a:buFont typeface="+mj-lt"/>
              <a:buAutoNum type="alphaUcPeriod"/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 marL="1828800" indent="-457200">
              <a:lnSpc>
                <a:spcPct val="150000"/>
              </a:lnSpc>
              <a:buFont typeface="+mj-lt"/>
              <a:buAutoNum type="alphaUcPeriod"/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 marL="2286000" indent="-457200">
              <a:lnSpc>
                <a:spcPct val="150000"/>
              </a:lnSpc>
              <a:buFont typeface="+mj-lt"/>
              <a:buAutoNum type="alphaUcPeriod"/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444403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rgbClr val="008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rgbClr val="89DE2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71600" y="3276600"/>
            <a:ext cx="6477000" cy="1828800"/>
          </a:xfrm>
        </p:spPr>
        <p:txBody>
          <a:bodyPr anchor="b">
            <a:normAutofit/>
          </a:bodyPr>
          <a:lstStyle>
            <a:lvl1pPr algn="ctr">
              <a:defRPr sz="4500" b="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SLIDE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solidFill>
            <a:srgbClr val="89DE2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600" baseline="0">
                <a:solidFill>
                  <a:srgbClr val="006600"/>
                </a:solidFill>
                <a:latin typeface="Tw Cen MT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 baseline="0">
                <a:solidFill>
                  <a:srgbClr val="FFFFFF"/>
                </a:solidFill>
                <a:latin typeface="Tw Cen MT Condensed Extra Bold" pitchFamily="34" charset="0"/>
              </a:defRPr>
            </a:lvl1pPr>
          </a:lstStyle>
          <a:p>
            <a:r>
              <a:rPr lang="en-US" smtClean="0"/>
              <a:t>5 January 2010</a:t>
            </a:r>
            <a:endParaRPr lang="en-US" dirty="0"/>
          </a:p>
        </p:txBody>
      </p:sp>
      <p:pic>
        <p:nvPicPr>
          <p:cNvPr id="13" name="Picture 12" descr="IPA_americas_logo_light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86371" y="152400"/>
            <a:ext cx="5005029" cy="305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18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ster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6473952" cy="9906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5 January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buClr>
                <a:srgbClr val="89DE22"/>
              </a:buClr>
              <a:buFont typeface="Wingdings 2" pitchFamily="18" charset="2"/>
              <a:buChar char="¢"/>
              <a:defRPr/>
            </a:lvl1pPr>
            <a:lvl2pPr>
              <a:buClr>
                <a:srgbClr val="89DE22"/>
              </a:buClr>
              <a:buFont typeface="Wingdings 2" pitchFamily="18" charset="2"/>
              <a:buChar char=""/>
              <a:defRPr/>
            </a:lvl2pPr>
            <a:lvl3pPr>
              <a:buClr>
                <a:srgbClr val="89DE22"/>
              </a:buClr>
              <a:buFont typeface="Wingdings 2" pitchFamily="18" charset="2"/>
              <a:buChar char=""/>
              <a:defRPr/>
            </a:lvl3pPr>
            <a:lvl4pPr>
              <a:buClr>
                <a:srgbClr val="89DE22"/>
              </a:buClr>
              <a:buFont typeface="Wingdings 2" pitchFamily="18" charset="2"/>
              <a:buChar char=""/>
              <a:defRPr/>
            </a:lvl4pPr>
            <a:lvl5pPr>
              <a:buClr>
                <a:srgbClr val="89DE22"/>
              </a:buClr>
              <a:buFont typeface="Wingdings 2" pitchFamily="18" charset="2"/>
              <a:buChar char="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008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09993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3.tiff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6553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ctr" eaLnBrk="1" latinLnBrk="0" hangingPunct="1">
              <a:defRPr kumimoji="0" sz="1800" baseline="0">
                <a:solidFill>
                  <a:schemeClr val="bg1"/>
                </a:solidFill>
                <a:latin typeface="Tw Cen MT Condensed Extra Bold" pitchFamily="34" charset="0"/>
              </a:defRPr>
            </a:lvl1pPr>
          </a:lstStyle>
          <a:p>
            <a:pPr defTabSz="914400"/>
            <a:r>
              <a:rPr lang="en-US" smtClean="0">
                <a:solidFill>
                  <a:srgbClr val="000000"/>
                </a:solidFill>
              </a:rPr>
              <a:t>5 January 2010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baseline="0">
                <a:solidFill>
                  <a:schemeClr val="bg1"/>
                </a:solidFill>
                <a:latin typeface="Tw Cen MT" pitchFamily="34" charset="0"/>
              </a:defRPr>
            </a:lvl1pPr>
          </a:lstStyle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008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srgbClr val="000000"/>
              </a:solidFill>
            </a:endParaRPr>
          </a:p>
        </p:txBody>
      </p:sp>
      <p:pic>
        <p:nvPicPr>
          <p:cNvPr id="11" name="Picture 10" descr="IPA_americas_logo_light.JPG"/>
          <p:cNvPicPr>
            <a:picLocks noChangeAspect="1"/>
          </p:cNvPicPr>
          <p:nvPr userDrawn="1"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880" t="11628" r="37520" b="39535"/>
          <a:stretch>
            <a:fillRect/>
          </a:stretch>
        </p:blipFill>
        <p:spPr>
          <a:xfrm>
            <a:off x="7032170" y="76200"/>
            <a:ext cx="1959429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72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b="0" kern="1200" baseline="0">
          <a:solidFill>
            <a:schemeClr val="bg1"/>
          </a:solidFill>
          <a:latin typeface="Tw Cen MT" pitchFamily="34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rgbClr val="33CC33"/>
        </a:buClr>
        <a:buSzPct val="60000"/>
        <a:buFont typeface="Wingdings 2" pitchFamily="18" charset="2"/>
        <a:buChar char="¢"/>
        <a:defRPr kumimoji="0" sz="2900" kern="1200" baseline="0">
          <a:solidFill>
            <a:schemeClr val="bg1"/>
          </a:solidFill>
          <a:latin typeface="Tw Cen MT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rgbClr val="33CC33"/>
        </a:buClr>
        <a:buSzPct val="70000"/>
        <a:buFont typeface="Wingdings 2" pitchFamily="18" charset="2"/>
        <a:buChar char=""/>
        <a:defRPr kumimoji="0" sz="2600" kern="1200" baseline="0">
          <a:solidFill>
            <a:schemeClr val="bg1"/>
          </a:solidFill>
          <a:latin typeface="Tw Cen MT" pitchFamily="34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rgbClr val="33CC33"/>
        </a:buClr>
        <a:buSzPct val="70000"/>
        <a:buFont typeface="Wingdings 2" pitchFamily="18" charset="2"/>
        <a:buChar char=""/>
        <a:defRPr kumimoji="0" sz="2300" kern="1200" baseline="0">
          <a:solidFill>
            <a:schemeClr val="bg1"/>
          </a:solidFill>
          <a:latin typeface="Tw Cen MT" pitchFamily="34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rgbClr val="33CC33"/>
        </a:buClr>
        <a:buSzPct val="70000"/>
        <a:buFont typeface="Wingdings 2" pitchFamily="18" charset="2"/>
        <a:buChar char=""/>
        <a:defRPr kumimoji="0" sz="2000" kern="1200" baseline="0">
          <a:solidFill>
            <a:schemeClr val="bg1"/>
          </a:solidFill>
          <a:latin typeface="Tw Cen MT" pitchFamily="34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rgbClr val="33CC33"/>
        </a:buClr>
        <a:buSzPct val="70000"/>
        <a:buFont typeface="Wingdings 2" pitchFamily="18" charset="2"/>
        <a:buChar char=""/>
        <a:defRPr kumimoji="0" sz="2000" kern="1200" baseline="0">
          <a:solidFill>
            <a:schemeClr val="bg1"/>
          </a:solidFill>
          <a:latin typeface="Tw Cen MT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6553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ctr" eaLnBrk="1" latinLnBrk="0" hangingPunct="1">
              <a:defRPr kumimoji="0" sz="1800" baseline="0">
                <a:solidFill>
                  <a:schemeClr val="bg1"/>
                </a:solidFill>
                <a:latin typeface="Tw Cen MT Condensed Extra Bold" pitchFamily="34" charset="0"/>
              </a:defRPr>
            </a:lvl1pPr>
          </a:lstStyle>
          <a:p>
            <a:pPr defTabSz="914400"/>
            <a:r>
              <a:rPr lang="en-US" smtClean="0">
                <a:solidFill>
                  <a:srgbClr val="000000"/>
                </a:solidFill>
              </a:rPr>
              <a:t>5 January 2010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baseline="0">
                <a:solidFill>
                  <a:schemeClr val="bg1"/>
                </a:solidFill>
                <a:latin typeface="Tw Cen MT" pitchFamily="34" charset="0"/>
              </a:defRPr>
            </a:lvl1pPr>
          </a:lstStyle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008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srgbClr val="000000"/>
              </a:solidFill>
            </a:endParaRPr>
          </a:p>
        </p:txBody>
      </p:sp>
      <p:pic>
        <p:nvPicPr>
          <p:cNvPr id="11" name="Picture 10" descr="IPA_americas_logo_light.JPG"/>
          <p:cNvPicPr>
            <a:picLocks noChangeAspect="1"/>
          </p:cNvPicPr>
          <p:nvPr userDrawn="1"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880" t="11628" r="37520" b="39535"/>
          <a:stretch>
            <a:fillRect/>
          </a:stretch>
        </p:blipFill>
        <p:spPr>
          <a:xfrm>
            <a:off x="7032170" y="76200"/>
            <a:ext cx="1959429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07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b="0" kern="1200" baseline="0">
          <a:solidFill>
            <a:schemeClr val="bg1"/>
          </a:solidFill>
          <a:latin typeface="Tw Cen MT" pitchFamily="34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rgbClr val="33CC33"/>
        </a:buClr>
        <a:buSzPct val="60000"/>
        <a:buFont typeface="Wingdings 2" pitchFamily="18" charset="2"/>
        <a:buChar char="¢"/>
        <a:defRPr kumimoji="0" sz="2900" kern="1200" baseline="0">
          <a:solidFill>
            <a:schemeClr val="bg1"/>
          </a:solidFill>
          <a:latin typeface="Tw Cen MT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rgbClr val="33CC33"/>
        </a:buClr>
        <a:buSzPct val="70000"/>
        <a:buFont typeface="Wingdings 2" pitchFamily="18" charset="2"/>
        <a:buChar char=""/>
        <a:defRPr kumimoji="0" sz="2600" kern="1200" baseline="0">
          <a:solidFill>
            <a:schemeClr val="bg1"/>
          </a:solidFill>
          <a:latin typeface="Tw Cen MT" pitchFamily="34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rgbClr val="33CC33"/>
        </a:buClr>
        <a:buSzPct val="70000"/>
        <a:buFont typeface="Wingdings 2" pitchFamily="18" charset="2"/>
        <a:buChar char=""/>
        <a:defRPr kumimoji="0" sz="2300" kern="1200" baseline="0">
          <a:solidFill>
            <a:schemeClr val="bg1"/>
          </a:solidFill>
          <a:latin typeface="Tw Cen MT" pitchFamily="34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rgbClr val="33CC33"/>
        </a:buClr>
        <a:buSzPct val="70000"/>
        <a:buFont typeface="Wingdings 2" pitchFamily="18" charset="2"/>
        <a:buChar char=""/>
        <a:defRPr kumimoji="0" sz="2000" kern="1200" baseline="0">
          <a:solidFill>
            <a:schemeClr val="bg1"/>
          </a:solidFill>
          <a:latin typeface="Tw Cen MT" pitchFamily="34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rgbClr val="33CC33"/>
        </a:buClr>
        <a:buSzPct val="70000"/>
        <a:buFont typeface="Wingdings 2" pitchFamily="18" charset="2"/>
        <a:buChar char=""/>
        <a:defRPr kumimoji="0" sz="2000" kern="1200" baseline="0">
          <a:solidFill>
            <a:schemeClr val="bg1"/>
          </a:solidFill>
          <a:latin typeface="Tw Cen MT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dvn.iq.harvard.edu/dvn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3048000"/>
            <a:ext cx="6477000" cy="15240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800000"/>
                </a:solidFill>
              </a:rPr>
              <a:t>Data Publication: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i="1" dirty="0"/>
              <a:t>The “Last Mile” of the Research Process</a:t>
            </a:r>
            <a:endParaRPr lang="en-US" sz="25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Staff Training, Chennai, September 2012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914400" y="4648200"/>
            <a:ext cx="7620000" cy="9906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500" b="0" kern="1200" cap="all" baseline="0">
                <a:solidFill>
                  <a:schemeClr val="bg1"/>
                </a:solidFill>
                <a:latin typeface="Tw Cen MT" pitchFamily="34" charset="0"/>
                <a:ea typeface="+mj-ea"/>
                <a:cs typeface="+mj-cs"/>
              </a:defRPr>
            </a:lvl1pPr>
          </a:lstStyle>
          <a:p>
            <a:pPr defTabSz="914400"/>
            <a:r>
              <a:rPr lang="en-US" sz="2500" dirty="0" smtClean="0">
                <a:solidFill>
                  <a:srgbClr val="000000"/>
                </a:solidFill>
              </a:rPr>
              <a:t>Delivered by </a:t>
            </a:r>
            <a:r>
              <a:rPr lang="en-US" sz="2500" dirty="0" err="1" smtClean="0">
                <a:solidFill>
                  <a:srgbClr val="000000"/>
                </a:solidFill>
              </a:rPr>
              <a:t>prathap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kasina</a:t>
            </a:r>
            <a:endParaRPr lang="en-US" sz="2500" dirty="0" smtClean="0">
              <a:solidFill>
                <a:srgbClr val="000000"/>
              </a:solidFill>
            </a:endParaRPr>
          </a:p>
          <a:p>
            <a:pPr defTabSz="914400"/>
            <a:r>
              <a:rPr lang="en-US" sz="2500" dirty="0" smtClean="0">
                <a:solidFill>
                  <a:srgbClr val="000000"/>
                </a:solidFill>
              </a:rPr>
              <a:t>Prepared by </a:t>
            </a:r>
            <a:r>
              <a:rPr lang="en-US" sz="2500" dirty="0" err="1" smtClean="0">
                <a:solidFill>
                  <a:srgbClr val="000000"/>
                </a:solidFill>
              </a:rPr>
              <a:t>Mahvish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Shaukhat</a:t>
            </a:r>
            <a:endParaRPr lang="en-US" sz="2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93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73162"/>
          </a:xfrm>
        </p:spPr>
        <p:txBody>
          <a:bodyPr>
            <a:noAutofit/>
          </a:bodyPr>
          <a:lstStyle/>
          <a:p>
            <a:pPr algn="l"/>
            <a:r>
              <a:rPr lang="en-US" sz="3500" dirty="0" smtClean="0">
                <a:solidFill>
                  <a:srgbClr val="800000"/>
                </a:solidFill>
              </a:rPr>
              <a:t>Data Publication Process:  The Data</a:t>
            </a:r>
            <a:endParaRPr lang="en-US" sz="35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382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Start with clean data for published papers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Remove all personally identifiable information (GPS coordinates, names, etc.)</a:t>
            </a:r>
          </a:p>
          <a:p>
            <a:endParaRPr lang="en-US" dirty="0" smtClean="0"/>
          </a:p>
          <a:p>
            <a:r>
              <a:rPr lang="en-US" dirty="0" smtClean="0"/>
              <a:t>Label variables with question text</a:t>
            </a:r>
          </a:p>
          <a:p>
            <a:endParaRPr lang="en-US" dirty="0" smtClean="0"/>
          </a:p>
          <a:p>
            <a:r>
              <a:rPr lang="en-US" dirty="0" smtClean="0"/>
              <a:t>Translate datasets to English (this is time-consuming!)</a:t>
            </a:r>
          </a:p>
          <a:p>
            <a:endParaRPr lang="en-US" dirty="0" smtClean="0"/>
          </a:p>
          <a:p>
            <a:r>
              <a:rPr lang="en-US" dirty="0" smtClean="0"/>
              <a:t>Replicate tables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>
                <a:solidFill>
                  <a:srgbClr val="800000"/>
                </a:solidFill>
              </a:rPr>
              <a:t>Data Publication Process: </a:t>
            </a:r>
            <a:br>
              <a:rPr lang="en-US" sz="3500" dirty="0" smtClean="0">
                <a:solidFill>
                  <a:srgbClr val="800000"/>
                </a:solidFill>
              </a:rPr>
            </a:br>
            <a:r>
              <a:rPr lang="en-US" sz="3500" dirty="0" smtClean="0">
                <a:solidFill>
                  <a:srgbClr val="800000"/>
                </a:solidFill>
              </a:rPr>
              <a:t>The Questionnaires/Surveys </a:t>
            </a:r>
            <a:endParaRPr lang="en-US" sz="3500" dirty="0">
              <a:solidFill>
                <a:srgbClr val="800000"/>
              </a:solidFill>
            </a:endParaRPr>
          </a:p>
        </p:txBody>
      </p:sp>
      <p:pic>
        <p:nvPicPr>
          <p:cNvPr id="9" name="Content Placeholder 8" descr="survey-_customer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6209030" y="3401124"/>
            <a:ext cx="1158240" cy="947928"/>
          </a:xfr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2971800"/>
            <a:ext cx="4114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May need to translate to English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But usually no additional work required!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3820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IQSS uses framework set by DDI (Data Documentation Initiative) to document data </a:t>
            </a:r>
          </a:p>
          <a:p>
            <a:endParaRPr lang="en-US" dirty="0" smtClean="0"/>
          </a:p>
          <a:p>
            <a:r>
              <a:rPr lang="en-US" dirty="0" smtClean="0"/>
              <a:t>DDI is an effort to create an international standard for describing data from social sciences</a:t>
            </a:r>
          </a:p>
          <a:p>
            <a:endParaRPr lang="en-US" dirty="0" smtClean="0"/>
          </a:p>
          <a:p>
            <a:r>
              <a:rPr lang="en-US" dirty="0" smtClean="0"/>
              <a:t>Many organizations use this standard: World Bank, Bureau of Labor Statistics, ICPSR, etc. 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52400"/>
            <a:ext cx="86868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Publication Process: </a:t>
            </a:r>
            <a:b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Metadata (data about data)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4191" y="1828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Codebooks contain descriptive statistics and variable information for each data set. Over to an example codebook.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52400"/>
            <a:ext cx="86868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Publication Process: </a:t>
            </a:r>
            <a:b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Metadata…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3352800"/>
            <a:ext cx="8056998" cy="1967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0040" lvl="0" indent="-320040" defTabSz="914400">
              <a:spcBef>
                <a:spcPts val="700"/>
              </a:spcBef>
              <a:buClr>
                <a:srgbClr val="89DE22"/>
              </a:buClr>
              <a:buSzPct val="60000"/>
              <a:buFont typeface="Wingdings 2" pitchFamily="18" charset="2"/>
              <a:buChar char="¢"/>
            </a:pPr>
            <a:r>
              <a:rPr lang="en-US" sz="2900" dirty="0" smtClean="0">
                <a:solidFill>
                  <a:schemeClr val="bg1"/>
                </a:solidFill>
              </a:rPr>
              <a:t>Read-me </a:t>
            </a:r>
            <a:r>
              <a:rPr lang="en-US" sz="2900" dirty="0">
                <a:solidFill>
                  <a:schemeClr val="bg1"/>
                </a:solidFill>
              </a:rPr>
              <a:t>files explaining how data was assembled, how data is organized, etc. </a:t>
            </a:r>
            <a:endParaRPr lang="en-US" sz="2900" dirty="0" smtClean="0">
              <a:solidFill>
                <a:schemeClr val="bg1"/>
              </a:solidFill>
            </a:endParaRPr>
          </a:p>
          <a:p>
            <a:pPr marL="320040" lvl="0" indent="-320040" defTabSz="914400">
              <a:spcBef>
                <a:spcPts val="700"/>
              </a:spcBef>
              <a:buClr>
                <a:srgbClr val="89DE22"/>
              </a:buClr>
              <a:buSzPct val="60000"/>
              <a:buFont typeface="Wingdings 2" pitchFamily="18" charset="2"/>
              <a:buChar char="¢"/>
            </a:pPr>
            <a:r>
              <a:rPr lang="en-US" sz="2900" dirty="0" smtClean="0">
                <a:solidFill>
                  <a:schemeClr val="bg1"/>
                </a:solidFill>
              </a:rPr>
              <a:t>Do-files </a:t>
            </a:r>
            <a:r>
              <a:rPr lang="en-US" sz="2900" dirty="0">
                <a:solidFill>
                  <a:schemeClr val="bg1"/>
                </a:solidFill>
              </a:rPr>
              <a:t>for assembling data and/or replicating original analysis  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858000" cy="990600"/>
          </a:xfrm>
        </p:spPr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T</a:t>
            </a:r>
            <a:r>
              <a:rPr lang="en-US" dirty="0" smtClean="0">
                <a:solidFill>
                  <a:srgbClr val="800000"/>
                </a:solidFill>
              </a:rPr>
              <a:t>hinking about Data Publication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start to finish, depending on how clean the datasets are,</a:t>
            </a:r>
            <a:r>
              <a:rPr lang="en-US" baseline="0" dirty="0" smtClean="0"/>
              <a:t> how cooperative the PIs and RAs are in getting the data and information to create the metadata, etc. it can take </a:t>
            </a:r>
            <a:r>
              <a:rPr lang="en-US" baseline="0" dirty="0" smtClean="0">
                <a:solidFill>
                  <a:srgbClr val="800000"/>
                </a:solidFill>
              </a:rPr>
              <a:t>30-60 person-hours</a:t>
            </a:r>
            <a:r>
              <a:rPr lang="en-US" baseline="0" dirty="0" smtClean="0"/>
              <a:t> of RA time to fully prepare a project for publication.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baseline="0" dirty="0" smtClean="0"/>
          </a:p>
          <a:p>
            <a:r>
              <a:rPr lang="en-US" baseline="0" dirty="0" smtClean="0"/>
              <a:t>Current</a:t>
            </a:r>
            <a:r>
              <a:rPr lang="en-US" dirty="0" smtClean="0"/>
              <a:t> focus is on</a:t>
            </a:r>
            <a:r>
              <a:rPr lang="en-US" baseline="0" dirty="0" smtClean="0"/>
              <a:t> low-hanging</a:t>
            </a:r>
            <a:r>
              <a:rPr lang="en-US" dirty="0" smtClean="0"/>
              <a:t> fruit (data that is already clean) </a:t>
            </a:r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858000" cy="9906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Thinking about Data Publication..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problem is we start thinking about data publication at the </a:t>
            </a:r>
            <a:r>
              <a:rPr lang="en-US" dirty="0" smtClean="0">
                <a:solidFill>
                  <a:srgbClr val="800000"/>
                </a:solidFill>
              </a:rPr>
              <a:t>end</a:t>
            </a:r>
            <a:r>
              <a:rPr lang="en-US" dirty="0" smtClean="0"/>
              <a:t> of the research process, when publication requires a big push</a:t>
            </a:r>
          </a:p>
          <a:p>
            <a:endParaRPr lang="en-US" dirty="0" smtClean="0"/>
          </a:p>
          <a:p>
            <a:r>
              <a:rPr lang="en-US" dirty="0" smtClean="0"/>
              <a:t>We should be thinking about data publication at the </a:t>
            </a:r>
            <a:r>
              <a:rPr lang="en-US" dirty="0" smtClean="0">
                <a:solidFill>
                  <a:srgbClr val="800000"/>
                </a:solidFill>
              </a:rPr>
              <a:t>start </a:t>
            </a:r>
            <a:r>
              <a:rPr lang="en-US" dirty="0" smtClean="0"/>
              <a:t>of the research process so publication will be easier at the end</a:t>
            </a:r>
            <a:endParaRPr lang="en-US" baseline="0" dirty="0" smtClean="0">
              <a:solidFill>
                <a:srgbClr val="8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basic things you can do (or already should be doing):</a:t>
            </a:r>
          </a:p>
          <a:p>
            <a:pPr lvl="1"/>
            <a:r>
              <a:rPr lang="en-US" baseline="0" dirty="0" smtClean="0"/>
              <a:t>Write</a:t>
            </a:r>
            <a:r>
              <a:rPr lang="en-US" dirty="0" smtClean="0"/>
              <a:t> do-files that other people can understand</a:t>
            </a:r>
          </a:p>
          <a:p>
            <a:pPr lvl="1"/>
            <a:r>
              <a:rPr lang="en-US" baseline="0" dirty="0" smtClean="0"/>
              <a:t>Keep</a:t>
            </a:r>
            <a:r>
              <a:rPr lang="en-US" dirty="0" smtClean="0"/>
              <a:t> well-commented do-files that keep track of major changes to data and reasons for changes (i.e. were observations dropped?  Were values changed or imputed? If so, why?)</a:t>
            </a:r>
          </a:p>
          <a:p>
            <a:pPr lvl="1"/>
            <a:r>
              <a:rPr lang="en-US" baseline="0" dirty="0" smtClean="0"/>
              <a:t>Translate</a:t>
            </a:r>
            <a:r>
              <a:rPr lang="en-US" dirty="0" smtClean="0"/>
              <a:t> variable names and variable labels into English along the way – this would be helpful even if you cannot translate the entire dataset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858000" cy="9906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Thinking about Data Publication..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86600" cy="99060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2800" dirty="0" smtClean="0"/>
              <a:t>Which of the following best represents how you feel about the length of this presentation?</a:t>
            </a:r>
            <a:endParaRPr lang="en-US" sz="2800" dirty="0"/>
          </a:p>
        </p:txBody>
      </p:sp>
      <p:sp>
        <p:nvSpPr>
          <p:cNvPr id="5" name="TPAnswers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600200"/>
            <a:ext cx="4114800" cy="4572000"/>
          </a:xfrm>
        </p:spPr>
        <p:txBody>
          <a:bodyPr anchor="t">
            <a:normAutofit/>
          </a:bodyPr>
          <a:lstStyle/>
          <a:p>
            <a:pPr marL="514350" indent="-514350">
              <a:spcBef>
                <a:spcPct val="20000"/>
              </a:spcBef>
              <a:buFont typeface="+mj-lt"/>
              <a:buAutoNum type="alphaUcPeriod"/>
            </a:pPr>
            <a:r>
              <a:rPr lang="en-US" sz="3200" dirty="0" smtClean="0"/>
              <a:t>Unbearably long</a:t>
            </a:r>
          </a:p>
          <a:p>
            <a:pPr marL="514350" indent="-514350">
              <a:spcBef>
                <a:spcPct val="20000"/>
              </a:spcBef>
              <a:buFont typeface="+mj-lt"/>
              <a:buAutoNum type="alphaUcPeriod"/>
            </a:pPr>
            <a:r>
              <a:rPr lang="en-US" sz="3200" dirty="0" smtClean="0"/>
              <a:t>Long, but bearable</a:t>
            </a:r>
          </a:p>
          <a:p>
            <a:pPr marL="514350" indent="-514350">
              <a:spcBef>
                <a:spcPct val="20000"/>
              </a:spcBef>
              <a:buFont typeface="+mj-lt"/>
              <a:buAutoNum type="alphaUcPeriod"/>
            </a:pPr>
            <a:r>
              <a:rPr lang="en-US" sz="3200" dirty="0" smtClean="0"/>
              <a:t>Adequate</a:t>
            </a:r>
          </a:p>
          <a:p>
            <a:pPr marL="514350" indent="-514350">
              <a:spcBef>
                <a:spcPct val="20000"/>
              </a:spcBef>
              <a:buFont typeface="+mj-lt"/>
              <a:buAutoNum type="alphaUcPeriod"/>
            </a:pPr>
            <a:r>
              <a:rPr lang="en-US" sz="3200" dirty="0" smtClean="0"/>
              <a:t>Not quite long enough</a:t>
            </a:r>
          </a:p>
          <a:p>
            <a:pPr marL="514350" indent="-514350">
              <a:spcBef>
                <a:spcPct val="20000"/>
              </a:spcBef>
              <a:buFont typeface="+mj-lt"/>
              <a:buAutoNum type="alphaUcPeriod"/>
            </a:pPr>
            <a:r>
              <a:rPr lang="en-US" sz="3200" dirty="0" smtClean="0"/>
              <a:t>Much more, please!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938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34200" cy="990600"/>
          </a:xfrm>
        </p:spPr>
        <p:txBody>
          <a:bodyPr>
            <a:noAutofit/>
          </a:bodyPr>
          <a:lstStyle/>
          <a:p>
            <a:pPr marL="0" indent="0"/>
            <a:r>
              <a:rPr lang="en-US" sz="2800" dirty="0"/>
              <a:t>Which of the following best represents how you feel about the pace of this presentation?</a:t>
            </a:r>
          </a:p>
        </p:txBody>
      </p:sp>
      <p:sp>
        <p:nvSpPr>
          <p:cNvPr id="5" name="TPAnswers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600200"/>
            <a:ext cx="4114800" cy="4572000"/>
          </a:xfrm>
        </p:spPr>
        <p:txBody>
          <a:bodyPr anchor="t">
            <a:normAutofit/>
          </a:bodyPr>
          <a:lstStyle/>
          <a:p>
            <a:pPr marL="514350" indent="-514350">
              <a:spcBef>
                <a:spcPct val="20000"/>
              </a:spcBef>
              <a:buFont typeface="+mj-lt"/>
              <a:buAutoNum type="alphaUcPeriod"/>
            </a:pPr>
            <a:r>
              <a:rPr lang="en-US" sz="3200" dirty="0"/>
              <a:t>Too fast! I couldn’t keep up.</a:t>
            </a:r>
          </a:p>
          <a:p>
            <a:pPr marL="514350" indent="-514350">
              <a:spcBef>
                <a:spcPct val="20000"/>
              </a:spcBef>
              <a:buFont typeface="+mj-lt"/>
              <a:buAutoNum type="alphaUcPeriod"/>
            </a:pPr>
            <a:r>
              <a:rPr lang="en-US" sz="3200" dirty="0"/>
              <a:t>It felt rushed.</a:t>
            </a:r>
          </a:p>
          <a:p>
            <a:pPr marL="514350" indent="-514350">
              <a:spcBef>
                <a:spcPct val="20000"/>
              </a:spcBef>
              <a:buFont typeface="+mj-lt"/>
              <a:buAutoNum type="alphaUcPeriod"/>
            </a:pPr>
            <a:r>
              <a:rPr lang="en-US" sz="3200" dirty="0"/>
              <a:t>Adequate pace.</a:t>
            </a:r>
          </a:p>
          <a:p>
            <a:pPr marL="514350" indent="-514350">
              <a:spcBef>
                <a:spcPct val="20000"/>
              </a:spcBef>
              <a:buFont typeface="+mj-lt"/>
              <a:buAutoNum type="alphaUcPeriod"/>
            </a:pPr>
            <a:r>
              <a:rPr lang="en-US" sz="3200" dirty="0"/>
              <a:t>It felt slow.</a:t>
            </a:r>
          </a:p>
          <a:p>
            <a:pPr marL="514350" indent="-514350">
              <a:spcBef>
                <a:spcPct val="20000"/>
              </a:spcBef>
              <a:buFont typeface="+mj-lt"/>
              <a:buAutoNum type="alphaUcPeriod"/>
            </a:pPr>
            <a:r>
              <a:rPr lang="en-US" sz="3200" dirty="0"/>
              <a:t>It was so slow, I fell asleep.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199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990600"/>
          </a:xfrm>
        </p:spPr>
        <p:txBody>
          <a:bodyPr>
            <a:noAutofit/>
          </a:bodyPr>
          <a:lstStyle/>
          <a:p>
            <a:pPr marL="0" indent="0"/>
            <a:r>
              <a:rPr lang="en-US" sz="2800" dirty="0"/>
              <a:t>How likely are you to use the content covered in this lecture/exercise in your work?</a:t>
            </a:r>
          </a:p>
        </p:txBody>
      </p:sp>
      <p:sp>
        <p:nvSpPr>
          <p:cNvPr id="5" name="TPAnswers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600200"/>
            <a:ext cx="4114800" cy="4572000"/>
          </a:xfrm>
        </p:spPr>
        <p:txBody>
          <a:bodyPr anchor="t">
            <a:normAutofit/>
          </a:bodyPr>
          <a:lstStyle/>
          <a:p>
            <a:pPr marL="514350" indent="-514350">
              <a:spcBef>
                <a:spcPct val="20000"/>
              </a:spcBef>
              <a:buFont typeface="+mj-lt"/>
              <a:buAutoNum type="alphaUcPeriod"/>
            </a:pPr>
            <a:r>
              <a:rPr lang="en-US" sz="3200" dirty="0"/>
              <a:t>Very unlikely</a:t>
            </a:r>
          </a:p>
          <a:p>
            <a:pPr marL="514350" indent="-514350">
              <a:spcBef>
                <a:spcPct val="20000"/>
              </a:spcBef>
              <a:buFont typeface="+mj-lt"/>
              <a:buAutoNum type="alphaUcPeriod"/>
            </a:pPr>
            <a:r>
              <a:rPr lang="en-US" sz="3200" dirty="0"/>
              <a:t>Unlikely</a:t>
            </a:r>
          </a:p>
          <a:p>
            <a:pPr marL="514350" indent="-514350">
              <a:spcBef>
                <a:spcPct val="20000"/>
              </a:spcBef>
              <a:buFont typeface="+mj-lt"/>
              <a:buAutoNum type="alphaUcPeriod"/>
            </a:pPr>
            <a:r>
              <a:rPr lang="en-US" sz="3200" dirty="0"/>
              <a:t>Uncertain</a:t>
            </a:r>
          </a:p>
          <a:p>
            <a:pPr marL="514350" indent="-514350">
              <a:spcBef>
                <a:spcPct val="20000"/>
              </a:spcBef>
              <a:buFont typeface="+mj-lt"/>
              <a:buAutoNum type="alphaUcPeriod"/>
            </a:pPr>
            <a:r>
              <a:rPr lang="en-US" sz="3200" dirty="0"/>
              <a:t>Likely</a:t>
            </a:r>
          </a:p>
          <a:p>
            <a:pPr marL="514350" indent="-514350">
              <a:spcBef>
                <a:spcPct val="20000"/>
              </a:spcBef>
              <a:buFont typeface="+mj-lt"/>
              <a:buAutoNum type="alphaUcPeriod"/>
            </a:pPr>
            <a:r>
              <a:rPr lang="en-US" sz="3200" dirty="0"/>
              <a:t>Very likely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82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Scope of this 30 minute session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understand what “Data Publication” means.</a:t>
            </a:r>
          </a:p>
          <a:p>
            <a:r>
              <a:rPr lang="en-US" dirty="0" smtClean="0"/>
              <a:t>Will look at the abysmal numbers of published data by J-PAL/IPA.</a:t>
            </a:r>
          </a:p>
          <a:p>
            <a:r>
              <a:rPr lang="en-US" dirty="0" smtClean="0"/>
              <a:t>Will encourage you to think about Data Publication in your current roles. How can YOU contribute?</a:t>
            </a:r>
          </a:p>
          <a:p>
            <a:r>
              <a:rPr lang="en-US" dirty="0" smtClean="0"/>
              <a:t>A bit about relevance of this topic?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3689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248" y="2971800"/>
            <a:ext cx="6473952" cy="990600"/>
          </a:xfrm>
        </p:spPr>
        <p:txBody>
          <a:bodyPr/>
          <a:lstStyle/>
          <a:p>
            <a:pPr algn="ctr"/>
            <a:r>
              <a:rPr lang="en-US" dirty="0" smtClean="0"/>
              <a:t>Over to </a:t>
            </a:r>
            <a:r>
              <a:rPr lang="en-US" dirty="0" err="1" smtClean="0"/>
              <a:t>Spandana</a:t>
            </a:r>
            <a:r>
              <a:rPr lang="en-US" dirty="0" smtClean="0"/>
              <a:t> Example on IQSS Network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0430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Why should we publish data?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981200"/>
            <a:ext cx="7391400" cy="3124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1.) Paper published.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2.)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Policy Outreach done.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aseline="0" dirty="0" smtClean="0">
                <a:solidFill>
                  <a:schemeClr val="bg1"/>
                </a:solidFill>
              </a:rPr>
              <a:t>3.)</a:t>
            </a:r>
            <a:r>
              <a:rPr lang="en-US" sz="3200" dirty="0" smtClean="0">
                <a:solidFill>
                  <a:schemeClr val="bg1"/>
                </a:solidFill>
              </a:rPr>
              <a:t> Many players have bought into it.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4.)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Scaling up massively.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aseline="0" dirty="0" smtClean="0">
                <a:solidFill>
                  <a:schemeClr val="bg1"/>
                </a:solidFill>
              </a:rPr>
              <a:t>5.)</a:t>
            </a:r>
            <a:r>
              <a:rPr lang="en-US" sz="3200" dirty="0" smtClean="0">
                <a:solidFill>
                  <a:schemeClr val="bg1"/>
                </a:solidFill>
              </a:rPr>
              <a:t> Why do we need to publish the data?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410201"/>
            <a:ext cx="6400800" cy="68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Whhhhyyyy</a:t>
            </a:r>
            <a:r>
              <a:rPr lang="en-US" dirty="0" smtClean="0">
                <a:solidFill>
                  <a:srgbClr val="C00000"/>
                </a:solidFill>
              </a:rPr>
              <a:t>?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/>
          <a:lstStyle/>
          <a:p>
            <a:r>
              <a:rPr lang="en-US" dirty="0" smtClean="0"/>
              <a:t>Increase Transparency</a:t>
            </a:r>
          </a:p>
          <a:p>
            <a:r>
              <a:rPr lang="en-US" dirty="0" smtClean="0"/>
              <a:t>Let other people play with the data. They might come up with more interesting results.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9191" y="4038600"/>
            <a:ext cx="6128409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900" dirty="0">
                <a:solidFill>
                  <a:schemeClr val="bg1"/>
                </a:solidFill>
              </a:rPr>
              <a:t>Ask the ask way round: </a:t>
            </a:r>
            <a:endParaRPr lang="en-US" sz="2900" dirty="0" smtClean="0">
              <a:solidFill>
                <a:schemeClr val="bg1"/>
              </a:solidFill>
            </a:endParaRPr>
          </a:p>
          <a:p>
            <a:pPr algn="ctr"/>
            <a:r>
              <a:rPr lang="en-US" sz="2900" dirty="0" smtClean="0">
                <a:solidFill>
                  <a:schemeClr val="bg1"/>
                </a:solidFill>
              </a:rPr>
              <a:t>Why </a:t>
            </a:r>
            <a:r>
              <a:rPr lang="en-US" sz="2900" dirty="0">
                <a:solidFill>
                  <a:schemeClr val="bg1"/>
                </a:solidFill>
              </a:rPr>
              <a:t>wouldn’t you want to publish data?</a:t>
            </a:r>
            <a:endParaRPr lang="en-IN" sz="2900" dirty="0">
              <a:solidFill>
                <a:schemeClr val="bg1"/>
              </a:solidFill>
            </a:endParaRPr>
          </a:p>
          <a:p>
            <a:pPr algn="ctr"/>
            <a:endParaRPr lang="en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58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Current Statistics on Data Publication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057399"/>
          </a:xfrm>
        </p:spPr>
        <p:txBody>
          <a:bodyPr>
            <a:normAutofit/>
          </a:bodyPr>
          <a:lstStyle/>
          <a:p>
            <a:r>
              <a:rPr lang="en-US" dirty="0" smtClean="0"/>
              <a:t>Only 18 of 153 completed studies published datasets (12%) </a:t>
            </a:r>
          </a:p>
          <a:p>
            <a:pPr lvl="0"/>
            <a:r>
              <a:rPr lang="en-US" sz="2800" dirty="0" smtClean="0"/>
              <a:t>18 </a:t>
            </a:r>
            <a:r>
              <a:rPr lang="en-US" sz="2800" dirty="0"/>
              <a:t>datasets have a combined total of over 63,000 downloads  </a:t>
            </a:r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0757" y="4267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NOT ACCEPTABLE. </a:t>
            </a:r>
            <a:endParaRPr lang="en-US" sz="3200" dirty="0">
              <a:solidFill>
                <a:schemeClr val="bg1"/>
              </a:solidFill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“Black Eye”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Why haven’t we published more data?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514600"/>
          </a:xfrm>
        </p:spPr>
        <p:txBody>
          <a:bodyPr>
            <a:normAutofit/>
          </a:bodyPr>
          <a:lstStyle/>
          <a:p>
            <a:r>
              <a:rPr lang="en-US" dirty="0" smtClean="0"/>
              <a:t>Cleaning and documenting data takes a lot of time:  </a:t>
            </a:r>
          </a:p>
          <a:p>
            <a:pPr lvl="1"/>
            <a:r>
              <a:rPr lang="en-US" dirty="0" smtClean="0"/>
              <a:t>Data needs to be clean, de-identified, and translated to English</a:t>
            </a:r>
          </a:p>
          <a:p>
            <a:pPr lvl="1"/>
            <a:r>
              <a:rPr lang="en-US" dirty="0" smtClean="0"/>
              <a:t>Data needs to be documented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343400"/>
            <a:ext cx="7467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 incentives to </a:t>
            </a:r>
            <a:r>
              <a:rPr lang="en-US" sz="3200" dirty="0" smtClean="0">
                <a:solidFill>
                  <a:schemeClr val="bg1"/>
                </a:solidFill>
              </a:rPr>
              <a:t>publish data (very few journals require data)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334000"/>
            <a:ext cx="7467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</a:t>
            </a:r>
            <a:r>
              <a:rPr lang="en-US" sz="3200" dirty="0" smtClean="0">
                <a:solidFill>
                  <a:schemeClr val="bg1"/>
                </a:solidFill>
              </a:rPr>
              <a:t>a publication is typically low priority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ataversenetworkdiagram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06991" y="1828800"/>
            <a:ext cx="3605184" cy="403780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44700"/>
            <a:ext cx="4114800" cy="39751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JPAL publishes its data on IQSS (Institute for Quantitative Social Sciences) </a:t>
            </a:r>
            <a:r>
              <a:rPr lang="en-US" sz="2400" dirty="0" err="1" smtClean="0"/>
              <a:t>dataverse</a:t>
            </a:r>
            <a:r>
              <a:rPr lang="en-US" sz="2400" dirty="0" smtClean="0"/>
              <a:t> network</a:t>
            </a:r>
          </a:p>
          <a:p>
            <a:endParaRPr lang="en-US" sz="2400" dirty="0" smtClean="0"/>
          </a:p>
          <a:p>
            <a:r>
              <a:rPr lang="en-US" sz="2400" dirty="0" smtClean="0">
                <a:hlinkClick r:id="rId4"/>
              </a:rPr>
              <a:t>http://dvn.iq.harvard.edu/dvn/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Google: </a:t>
            </a:r>
            <a:r>
              <a:rPr lang="en-US" sz="2400" dirty="0" err="1" smtClean="0"/>
              <a:t>jpal</a:t>
            </a:r>
            <a:r>
              <a:rPr lang="en-US" sz="2400" dirty="0" smtClean="0"/>
              <a:t> </a:t>
            </a:r>
            <a:r>
              <a:rPr lang="en-US" sz="2400" dirty="0" err="1" smtClean="0"/>
              <a:t>iqss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6553200" cy="1173162"/>
          </a:xfrm>
        </p:spPr>
        <p:txBody>
          <a:bodyPr>
            <a:noAutofit/>
          </a:bodyPr>
          <a:lstStyle/>
          <a:p>
            <a:pPr algn="l"/>
            <a:r>
              <a:rPr lang="en-US" sz="4500" b="0" dirty="0" smtClean="0">
                <a:solidFill>
                  <a:srgbClr val="800000"/>
                </a:solidFill>
              </a:rPr>
              <a:t>Data Publication Process</a:t>
            </a:r>
            <a:endParaRPr lang="en-US" sz="4500" b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73162"/>
          </a:xfrm>
        </p:spPr>
        <p:txBody>
          <a:bodyPr>
            <a:noAutofit/>
          </a:bodyPr>
          <a:lstStyle/>
          <a:p>
            <a:pPr algn="l"/>
            <a:r>
              <a:rPr lang="en-US" sz="4500" dirty="0" smtClean="0">
                <a:solidFill>
                  <a:srgbClr val="800000"/>
                </a:solidFill>
              </a:rPr>
              <a:t>Data Publication Process</a:t>
            </a:r>
            <a:endParaRPr lang="en-US" sz="45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382000" cy="480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1.) Public form of data set</a:t>
            </a:r>
          </a:p>
          <a:p>
            <a:endParaRPr lang="en-US" sz="3600" dirty="0" smtClean="0"/>
          </a:p>
          <a:p>
            <a:r>
              <a:rPr lang="en-US" sz="3600" dirty="0" smtClean="0"/>
              <a:t>2.) Corresponding questionnaire or survey</a:t>
            </a:r>
          </a:p>
          <a:p>
            <a:endParaRPr lang="en-US" sz="3600" dirty="0" smtClean="0"/>
          </a:p>
          <a:p>
            <a:r>
              <a:rPr lang="en-US" sz="3600" dirty="0" smtClean="0"/>
              <a:t>3.) All other information about the data set (including citation information). 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5"/>
  <p:tag name="BACKUPSESSIONS" val="True"/>
  <p:tag name="REVIEWONLY" val="Tru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Fals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True"/>
  <p:tag name="PRRESPONSE4" val="7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2"/>
  <p:tag name="FIBNUMRESULTS" val="5"/>
  <p:tag name="ALWAYSOPENPOLL" val="False"/>
  <p:tag name="ROTATIONINTERVAL" val="2"/>
  <p:tag name="USESCHEMECOLORS" val="True"/>
  <p:tag name="REALTIMEBACKUPPATH" val="(None)"/>
  <p:tag name="BULLETTYPE" val="1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ASKPANEKEY" val="a2bd3bfe-5a2d-4374-8003-d5a6d2f583d4"/>
  <p:tag name="EXPANDSHOWBAR" val="False"/>
  <p:tag name="WASPOLLED" val="096CE04AB5134A8B842B99C2D9910D24"/>
  <p:tag name="TPVERSION" val="5"/>
  <p:tag name="TPFULLVERSION" val="5.0.0.2212"/>
  <p:tag name="PPTVERSION" val="14"/>
  <p:tag name="TPOS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SLIDEID" val="31817359B7EA4F51B529DF47D20D2927"/>
  <p:tag name="SLIDETYPE" val="Q"/>
  <p:tag name="DEMOGRAPHIC" val="False"/>
  <p:tag name="SPEEDSCORING" val="False"/>
  <p:tag name="CORRECTPOINTVALUE" val="1"/>
  <p:tag name="INCORRECTPOINTVALUE" val="0"/>
  <p:tag name="ZEROBASED" val="False"/>
  <p:tag name="VALUEFORMAT" val="0%"/>
  <p:tag name="QUESTIONALIAS" val="Which of the following best represents how you feel about the length of this presentation?"/>
  <p:tag name="CHARTCOLORINDICES" val="10,3,11,14,13,23,46,9,5,16,10,3"/>
  <p:tag name="ANSWERSALIAS" val="Unbearably long|smicln|Long, but bearable|smicln|Adequate|smicln|Not quite long enough|smicln|Much more, please!"/>
  <p:tag name="DELIMITERS" val="3.1"/>
  <p:tag name="SLIDEORDER" val="3"/>
  <p:tag name="SLIDEGUID" val="2B1D9DFE5C3A4327B5C14DD220F10C75"/>
  <p:tag name="VALUES" val="No Value|smicln|No Value|smicln|No Value|smicln|No Value|smicln|No Value"/>
  <p:tag name="RESPONSESGATHERED" val="True"/>
  <p:tag name="TOTALRESPONSES" val="47"/>
  <p:tag name="RESPONSECOUNT" val="47"/>
  <p:tag name="SLICED" val="False"/>
  <p:tag name="RESPONSES" val="3;3;3;3;3;3;3;3;3;3;3;3;3;3;5;3;3;3;2;3;3;3;3;3;2;3;-;3;3;3;3;3;3;3;3;3;3;3;3;3;3;3;3;-;3;-;3;3;3;3;"/>
  <p:tag name="CHARTSTRINGSTD" val="0 2 44 0 1"/>
  <p:tag name="CHARTSTRINGREV" val="1 0 44 2 0"/>
  <p:tag name="CHARTSTRINGSTDPER" val="0 0.0425531914893617 0.936170212765957 0 0.0212765957446809"/>
  <p:tag name="CHARTSTRINGREVPER" val="0.0212765957446809 0 0.936170212765957 0.0425531914893617 0"/>
  <p:tag name="ANONYMOUSTEMP" val="False"/>
  <p:tag name="RESULTS" val="Which of the following best represents how you feel about the length of this presentation?&#10;40[;]40[;]40[;]False[;]0[;]&#10;3.025[;]3[;]0.523808170993924[;]0.274375&#10;0[;]0[;]Unbearably long1[;]Unbearably long[;]&#10;4[;]0[;]Long, but bearable2[;]Long, but bearable[;]&#10;32[;]0[;]Adequate3[;]Adequate[;]&#10;3[;]0[;]Not quite long enough4[;]Not quite long enough[;]&#10;1[;]0[;]Much more, please!5[;]Much more, please![;]&#10;"/>
  <p:tag name="HASRESULTS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308CB69B989644B6A727E2DF94E36436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4E7E403C4404869ACBF875F81A14885&lt;/guid&gt;&#10;            &lt;repollguid&gt;B9CF0AA0660E45C7910C62A0B314611D&lt;/repollguid&gt;&#10;            &lt;sourceid&gt;B6D68F5F10F542EABA44162598215F52&lt;/sourceid&gt;&#10;            &lt;questiontext&gt;Which of the following best represents how you feel about the length of this presentation?&lt;/questiontext&gt;&#10;            &lt;anonymous&gt;True&lt;/anonymous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DDCCCFAA622440ED8975191A69683649&lt;/guid&gt;&#10;                    &lt;answertext&gt;Unbearably long&lt;/answertext&gt;&#10;                    &lt;valuetype&gt;0&lt;/valuetype&gt;&#10;                &lt;/answer&gt;&#10;                &lt;answer&gt;&#10;                    &lt;guid&gt;EB9045D3E2CF44C0BC59856F65465AFB&lt;/guid&gt;&#10;                    &lt;answertext&gt;Long, but bearable&lt;/answertext&gt;&#10;                    &lt;valuetype&gt;0&lt;/valuetype&gt;&#10;                &lt;/answer&gt;&#10;                &lt;answer&gt;&#10;                    &lt;guid&gt;226B216A3AAB451682CB8A36ECEF76A5&lt;/guid&gt;&#10;                    &lt;answertext&gt;Adequate&lt;/answertext&gt;&#10;                    &lt;valuetype&gt;0&lt;/valuetype&gt;&#10;                &lt;/answer&gt;&#10;                &lt;answer&gt;&#10;                    &lt;guid&gt;F169CFDF1B9B4C878BC9C1D4CCAA7FA9&lt;/guid&gt;&#10;                    &lt;answertext&gt;Not quite long enough&lt;/answertext&gt;&#10;                    &lt;valuetype&gt;0&lt;/valuetype&gt;&#10;                &lt;/answer&gt;&#10;                &lt;answer&gt;&#10;                    &lt;guid&gt;A77A74D5B4474AC2B84F89F3C07B0943&lt;/guid&gt;&#10;                    &lt;answertext&gt;Much more, please!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84"/>
  <p:tag name="FONTSIZE" val="32"/>
  <p:tag name="BULLETTYPE" val="ppBulletAlphaUCPeriod"/>
  <p:tag name="ANSWERTEXT" val="Unbearably long&#10;Long, but bearable&#10;Adequate&#10;Not quite long enough&#10;Much more, please!"/>
  <p:tag name="ANSWERBULLETS" val="1"/>
  <p:tag name="OLDNUMANSWERS" val="5"/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SLIDEID" val="31817359B7EA4F51B529DF47D20D2927"/>
  <p:tag name="SLIDETYPE" val="Q"/>
  <p:tag name="DEMOGRAPHIC" val="False"/>
  <p:tag name="SPEEDSCORING" val="False"/>
  <p:tag name="CORRECTPOINTVALUE" val="1"/>
  <p:tag name="INCORRECTPOINTVALUE" val="0"/>
  <p:tag name="ZEROBASED" val="False"/>
  <p:tag name="VALUEFORMAT" val="0%"/>
  <p:tag name="CHARTCOLORINDICES" val="10,3,11,14,13,23,46,9,5,16,10,3"/>
  <p:tag name="DELIMITERS" val="3.1"/>
  <p:tag name="QUESTIONALIAS" val="Which of the following best represents how you feel about the pace of this presentation?"/>
  <p:tag name="SLIDEORDER" val="4"/>
  <p:tag name="SLIDEGUID" val="DEB8E52E32094275B854A14281FA05B2"/>
  <p:tag name="ANSWERSALIAS" val="Too fast! I couldn’t keep up.|smicln|It felt rushed.|smicln|Adequate pace.|smicln|It felt slow.|smicln|It was so slow, I fell asleep."/>
  <p:tag name="VALUES" val="No Value|smicln|No Value|smicln|No Value|smicln|No Value|smicln|No Value"/>
  <p:tag name="RESPONSESGATHERED" val="True"/>
  <p:tag name="TOTALRESPONSES" val="41"/>
  <p:tag name="RESPONSECOUNT" val="41"/>
  <p:tag name="SLICED" val="False"/>
  <p:tag name="RESPONSES" val="3;3;3;3;3;-;3;3;3;3;3;3;2;3;3;-;3;3;3;3;-;3;3;3;4;3;-;3;3;-;3;-;3;3;3;3;3;3;3;3;3;3;3;-;3;-;3;3;3;-;"/>
  <p:tag name="CHARTSTRINGSTD" val="0 1 39 1 0"/>
  <p:tag name="CHARTSTRINGREV" val="0 1 39 1 0"/>
  <p:tag name="CHARTSTRINGSTDPER" val="0 0.024390243902439 0.951219512195122 0.024390243902439 0"/>
  <p:tag name="CHARTSTRINGREVPER" val="0 0.024390243902439 0.951219512195122 0.024390243902439 0"/>
  <p:tag name="ANONYMOUSTEMP" val="False"/>
  <p:tag name="LIVECHARTING" val="False"/>
  <p:tag name="RESULTS" val="Which of the following best represents how you feel about the pace of this presentation?&#10;58[;]58[;]58[;]False[;]0[;]&#10;2.86206896551724[;]3[;]0.539740546293053[;]0.291319857312723&#10;1[;]0[;]Too fast! I couldn’t keep up.1[;]Too fast! I couldn’t keep up.[;]&#10;10[;]0[;]It felt rushed.2[;]It felt rushed.[;]&#10;43[;]0[;]Adequate pace.3[;]Adequate pace.[;]&#10;4[;]0[;]It felt slow.4[;]It felt slow.[;]&#10;0[;]0[;]It was so slow, I fell asleep.5[;]It was so slow, I fell asleep.[;]&#10;"/>
  <p:tag name="HASRESULTS" val="True"/>
  <p:tag name="AUTOOPENPOLL" val="True"/>
  <p:tag name="TYPE" val="MultiChoiceSlide"/>
  <p:tag name="TPQUESTIONXML" val="﻿&lt;?xml version=&quot;1.0&quot; encoding=&quot;utf-8&quot;?&gt;&#10;&lt;questionlist&gt;&#10;    &lt;properties&gt;&#10;        &lt;guid&gt;826E658E6B084606860FF0C9DAB7984B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918590A78444DC69CD1095860AD5DCE&lt;/guid&gt;&#10;            &lt;repollguid&gt;ECDE2425929C4494AB9D831FB56F122D&lt;/repollguid&gt;&#10;            &lt;sourceid&gt;522862549B844F4E8B8BAD19F24730AF&lt;/sourceid&gt;&#10;            &lt;questiontext&gt;Which of the following best represents how you feel about the pace of this presentation?&lt;/questiontext&gt;&#10;            &lt;anonymous&gt;True&lt;/anonymous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5C66B547470F489C866BCCB21B9563B3&lt;/guid&gt;&#10;                    &lt;answertext&gt;Too fast! I couldn’t keep up.&lt;/answertext&gt;&#10;                    &lt;valuetype&gt;0&lt;/valuetype&gt;&#10;                &lt;/answer&gt;&#10;                &lt;answer&gt;&#10;                    &lt;guid&gt;1D98150B54C743B68044EC547F35894C&lt;/guid&gt;&#10;                    &lt;answertext&gt;It felt rushed.&lt;/answertext&gt;&#10;                    &lt;valuetype&gt;0&lt;/valuetype&gt;&#10;                &lt;/answer&gt;&#10;                &lt;answer&gt;&#10;                    &lt;guid&gt;3D3E8C88B5964287927B3B0636B0F9B5&lt;/guid&gt;&#10;                    &lt;answertext&gt;Adequate pace.&lt;/answertext&gt;&#10;                    &lt;valuetype&gt;0&lt;/valuetype&gt;&#10;                &lt;/answer&gt;&#10;                &lt;answer&gt;&#10;                    &lt;guid&gt;6BDC09E2A31A4A1EBCCF1FE4DF7D581C&lt;/guid&gt;&#10;                    &lt;answertext&gt;It felt slow.&lt;/answertext&gt;&#10;                    &lt;valuetype&gt;0&lt;/valuetype&gt;&#10;                &lt;/answer&gt;&#10;                &lt;answer&gt;&#10;                    &lt;guid&gt;E6E99145250348ADAE379F308014C636&lt;/guid&gt;&#10;                    &lt;answertext&gt;It was so slow, I fell asleep.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84"/>
  <p:tag name="FONTSIZE" val="32"/>
  <p:tag name="BULLETTYPE" val="ppBulletAlphaUCPeriod"/>
  <p:tag name="ANSWERTEXT" val="Unbearably long&#10;Long, but bearable&#10;Adequate&#10;Not quite long enough&#10;Much more, please!"/>
  <p:tag name="ANSWERBULLETS" val="1"/>
  <p:tag name="OLDNUMANSWERS" val="5"/>
  <p:tag name="ZEROBAS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SLIDEID" val="31817359B7EA4F51B529DF47D20D2927"/>
  <p:tag name="SLIDETYPE" val="Q"/>
  <p:tag name="DEMOGRAPHIC" val="False"/>
  <p:tag name="SPEEDSCORING" val="False"/>
  <p:tag name="CORRECTPOINTVALUE" val="1"/>
  <p:tag name="INCORRECTPOINTVALUE" val="0"/>
  <p:tag name="ZEROBASED" val="False"/>
  <p:tag name="VALUEFORMAT" val="0%"/>
  <p:tag name="CHARTCOLORINDICES" val="10,3,11,14,13,23,46,9,5,16,10,3"/>
  <p:tag name="DELIMITERS" val="3.1"/>
  <p:tag name="QUESTIONALIAS" val="How likely are you to use the content covered in this lecture/exercise in your work?"/>
  <p:tag name="SLIDEORDER" val="5"/>
  <p:tag name="SLIDEGUID" val="997B48B671514932A7C84F63B57C0A16"/>
  <p:tag name="RESPONSESGATHERED" val="True"/>
  <p:tag name="TOTALRESPONSES" val="42"/>
  <p:tag name="RESPONSECOUNT" val="42"/>
  <p:tag name="SLICED" val="False"/>
  <p:tag name="RESPONSES" val="4;3;2;3;5;4;3;3;4;1;4;3;3;3;3;-;2;3;4;3;3;2;2;-;3;3;5;4;3;-;5;4;4;4;3;-;3;-;-;3;1;-;4;3;5;5;3;-;2;-;3;"/>
  <p:tag name="CHARTSTRINGSTD" val="2 5 20 10 5"/>
  <p:tag name="CHARTSTRINGREV" val="5 10 20 5 2"/>
  <p:tag name="CHARTSTRINGSTDPER" val="0.0476190476190476 0.119047619047619 0.476190476190476 0.238095238095238 0.119047619047619"/>
  <p:tag name="CHARTSTRINGREVPER" val="0.119047619047619 0.238095238095238 0.476190476190476 0.119047619047619 0.0476190476190476"/>
  <p:tag name="ANONYMOUSTEMP" val="False"/>
  <p:tag name="ANSWERSALIAS" val="Very unlikely|smicln|Unlikely|smicln|Uncertain|smicln|Likely|smicln|Very likely"/>
  <p:tag name="VALUES" val="No Value|smicln|No Value|smicln|No Value|smicln|No Value|smicln|No Value"/>
  <p:tag name="LIVECHARTING" val="False"/>
  <p:tag name="RESULTS" val="How likely are you to use the content covered in this lecture/exercise in your work?&#10;58[;]63[;]58[;]False[;]0[;]&#10;3.72413793103448[;]4[;]1.03045191706786[;]1.06183115338882&#10;0[;]0[;]Very unlikely 1[;]Very unlikely [;]&#10;9[;]0[;]Unlikely 2[;]Unlikely [;]&#10;14[;]0[;]Uncertain 3[;]Uncertain [;]&#10;19[;]0[;]Likely 4[;]Likely [;]&#10;16[;]0[;]Very likely5[;]Very likely[;]&#10;"/>
  <p:tag name="HASRESULTS" val="True"/>
  <p:tag name="AUTOOPENPOLL" val="True"/>
  <p:tag name="TYPE" val="MultiChoiceSlide"/>
  <p:tag name="TPQUESTIONXML" val="﻿&lt;?xml version=&quot;1.0&quot; encoding=&quot;utf-8&quot;?&gt;&#10;&lt;questionlist&gt;&#10;    &lt;properties&gt;&#10;        &lt;guid&gt;9B36928B64CC4734931DCFB3C11CA9C2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4DF08D9C0E540EDBBD97D066E435AB8&lt;/guid&gt;&#10;            &lt;repollguid&gt;F3B53E9502014D859C6AA721CD77AADC&lt;/repollguid&gt;&#10;            &lt;sourceid&gt;893DFBB8155546EE9DE9C7C32013C9BD&lt;/sourceid&gt;&#10;            &lt;questiontext&gt;How likely are you to use the content covered in this lecture/exercise in your work?&lt;/questiontext&gt;&#10;            &lt;anonymous&gt;True&lt;/anonymous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9495328C6FFD45B280861528FBB28A62&lt;/guid&gt;&#10;                    &lt;answertext&gt;Very unlikely &lt;/answertext&gt;&#10;                    &lt;valuetype&gt;0&lt;/valuetype&gt;&#10;                &lt;/answer&gt;&#10;                &lt;answer&gt;&#10;                    &lt;guid&gt;BEA1F880856645DAB9369653D61351B6&lt;/guid&gt;&#10;                    &lt;answertext&gt;Unlikely &lt;/answertext&gt;&#10;                    &lt;valuetype&gt;0&lt;/valuetype&gt;&#10;                &lt;/answer&gt;&#10;                &lt;answer&gt;&#10;                    &lt;guid&gt;4C3338E27C0048E69D3CFC70442C9A7C&lt;/guid&gt;&#10;                    &lt;answertext&gt;Uncertain &lt;/answertext&gt;&#10;                    &lt;valuetype&gt;0&lt;/valuetype&gt;&#10;                &lt;/answer&gt;&#10;                &lt;answer&gt;&#10;                    &lt;guid&gt;6F57D148143D4B7FA27BA268EA843BB2&lt;/guid&gt;&#10;                    &lt;answertext&gt;Likely &lt;/answertext&gt;&#10;                    &lt;valuetype&gt;0&lt;/valuetype&gt;&#10;                &lt;/answer&gt;&#10;                &lt;answer&gt;&#10;                    &lt;guid&gt;EB4D34867DBB4B0C8ECCB2F057F0AE5C&lt;/guid&gt;&#10;                    &lt;answertext&gt;Very likely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84"/>
  <p:tag name="FONTSIZE" val="32"/>
  <p:tag name="BULLETTYPE" val="ppBulletAlphaUCPeriod"/>
  <p:tag name="ANSWERTEXT" val="Unbearably long&#10;Long, but bearable&#10;Adequate&#10;Not quite long enough&#10;Much more, please!"/>
  <p:tag name="ANSWERBULLETS" val="1"/>
  <p:tag name="OLDNUMANSWERS" val="5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PA">
  <a:themeElements>
    <a:clrScheme name="Custom 1">
      <a:dk1>
        <a:srgbClr val="FFFFFF"/>
      </a:dk1>
      <a:lt1>
        <a:srgbClr val="000000"/>
      </a:lt1>
      <a:dk2>
        <a:srgbClr val="FFFFFF"/>
      </a:dk2>
      <a:lt2>
        <a:srgbClr val="000000"/>
      </a:lt2>
      <a:accent1>
        <a:srgbClr val="00B050"/>
      </a:accent1>
      <a:accent2>
        <a:srgbClr val="92D050"/>
      </a:accent2>
      <a:accent3>
        <a:srgbClr val="002060"/>
      </a:accent3>
      <a:accent4>
        <a:srgbClr val="005390"/>
      </a:accent4>
      <a:accent5>
        <a:srgbClr val="7030A0"/>
      </a:accent5>
      <a:accent6>
        <a:srgbClr val="0070C0"/>
      </a:accent6>
      <a:hlink>
        <a:srgbClr val="92D050"/>
      </a:hlink>
      <a:folHlink>
        <a:srgbClr val="0070C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PA">
  <a:themeElements>
    <a:clrScheme name="Custom 1">
      <a:dk1>
        <a:srgbClr val="FFFFFF"/>
      </a:dk1>
      <a:lt1>
        <a:srgbClr val="000000"/>
      </a:lt1>
      <a:dk2>
        <a:srgbClr val="FFFFFF"/>
      </a:dk2>
      <a:lt2>
        <a:srgbClr val="000000"/>
      </a:lt2>
      <a:accent1>
        <a:srgbClr val="00B050"/>
      </a:accent1>
      <a:accent2>
        <a:srgbClr val="92D050"/>
      </a:accent2>
      <a:accent3>
        <a:srgbClr val="002060"/>
      </a:accent3>
      <a:accent4>
        <a:srgbClr val="005390"/>
      </a:accent4>
      <a:accent5>
        <a:srgbClr val="7030A0"/>
      </a:accent5>
      <a:accent6>
        <a:srgbClr val="0070C0"/>
      </a:accent6>
      <a:hlink>
        <a:srgbClr val="92D050"/>
      </a:hlink>
      <a:folHlink>
        <a:srgbClr val="0070C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9425F369CD754A87C60479FB70AD44" ma:contentTypeVersion="16" ma:contentTypeDescription="Create a new document." ma:contentTypeScope="" ma:versionID="3dac4a098af1e3e24469d8c51966c0cd">
  <xsd:schema xmlns:xsd="http://www.w3.org/2001/XMLSchema" xmlns:xs="http://www.w3.org/2001/XMLSchema" xmlns:p="http://schemas.microsoft.com/office/2006/metadata/properties" xmlns:ns1="http://schemas.microsoft.com/sharepoint/v3" xmlns:ns2="6075b9dd-69da-4080-9e13-093fc5119558" xmlns:ns3="36d19e46-f4da-4773-8ea9-e11846e3e1cd" targetNamespace="http://schemas.microsoft.com/office/2006/metadata/properties" ma:root="true" ma:fieldsID="579755f48ecd4e86a8e0c5d6fb5666ef" ns1:_="" ns2:_="" ns3:_="">
    <xsd:import namespace="http://schemas.microsoft.com/sharepoint/v3"/>
    <xsd:import namespace="6075b9dd-69da-4080-9e13-093fc5119558"/>
    <xsd:import namespace="36d19e46-f4da-4773-8ea9-e11846e3e1cd"/>
    <xsd:element name="properties">
      <xsd:complexType>
        <xsd:sequence>
          <xsd:element name="documentManagement">
            <xsd:complexType>
              <xsd:all>
                <xsd:element ref="ns2:TrainingType" minOccurs="0"/>
                <xsd:element ref="ns2:TrainingSector" minOccurs="0"/>
                <xsd:element ref="ns2:TrainingActivity" minOccurs="0"/>
                <xsd:element ref="ns2:TrainingSubactivity" minOccurs="0"/>
                <xsd:element ref="ns2:TrainingResourceType" minOccurs="0"/>
                <xsd:element ref="ns2:Region" minOccurs="0"/>
                <xsd:element ref="ns2:Country" minOccurs="0"/>
                <xsd:element ref="ns3:LastUsed" minOccurs="0"/>
                <xsd:element ref="ns1:PublishingContact" minOccurs="0"/>
                <xsd:element ref="ns3:Cont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Contact" ma:index="16" nillable="true" ma:displayName="Contact2" ma:description="" ma:list="UserInfo" ma:internalName="PublishingContact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75b9dd-69da-4080-9e13-093fc5119558" elementFormDefault="qualified">
    <xsd:import namespace="http://schemas.microsoft.com/office/2006/documentManagement/types"/>
    <xsd:import namespace="http://schemas.microsoft.com/office/infopath/2007/PartnerControls"/>
    <xsd:element name="TrainingType" ma:index="8" nillable="true" ma:displayName="TrainingType" ma:internalName="Training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xecutive Education"/>
                    <xsd:enumeration value="Advanced Executive Education"/>
                    <xsd:enumeration value="Managing Measurement and Data"/>
                    <xsd:enumeration value="Custom Workshop"/>
                    <xsd:enumeration value="Staff Training"/>
                  </xsd:restriction>
                </xsd:simpleType>
              </xsd:element>
            </xsd:sequence>
          </xsd:extension>
        </xsd:complexContent>
      </xsd:complexType>
    </xsd:element>
    <xsd:element name="TrainingSector" ma:index="9" nillable="true" ma:displayName="TrainingSector" ma:internalName="TrainingSecto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griculture"/>
                    <xsd:enumeration value="Education"/>
                    <xsd:enumeration value="Governance"/>
                    <xsd:enumeration value="Health"/>
                    <xsd:enumeration value="Labor"/>
                    <xsd:enumeration value="Microfinance"/>
                    <xsd:enumeration value="Multiple"/>
                    <xsd:enumeration value="Water and Sanitation"/>
                  </xsd:restriction>
                </xsd:simpleType>
              </xsd:element>
            </xsd:sequence>
          </xsd:extension>
        </xsd:complexContent>
      </xsd:complexType>
    </xsd:element>
    <xsd:element name="TrainingActivity" ma:index="10" nillable="true" ma:displayName="TrainingActivity" ma:format="Dropdown" ma:internalName="TrainingActivity">
      <xsd:simpleType>
        <xsd:restriction base="dms:Choice">
          <xsd:enumeration value="Agenda"/>
          <xsd:enumeration value="Application"/>
          <xsd:enumeration value="Assessment"/>
          <xsd:enumeration value="Case Study"/>
          <xsd:enumeration value="Exercise"/>
          <xsd:enumeration value="Finance"/>
          <xsd:enumeration value="Group Presentations"/>
          <xsd:enumeration value="Logistics"/>
          <xsd:enumeration value="Paraphernalia"/>
          <xsd:enumeration value="Printing"/>
          <xsd:enumeration value="Registration"/>
          <xsd:enumeration value="Slides"/>
          <xsd:enumeration value="TA Training"/>
          <xsd:enumeration value="USB"/>
        </xsd:restriction>
      </xsd:simpleType>
    </xsd:element>
    <xsd:element name="TrainingSubactivity" ma:index="11" nillable="true" ma:displayName="TrainingSubactivity" ma:format="Dropdown" ma:internalName="TrainingSubactivity">
      <xsd:simpleType>
        <xsd:restriction base="dms:Choice">
          <xsd:enumeration value="Budget"/>
          <xsd:enumeration value="Certificate"/>
          <xsd:enumeration value="Communication"/>
          <xsd:enumeration value="Course Packet"/>
          <xsd:enumeration value=".Presentation Template"/>
          <xsd:enumeration value="Goals"/>
          <xsd:enumeration value="Invoice"/>
          <xsd:enumeration value="Literature"/>
          <xsd:enumeration value="Nametag"/>
          <xsd:enumeration value="Quiz"/>
          <xsd:enumeration value="Software"/>
          <xsd:enumeration value="Tasklist"/>
          <xsd:enumeration value="Accomodation"/>
          <xsd:enumeration value="Food"/>
          <xsd:enumeration value="Transport"/>
          <xsd:enumeration value="Travel"/>
          <xsd:enumeration value="Venue"/>
          <xsd:enumeration value="Visa"/>
          <xsd:enumeration value="0.0Introduction"/>
          <xsd:enumeration value="0.1What is Evaluation"/>
          <xsd:enumeration value="0.2ToC_Measurement"/>
          <xsd:enumeration value="0.3Why Randomize"/>
          <xsd:enumeration value="0.4How to Randomize"/>
          <xsd:enumeration value="0.5Sampling and Sample Size"/>
          <xsd:enumeration value="0.6Threats and Analysis"/>
          <xsd:enumeration value="0.7Start-to-Finish"/>
          <xsd:enumeration value="0.8Cost-effectiveness"/>
          <xsd:enumeration value="0.9Common Pitfalls"/>
          <xsd:enumeration value="_ProjectDevelopment"/>
          <xsd:enumeration value="0ProjectManagement"/>
          <xsd:enumeration value="1ResearchFinance"/>
          <xsd:enumeration value="2ResearchDesign"/>
          <xsd:enumeration value="3Intervention"/>
          <xsd:enumeration value="4HumanSubjects"/>
          <xsd:enumeration value="5Measurement"/>
          <xsd:enumeration value="6DataCollection"/>
          <xsd:enumeration value="6.1CAI"/>
          <xsd:enumeration value="7DataManagement"/>
          <xsd:enumeration value="7.1Stata"/>
          <xsd:enumeration value="8Results"/>
          <xsd:enumeration value="Balance"/>
          <xsd:enumeration value="Randomization Mechanics"/>
        </xsd:restriction>
      </xsd:simpleType>
    </xsd:element>
    <xsd:element name="TrainingResourceType" ma:index="12" nillable="true" ma:displayName="TrainingResourceType" ma:format="Dropdown" ma:internalName="TrainingResourceType">
      <xsd:simpleType>
        <xsd:restriction base="dms:Choice">
          <xsd:enumeration value="Template"/>
          <xsd:enumeration value="Latest Version"/>
          <xsd:enumeration value="Sample"/>
          <xsd:enumeration value="Checklist"/>
          <xsd:enumeration value="Manual"/>
        </xsd:restriction>
      </xsd:simpleType>
    </xsd:element>
    <xsd:element name="Region" ma:index="13" nillable="true" ma:displayName="Region" ma:format="Dropdown" ma:internalName="Region">
      <xsd:simpleType>
        <xsd:restriction base="dms:Choice">
          <xsd:enumeration value="Africa"/>
          <xsd:enumeration value="Europe"/>
          <xsd:enumeration value="South Asia"/>
          <xsd:enumeration value="North America"/>
          <xsd:enumeration value="Latin America"/>
          <xsd:enumeration value="Southeast Asia"/>
        </xsd:restriction>
      </xsd:simpleType>
    </xsd:element>
    <xsd:element name="Country" ma:index="14" nillable="true" ma:displayName="Country" ma:format="Dropdown" ma:internalName="Country">
      <xsd:simpleType>
        <xsd:restriction base="dms:Choice">
          <xsd:enumeration value="Afghanistan"/>
          <xsd:enumeration value="Aland Islands"/>
          <xsd:enumeration value="Albania"/>
          <xsd:enumeration value="Algeria"/>
          <xsd:enumeration value="American Samoa"/>
          <xsd:enumeration value="Andorra"/>
          <xsd:enumeration value="Angola"/>
          <xsd:enumeration value="Anguilla"/>
          <xsd:enumeration value="Antarctica"/>
          <xsd:enumeration value="Antigua And Barbuda"/>
          <xsd:enumeration value="Argentina"/>
          <xsd:enumeration value="Armenia"/>
          <xsd:enumeration value="Aruba"/>
          <xsd:enumeration value="Australia"/>
          <xsd:enumeration value="Austria"/>
          <xsd:enumeration value="Azerbaijan"/>
          <xsd:enumeration value="Bahamas"/>
          <xsd:enumeration value="Bahrain"/>
          <xsd:enumeration value="Bangladesh"/>
          <xsd:enumeration value="Barbados"/>
          <xsd:enumeration value="Belarus"/>
          <xsd:enumeration value="Belgium"/>
          <xsd:enumeration value="Belize"/>
          <xsd:enumeration value="Benin"/>
          <xsd:enumeration value="Bermuda"/>
          <xsd:enumeration value="Bhutan"/>
          <xsd:enumeration value="Bolivia"/>
          <xsd:enumeration value="Bosnia And Herzegovina"/>
          <xsd:enumeration value="Botswana"/>
          <xsd:enumeration value="Bouvet Island"/>
          <xsd:enumeration value="Brazil"/>
          <xsd:enumeration value="British Indian Ocean Territory"/>
          <xsd:enumeration value="Brunei Darussalam"/>
          <xsd:enumeration value="Bulgaria"/>
          <xsd:enumeration value="Burkina Faso"/>
          <xsd:enumeration value="Burundi"/>
          <xsd:enumeration value="Cambodia"/>
          <xsd:enumeration value="Cameroon"/>
          <xsd:enumeration value="Canada"/>
          <xsd:enumeration value="Cape Verde"/>
          <xsd:enumeration value="Cayman Islands"/>
          <xsd:enumeration value="Central African Republic"/>
          <xsd:enumeration value="Chad"/>
          <xsd:enumeration value="Chile"/>
          <xsd:enumeration value="China"/>
          <xsd:enumeration value="Christmas Island"/>
          <xsd:enumeration value="Cocos (Keeling) Islands"/>
          <xsd:enumeration value="Colombia"/>
          <xsd:enumeration value="Comoros"/>
          <xsd:enumeration value="Congo"/>
          <xsd:enumeration value="Congo, The Democratic Republic Of The"/>
          <xsd:enumeration value="Cook Islands"/>
          <xsd:enumeration value="Costa Rica"/>
          <xsd:enumeration value="Cote D'Ivoire"/>
          <xsd:enumeration value="Croatia"/>
          <xsd:enumeration value="Cuba"/>
          <xsd:enumeration value="Cyprus"/>
          <xsd:enumeration value="Czech Republic"/>
          <xsd:enumeration value="Denmark"/>
          <xsd:enumeration value="Djibouti"/>
          <xsd:enumeration value="Dominica"/>
          <xsd:enumeration value="Dominican Republic"/>
          <xsd:enumeration value="Ecuador"/>
          <xsd:enumeration value="Egypt"/>
          <xsd:enumeration value="El Salvador"/>
          <xsd:enumeration value="Equatorial Guinea"/>
          <xsd:enumeration value="Eritrea"/>
          <xsd:enumeration value="Estonia"/>
          <xsd:enumeration value="Ethiopia"/>
          <xsd:enumeration value="Falkland Islands (Malvinas)"/>
          <xsd:enumeration value="Faroe Islands"/>
          <xsd:enumeration value="Fiji"/>
          <xsd:enumeration value="Finland"/>
          <xsd:enumeration value="France"/>
          <xsd:enumeration value="French Guiana"/>
          <xsd:enumeration value="French Polynesia"/>
          <xsd:enumeration value="French Southern Territories"/>
          <xsd:enumeration value="Gabon"/>
          <xsd:enumeration value="Gambia"/>
          <xsd:enumeration value="Georgia"/>
          <xsd:enumeration value="Germany"/>
          <xsd:enumeration value="Ghana"/>
          <xsd:enumeration value="Gibraltar"/>
          <xsd:enumeration value="Greece"/>
          <xsd:enumeration value="Greenland"/>
          <xsd:enumeration value="Grenada"/>
          <xsd:enumeration value="Guadeloupe"/>
          <xsd:enumeration value="Guam"/>
          <xsd:enumeration value="Guatemala"/>
          <xsd:enumeration value="Guernsey"/>
          <xsd:enumeration value="Guinea"/>
          <xsd:enumeration value="Guinea-Bissau"/>
          <xsd:enumeration value="Guyana"/>
          <xsd:enumeration value="Haiti"/>
          <xsd:enumeration value="Heard Island And Mcdonald Islands"/>
          <xsd:enumeration value="Holy See (Vatican City State)"/>
          <xsd:enumeration value="Honduras"/>
          <xsd:enumeration value="Hong Kong"/>
          <xsd:enumeration value="Hungary"/>
          <xsd:enumeration value="Iceland"/>
          <xsd:enumeration value="India"/>
          <xsd:enumeration value="Indonesia"/>
          <xsd:enumeration value="Iran, Islamic Republic Of"/>
          <xsd:enumeration value="Iraq"/>
          <xsd:enumeration value="Ireland"/>
          <xsd:enumeration value="Isle Of Man"/>
          <xsd:enumeration value="Israel"/>
          <xsd:enumeration value="Italy"/>
          <xsd:enumeration value="Jamaica"/>
          <xsd:enumeration value="Japan"/>
          <xsd:enumeration value="Jersey"/>
          <xsd:enumeration value="Jordan"/>
          <xsd:enumeration value="Kazakhstan"/>
          <xsd:enumeration value="Kenya"/>
          <xsd:enumeration value="Kiribati"/>
          <xsd:enumeration value="Korea, Democratic People'S Republic Of"/>
          <xsd:enumeration value="Korea, Republic Of"/>
          <xsd:enumeration value="Kuwait"/>
          <xsd:enumeration value="Kyrgyzstan"/>
          <xsd:enumeration value="Lao People'S Democratic Republic"/>
          <xsd:enumeration value="Latvia"/>
          <xsd:enumeration value="Lebanon"/>
          <xsd:enumeration value="Lesotho"/>
          <xsd:enumeration value="Liberia"/>
          <xsd:enumeration value="Libyan Arab Jamahiriya"/>
          <xsd:enumeration value="Liechtenstein"/>
          <xsd:enumeration value="Lithuania"/>
          <xsd:enumeration value="Luxembourg"/>
          <xsd:enumeration value="Macao"/>
          <xsd:enumeration value="Macedonia, The Former Yugoslav Republic Of"/>
          <xsd:enumeration value="Madagascar"/>
          <xsd:enumeration value="Malawi"/>
          <xsd:enumeration value="Malaysia"/>
          <xsd:enumeration value="Maldives"/>
          <xsd:enumeration value="Mali"/>
          <xsd:enumeration value="Malta"/>
          <xsd:enumeration value="Marshall Islands"/>
          <xsd:enumeration value="Martinique"/>
          <xsd:enumeration value="Mauritania"/>
          <xsd:enumeration value="Mauritius"/>
          <xsd:enumeration value="Mayotte"/>
          <xsd:enumeration value="Mexico"/>
          <xsd:enumeration value="Micronesia, Federated States Of"/>
          <xsd:enumeration value="Moldova, Republic Of"/>
          <xsd:enumeration value="Monaco"/>
          <xsd:enumeration value="Mongolia"/>
          <xsd:enumeration value="Montserrat"/>
          <xsd:enumeration value="Morocco"/>
          <xsd:enumeration value="Mozambique"/>
          <xsd:enumeration value="Myanmar"/>
          <xsd:enumeration value="Namibia"/>
          <xsd:enumeration value="Nauru"/>
          <xsd:enumeration value="Nepal"/>
          <xsd:enumeration value="Netherlands"/>
          <xsd:enumeration value="Netherlands Antilles"/>
          <xsd:enumeration value="New Caledonia"/>
          <xsd:enumeration value="New Zealand"/>
          <xsd:enumeration value="Nicaragua"/>
          <xsd:enumeration value="Niger"/>
          <xsd:enumeration value="Nigeria"/>
          <xsd:enumeration value="Niue"/>
          <xsd:enumeration value="Norfolk Island"/>
          <xsd:enumeration value="Northern Mariana Islands"/>
          <xsd:enumeration value="Norway"/>
          <xsd:enumeration value="Oman"/>
          <xsd:enumeration value="Pakistan"/>
          <xsd:enumeration value="Palau"/>
          <xsd:enumeration value="Palestinian Territory, Occupied"/>
          <xsd:enumeration value="Panama"/>
          <xsd:enumeration value="Papua New Guinea"/>
          <xsd:enumeration value="Paraguay"/>
          <xsd:enumeration value="Peru"/>
          <xsd:enumeration value="Philippines"/>
          <xsd:enumeration value="Pitcairn"/>
          <xsd:enumeration value="Poland"/>
          <xsd:enumeration value="Portugal"/>
          <xsd:enumeration value="Puerto Rico"/>
          <xsd:enumeration value="Qatar"/>
          <xsd:enumeration value="Reunion"/>
          <xsd:enumeration value="Romania"/>
          <xsd:enumeration value="Russian Federation"/>
          <xsd:enumeration value="Rwanda"/>
          <xsd:enumeration value="Saint Helena"/>
          <xsd:enumeration value="Saint Kitts And Nevis"/>
          <xsd:enumeration value="Saint Lucia"/>
          <xsd:enumeration value="Saint Pierre And Miquelon"/>
          <xsd:enumeration value="Saint Vincent And The Grenadines"/>
          <xsd:enumeration value="Samoa"/>
          <xsd:enumeration value="San Marino"/>
          <xsd:enumeration value="Sao Tome And Principe"/>
          <xsd:enumeration value="Saudi Arabia"/>
          <xsd:enumeration value="Senegal"/>
          <xsd:enumeration value="Serbia And Montenegro"/>
          <xsd:enumeration value="Seychelles"/>
          <xsd:enumeration value="Sierra Leone"/>
          <xsd:enumeration value="Singapore"/>
          <xsd:enumeration value="Slovakia"/>
          <xsd:enumeration value="Slovenia"/>
          <xsd:enumeration value="Solomon Islands"/>
          <xsd:enumeration value="Somalia"/>
          <xsd:enumeration value="South Africa"/>
          <xsd:enumeration value="South Georgia And The South Sandwich Islands"/>
          <xsd:enumeration value="Spain"/>
          <xsd:enumeration value="Sri Lanka"/>
          <xsd:enumeration value="Sudan"/>
          <xsd:enumeration value="Suriname"/>
          <xsd:enumeration value="Svalbard And Jan Mayen"/>
          <xsd:enumeration value="Swaziland"/>
          <xsd:enumeration value="Sweden"/>
          <xsd:enumeration value="Switzerland"/>
          <xsd:enumeration value="Syrian Arab Republic"/>
          <xsd:enumeration value="Taiwan, Province Of China"/>
          <xsd:enumeration value="Tajikistan"/>
          <xsd:enumeration value="Tanzania, United Republic Of"/>
          <xsd:enumeration value="Thailand"/>
          <xsd:enumeration value="Timor-Leste"/>
          <xsd:enumeration value="Togo"/>
          <xsd:enumeration value="Tokelau"/>
          <xsd:enumeration value="Tonga"/>
          <xsd:enumeration value="Trinidad And Tobago"/>
          <xsd:enumeration value="Tunisia"/>
          <xsd:enumeration value="Turkey"/>
          <xsd:enumeration value="Turkmenistan"/>
          <xsd:enumeration value="Turks And Caicos Islands"/>
          <xsd:enumeration value="Tuvalu"/>
          <xsd:enumeration value="Uganda"/>
          <xsd:enumeration value="Ukraine"/>
          <xsd:enumeration value="United Arab Emirates"/>
          <xsd:enumeration value="United Kingdom"/>
          <xsd:enumeration value="United States"/>
          <xsd:enumeration value="United States Minor Outlying Islands"/>
          <xsd:enumeration value="Uruguay"/>
          <xsd:enumeration value="Uzbekistan"/>
          <xsd:enumeration value="Vanuatu"/>
          <xsd:enumeration value="Venezuela"/>
          <xsd:enumeration value="Viet Nam"/>
          <xsd:enumeration value="Virgin Islands, British"/>
          <xsd:enumeration value="Virgin Islands, U.S."/>
          <xsd:enumeration value="Wallis And Futuna"/>
          <xsd:enumeration value="Western Sahara"/>
          <xsd:enumeration value="Yemen"/>
          <xsd:enumeration value="Zambia"/>
          <xsd:enumeration value="Zimbabw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d19e46-f4da-4773-8ea9-e11846e3e1cd" elementFormDefault="qualified">
    <xsd:import namespace="http://schemas.microsoft.com/office/2006/documentManagement/types"/>
    <xsd:import namespace="http://schemas.microsoft.com/office/infopath/2007/PartnerControls"/>
    <xsd:element name="LastUsed" ma:index="15" nillable="true" ma:displayName="LastUsed" ma:description="When was the last time this training material was used" ma:format="DateOnly" ma:internalName="LastUsed">
      <xsd:simpleType>
        <xsd:restriction base="dms:DateTime"/>
      </xsd:simpleType>
    </xsd:element>
    <xsd:element name="Contact" ma:index="17" nillable="true" ma:displayName="Contact" ma:list="{d980e52d-47e3-478b-bbaf-1236e01fa3fe}" ma:internalName="Contact" ma:showField="FullNam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ainingType xmlns="6075b9dd-69da-4080-9e13-093fc5119558">
      <Value>Staff Training</Value>
    </TrainingType>
    <TrainingSector xmlns="6075b9dd-69da-4080-9e13-093fc5119558"/>
    <TrainingResourceType xmlns="6075b9dd-69da-4080-9e13-093fc5119558">Latest Version</TrainingResourceType>
    <Country xmlns="6075b9dd-69da-4080-9e13-093fc5119558" xsi:nil="true"/>
    <TrainingActivity xmlns="6075b9dd-69da-4080-9e13-093fc5119558">Slides</TrainingActivity>
    <TrainingSubactivity xmlns="6075b9dd-69da-4080-9e13-093fc5119558">7DataManagement</TrainingSubactivity>
    <Region xmlns="6075b9dd-69da-4080-9e13-093fc5119558" xsi:nil="true"/>
    <LastUsed xmlns="36d19e46-f4da-4773-8ea9-e11846e3e1cd">2012-09-01T04:00:00+00:00</LastUsed>
    <PublishingContact xmlns="http://schemas.microsoft.com/sharepoint/v3">
      <UserInfo>
        <DisplayName>sbrown@poverty-action.org</DisplayName>
        <AccountId>31</AccountId>
        <AccountType/>
      </UserInfo>
    </PublishingContact>
    <Contact xmlns="36d19e46-f4da-4773-8ea9-e11846e3e1cd">86</Contact>
  </documentManagement>
</p:properties>
</file>

<file path=customXml/itemProps1.xml><?xml version="1.0" encoding="utf-8"?>
<ds:datastoreItem xmlns:ds="http://schemas.openxmlformats.org/officeDocument/2006/customXml" ds:itemID="{1FC6E86A-F88E-41C7-9C15-037EE5BC8FF9}"/>
</file>

<file path=customXml/itemProps2.xml><?xml version="1.0" encoding="utf-8"?>
<ds:datastoreItem xmlns:ds="http://schemas.openxmlformats.org/officeDocument/2006/customXml" ds:itemID="{B344E89A-DB0A-46BC-ABDA-5FFB62E21116}"/>
</file>

<file path=customXml/itemProps3.xml><?xml version="1.0" encoding="utf-8"?>
<ds:datastoreItem xmlns:ds="http://schemas.openxmlformats.org/officeDocument/2006/customXml" ds:itemID="{996677A8-977E-4ABB-BE74-5B7AD265D1F3}"/>
</file>

<file path=docProps/app.xml><?xml version="1.0" encoding="utf-8"?>
<Properties xmlns="http://schemas.openxmlformats.org/officeDocument/2006/extended-properties" xmlns:vt="http://schemas.openxmlformats.org/officeDocument/2006/docPropsVTypes">
  <TotalTime>7438</TotalTime>
  <Words>1266</Words>
  <Application>Microsoft Office PowerPoint</Application>
  <PresentationFormat>On-screen Show (4:3)</PresentationFormat>
  <Paragraphs>134</Paragraphs>
  <Slides>19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IPA</vt:lpstr>
      <vt:lpstr>1_IPA</vt:lpstr>
      <vt:lpstr>Data Publication: The “Last Mile” of the Research Process</vt:lpstr>
      <vt:lpstr>Scope of this 30 minute session</vt:lpstr>
      <vt:lpstr>Over to Spandana Example on IQSS Network</vt:lpstr>
      <vt:lpstr>Why should we publish data?</vt:lpstr>
      <vt:lpstr>Whhhhyyyy?</vt:lpstr>
      <vt:lpstr>Current Statistics on Data Publication</vt:lpstr>
      <vt:lpstr>Why haven’t we published more data?</vt:lpstr>
      <vt:lpstr>Data Publication Process</vt:lpstr>
      <vt:lpstr>Data Publication Process</vt:lpstr>
      <vt:lpstr>Data Publication Process:  The Data</vt:lpstr>
      <vt:lpstr>Data Publication Process:  The Questionnaires/Surveys </vt:lpstr>
      <vt:lpstr>PowerPoint Presentation</vt:lpstr>
      <vt:lpstr>PowerPoint Presentation</vt:lpstr>
      <vt:lpstr>Thinking about Data Publication</vt:lpstr>
      <vt:lpstr>Thinking about Data Publication..</vt:lpstr>
      <vt:lpstr>Thinking about Data Publication..</vt:lpstr>
      <vt:lpstr>Which of the following best represents how you feel about the length of this presentation?</vt:lpstr>
      <vt:lpstr>Which of the following best represents how you feel about the pace of this presentation?</vt:lpstr>
      <vt:lpstr>How likely are you to use the content covered in this lecture/exercise in your work?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Mahvish Shaukat</dc:creator>
  <cp:lastModifiedBy>ifmruser</cp:lastModifiedBy>
  <cp:revision>99</cp:revision>
  <dcterms:created xsi:type="dcterms:W3CDTF">2012-06-12T16:56:50Z</dcterms:created>
  <dcterms:modified xsi:type="dcterms:W3CDTF">2012-09-19T07:21:30Z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0x010100329425F369CD754A87C60479FB70AD44</vt:lpwstr>
  </property>
  <property fmtid="{D5CDD505-2E9C-101B-9397-08002B2CF9AE}" pid="3" name="Order">
    <vt:r8>46400</vt:r8>
  </property>
</Properties>
</file>