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3"/>
  </p:notesMasterIdLst>
  <p:sldIdLst>
    <p:sldId id="256" r:id="rId2"/>
    <p:sldId id="257" r:id="rId3"/>
    <p:sldId id="258" r:id="rId4"/>
    <p:sldId id="276" r:id="rId5"/>
    <p:sldId id="266" r:id="rId6"/>
    <p:sldId id="259" r:id="rId7"/>
    <p:sldId id="265" r:id="rId8"/>
    <p:sldId id="261" r:id="rId9"/>
    <p:sldId id="267" r:id="rId10"/>
    <p:sldId id="263" r:id="rId11"/>
    <p:sldId id="264" r:id="rId12"/>
    <p:sldId id="268" r:id="rId13"/>
    <p:sldId id="271" r:id="rId14"/>
    <p:sldId id="269" r:id="rId15"/>
    <p:sldId id="272" r:id="rId16"/>
    <p:sldId id="278" r:id="rId17"/>
    <p:sldId id="277" r:id="rId18"/>
    <p:sldId id="274" r:id="rId19"/>
    <p:sldId id="279" r:id="rId20"/>
    <p:sldId id="275"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4107" autoAdjust="0"/>
  </p:normalViewPr>
  <p:slideViewPr>
    <p:cSldViewPr>
      <p:cViewPr varScale="1">
        <p:scale>
          <a:sx n="42" d="100"/>
          <a:sy n="42" d="100"/>
        </p:scale>
        <p:origin x="-6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IPAuser\My%20Documents\My%20Dropbox\IPA\CEGA%20Presentation\charts%20for%20power%20poi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IPAuser\My%20Documents\My%20Dropbox\IPA\CEGA%20Presentation\charts%20for%20power%20poi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Pascaline_Dupas.DUPASX60T\Local%20Settings\Temp\charts%20forCEGA%20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PDupas\My%20Documents\Downloads\charts%20forCEGA%20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PDupas\My%20Documents\Downloads\charts%20forCEGA%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savings!$A$28</c:f>
              <c:strCache>
                <c:ptCount val="1"/>
                <c:pt idx="0">
                  <c:v>Daily Average Savings</c:v>
                </c:pt>
              </c:strCache>
            </c:strRef>
          </c:tx>
          <c:dPt>
            <c:idx val="0"/>
            <c:spPr>
              <a:solidFill>
                <a:schemeClr val="accent1">
                  <a:lumMod val="75000"/>
                </a:schemeClr>
              </a:solidFill>
            </c:spPr>
          </c:dPt>
          <c:dPt>
            <c:idx val="1"/>
            <c:spPr>
              <a:solidFill>
                <a:schemeClr val="accent2">
                  <a:lumMod val="75000"/>
                </a:schemeClr>
              </a:solidFill>
            </c:spPr>
          </c:dPt>
          <c:dPt>
            <c:idx val="2"/>
            <c:spPr>
              <a:solidFill>
                <a:srgbClr val="9BBB59">
                  <a:lumMod val="75000"/>
                </a:srgbClr>
              </a:solidFill>
            </c:spPr>
          </c:dPt>
          <c:dLbls>
            <c:showVal val="1"/>
          </c:dLbls>
          <c:cat>
            <c:strRef>
              <c:f>savings!$B$27:$D$27</c:f>
              <c:strCache>
                <c:ptCount val="3"/>
                <c:pt idx="0">
                  <c:v>Control </c:v>
                </c:pt>
                <c:pt idx="1">
                  <c:v>ITT</c:v>
                </c:pt>
                <c:pt idx="2">
                  <c:v>ToT</c:v>
                </c:pt>
              </c:strCache>
            </c:strRef>
          </c:cat>
          <c:val>
            <c:numRef>
              <c:f>savings!$B$28:$D$28</c:f>
              <c:numCache>
                <c:formatCode>General</c:formatCode>
                <c:ptCount val="3"/>
                <c:pt idx="0">
                  <c:v>0.70000000000000062</c:v>
                </c:pt>
                <c:pt idx="1">
                  <c:v>7.8900000000000006</c:v>
                </c:pt>
                <c:pt idx="2">
                  <c:v>14.25</c:v>
                </c:pt>
              </c:numCache>
            </c:numRef>
          </c:val>
        </c:ser>
        <c:axId val="74761344"/>
        <c:axId val="74762880"/>
      </c:barChart>
      <c:catAx>
        <c:axId val="74761344"/>
        <c:scaling>
          <c:orientation val="minMax"/>
        </c:scaling>
        <c:axPos val="b"/>
        <c:tickLblPos val="nextTo"/>
        <c:txPr>
          <a:bodyPr/>
          <a:lstStyle/>
          <a:p>
            <a:pPr>
              <a:defRPr>
                <a:latin typeface="Bell MT" pitchFamily="18" charset="0"/>
              </a:defRPr>
            </a:pPr>
            <a:endParaRPr lang="en-US"/>
          </a:p>
        </c:txPr>
        <c:crossAx val="74762880"/>
        <c:crosses val="autoZero"/>
        <c:auto val="1"/>
        <c:lblAlgn val="ctr"/>
        <c:lblOffset val="100"/>
      </c:catAx>
      <c:valAx>
        <c:axId val="74762880"/>
        <c:scaling>
          <c:orientation val="minMax"/>
        </c:scaling>
        <c:axPos val="l"/>
        <c:numFmt formatCode="General" sourceLinked="1"/>
        <c:tickLblPos val="nextTo"/>
        <c:txPr>
          <a:bodyPr/>
          <a:lstStyle/>
          <a:p>
            <a:pPr>
              <a:defRPr sz="1200" b="0"/>
            </a:pPr>
            <a:endParaRPr lang="en-US"/>
          </a:p>
        </c:txPr>
        <c:crossAx val="74761344"/>
        <c:crosses val="autoZero"/>
        <c:crossBetween val="between"/>
      </c:valAx>
      <c:spPr>
        <a:noFill/>
        <a:ln w="25400">
          <a:noFill/>
        </a:ln>
      </c:spPr>
    </c:plotArea>
    <c:plotVisOnly val="1"/>
  </c:chart>
  <c:txPr>
    <a:bodyPr/>
    <a:lstStyle/>
    <a:p>
      <a:pPr>
        <a:defRPr sz="2000"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dPt>
            <c:idx val="0"/>
            <c:spPr>
              <a:solidFill>
                <a:schemeClr val="accent1">
                  <a:lumMod val="75000"/>
                </a:schemeClr>
              </a:solidFill>
            </c:spPr>
          </c:dPt>
          <c:dPt>
            <c:idx val="1"/>
            <c:spPr>
              <a:solidFill>
                <a:schemeClr val="accent2">
                  <a:lumMod val="75000"/>
                </a:schemeClr>
              </a:solidFill>
            </c:spPr>
          </c:dPt>
          <c:dPt>
            <c:idx val="2"/>
            <c:spPr>
              <a:solidFill>
                <a:schemeClr val="accent3">
                  <a:lumMod val="75000"/>
                </a:schemeClr>
              </a:solidFill>
            </c:spPr>
          </c:dPt>
          <c:dLbls>
            <c:txPr>
              <a:bodyPr/>
              <a:lstStyle/>
              <a:p>
                <a:pPr>
                  <a:defRPr sz="1800" b="1">
                    <a:latin typeface="+mn-lt"/>
                  </a:defRPr>
                </a:pPr>
                <a:endParaRPr lang="en-US"/>
              </a:p>
            </c:txPr>
            <c:showVal val="1"/>
          </c:dLbls>
          <c:cat>
            <c:strRef>
              <c:f>investment!$A$1:$A$3</c:f>
              <c:strCache>
                <c:ptCount val="3"/>
                <c:pt idx="0">
                  <c:v>Control </c:v>
                </c:pt>
                <c:pt idx="1">
                  <c:v>ITT</c:v>
                </c:pt>
                <c:pt idx="2">
                  <c:v>ToT</c:v>
                </c:pt>
              </c:strCache>
            </c:strRef>
          </c:cat>
          <c:val>
            <c:numRef>
              <c:f>investment!$B$1:$B$3</c:f>
              <c:numCache>
                <c:formatCode>General</c:formatCode>
                <c:ptCount val="3"/>
                <c:pt idx="0">
                  <c:v>240</c:v>
                </c:pt>
                <c:pt idx="1">
                  <c:v>350</c:v>
                </c:pt>
                <c:pt idx="2">
                  <c:v>480</c:v>
                </c:pt>
              </c:numCache>
            </c:numRef>
          </c:val>
        </c:ser>
        <c:axId val="75804032"/>
        <c:axId val="75805824"/>
      </c:barChart>
      <c:catAx>
        <c:axId val="75804032"/>
        <c:scaling>
          <c:orientation val="minMax"/>
        </c:scaling>
        <c:axPos val="b"/>
        <c:tickLblPos val="nextTo"/>
        <c:txPr>
          <a:bodyPr/>
          <a:lstStyle/>
          <a:p>
            <a:pPr>
              <a:defRPr sz="2400" b="1" baseline="0">
                <a:latin typeface="Bell MT" pitchFamily="18" charset="0"/>
              </a:defRPr>
            </a:pPr>
            <a:endParaRPr lang="en-US"/>
          </a:p>
        </c:txPr>
        <c:crossAx val="75805824"/>
        <c:crosses val="autoZero"/>
        <c:auto val="1"/>
        <c:lblAlgn val="ctr"/>
        <c:lblOffset val="100"/>
      </c:catAx>
      <c:valAx>
        <c:axId val="75805824"/>
        <c:scaling>
          <c:orientation val="minMax"/>
        </c:scaling>
        <c:axPos val="l"/>
        <c:numFmt formatCode="General" sourceLinked="1"/>
        <c:tickLblPos val="nextTo"/>
        <c:txPr>
          <a:bodyPr/>
          <a:lstStyle/>
          <a:p>
            <a:pPr>
              <a:defRPr sz="1200" baseline="0"/>
            </a:pPr>
            <a:endParaRPr lang="en-US"/>
          </a:p>
        </c:txPr>
        <c:crossAx val="75804032"/>
        <c:crosses val="autoZero"/>
        <c:crossBetween val="between"/>
      </c:valAx>
      <c:spPr>
        <a:noFill/>
        <a:ln w="25400">
          <a:noFill/>
        </a:ln>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dPt>
            <c:idx val="0"/>
            <c:spPr>
              <a:solidFill>
                <a:schemeClr val="accent1">
                  <a:lumMod val="75000"/>
                </a:schemeClr>
              </a:solidFill>
            </c:spPr>
          </c:dPt>
          <c:dPt>
            <c:idx val="1"/>
            <c:spPr>
              <a:solidFill>
                <a:schemeClr val="accent2">
                  <a:lumMod val="75000"/>
                </a:schemeClr>
              </a:solidFill>
            </c:spPr>
          </c:dPt>
          <c:dPt>
            <c:idx val="2"/>
            <c:spPr>
              <a:solidFill>
                <a:schemeClr val="accent3">
                  <a:lumMod val="75000"/>
                </a:schemeClr>
              </a:solidFill>
            </c:spPr>
          </c:dPt>
          <c:dLbls>
            <c:txPr>
              <a:bodyPr/>
              <a:lstStyle/>
              <a:p>
                <a:pPr>
                  <a:defRPr sz="2000" b="1"/>
                </a:pPr>
                <a:endParaRPr lang="en-US"/>
              </a:p>
            </c:txPr>
            <c:showVal val="1"/>
          </c:dLbls>
          <c:cat>
            <c:strRef>
              <c:f>investment!$A$7:$A$9</c:f>
              <c:strCache>
                <c:ptCount val="3"/>
                <c:pt idx="0">
                  <c:v>Control </c:v>
                </c:pt>
                <c:pt idx="1">
                  <c:v>ITT</c:v>
                </c:pt>
                <c:pt idx="2">
                  <c:v>ToT</c:v>
                </c:pt>
              </c:strCache>
            </c:strRef>
          </c:cat>
          <c:val>
            <c:numRef>
              <c:f>investment!$B$7:$B$9</c:f>
              <c:numCache>
                <c:formatCode>General</c:formatCode>
                <c:ptCount val="3"/>
                <c:pt idx="0">
                  <c:v>150</c:v>
                </c:pt>
                <c:pt idx="1">
                  <c:v>174</c:v>
                </c:pt>
                <c:pt idx="2">
                  <c:v>208</c:v>
                </c:pt>
              </c:numCache>
            </c:numRef>
          </c:val>
        </c:ser>
        <c:axId val="74807936"/>
        <c:axId val="74822016"/>
      </c:barChart>
      <c:catAx>
        <c:axId val="74807936"/>
        <c:scaling>
          <c:orientation val="minMax"/>
        </c:scaling>
        <c:axPos val="b"/>
        <c:tickLblPos val="nextTo"/>
        <c:txPr>
          <a:bodyPr/>
          <a:lstStyle/>
          <a:p>
            <a:pPr>
              <a:defRPr sz="2800" b="1" baseline="0"/>
            </a:pPr>
            <a:endParaRPr lang="en-US"/>
          </a:p>
        </c:txPr>
        <c:crossAx val="74822016"/>
        <c:crosses val="autoZero"/>
        <c:auto val="1"/>
        <c:lblAlgn val="ctr"/>
        <c:lblOffset val="100"/>
      </c:catAx>
      <c:valAx>
        <c:axId val="74822016"/>
        <c:scaling>
          <c:orientation val="minMax"/>
        </c:scaling>
        <c:axPos val="l"/>
        <c:numFmt formatCode="General" sourceLinked="1"/>
        <c:tickLblPos val="nextTo"/>
        <c:txPr>
          <a:bodyPr/>
          <a:lstStyle/>
          <a:p>
            <a:pPr>
              <a:defRPr sz="1200" baseline="0"/>
            </a:pPr>
            <a:endParaRPr lang="en-US"/>
          </a:p>
        </c:txPr>
        <c:crossAx val="74807936"/>
        <c:crosses val="autoZero"/>
        <c:crossBetween val="between"/>
      </c:valAx>
      <c:spPr>
        <a:noFill/>
        <a:ln w="25400">
          <a:noFill/>
        </a:ln>
      </c:spPr>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8571741032371027E-2"/>
          <c:y val="6.0659813356663754E-2"/>
          <c:w val="0.8708727034120749"/>
          <c:h val="0.79822506561679785"/>
        </c:manualLayout>
      </c:layout>
      <c:barChart>
        <c:barDir val="col"/>
        <c:grouping val="clustered"/>
        <c:ser>
          <c:idx val="0"/>
          <c:order val="0"/>
          <c:dPt>
            <c:idx val="0"/>
            <c:spPr>
              <a:solidFill>
                <a:srgbClr val="4F81BD">
                  <a:lumMod val="75000"/>
                </a:srgbClr>
              </a:solidFill>
            </c:spPr>
          </c:dPt>
          <c:dPt>
            <c:idx val="1"/>
            <c:spPr>
              <a:solidFill>
                <a:schemeClr val="accent2">
                  <a:lumMod val="75000"/>
                </a:schemeClr>
              </a:solidFill>
            </c:spPr>
          </c:dPt>
          <c:dPt>
            <c:idx val="2"/>
            <c:spPr>
              <a:solidFill>
                <a:schemeClr val="accent3">
                  <a:lumMod val="50000"/>
                </a:schemeClr>
              </a:solidFill>
            </c:spPr>
          </c:dPt>
          <c:dLbls>
            <c:txPr>
              <a:bodyPr/>
              <a:lstStyle/>
              <a:p>
                <a:pPr>
                  <a:defRPr sz="2000"/>
                </a:pPr>
                <a:endParaRPr lang="en-US"/>
              </a:p>
            </c:txPr>
            <c:showVal val="1"/>
          </c:dLbls>
          <c:cat>
            <c:strRef>
              <c:f>'HARP results'!$A$2:$A$4</c:f>
              <c:strCache>
                <c:ptCount val="3"/>
                <c:pt idx="0">
                  <c:v>Control</c:v>
                </c:pt>
                <c:pt idx="1">
                  <c:v>Safe Box</c:v>
                </c:pt>
                <c:pt idx="2">
                  <c:v>Lock Box</c:v>
                </c:pt>
              </c:strCache>
            </c:strRef>
          </c:cat>
          <c:val>
            <c:numRef>
              <c:f>'HARP results'!$B$2:$B$4</c:f>
              <c:numCache>
                <c:formatCode>General</c:formatCode>
                <c:ptCount val="3"/>
                <c:pt idx="0">
                  <c:v>258</c:v>
                </c:pt>
                <c:pt idx="1">
                  <c:v>428</c:v>
                </c:pt>
                <c:pt idx="2">
                  <c:v>293</c:v>
                </c:pt>
              </c:numCache>
            </c:numRef>
          </c:val>
        </c:ser>
        <c:axId val="76100352"/>
        <c:axId val="76101888"/>
      </c:barChart>
      <c:catAx>
        <c:axId val="76100352"/>
        <c:scaling>
          <c:orientation val="minMax"/>
        </c:scaling>
        <c:axPos val="b"/>
        <c:tickLblPos val="nextTo"/>
        <c:txPr>
          <a:bodyPr/>
          <a:lstStyle/>
          <a:p>
            <a:pPr>
              <a:defRPr sz="1800" b="1"/>
            </a:pPr>
            <a:endParaRPr lang="en-US"/>
          </a:p>
        </c:txPr>
        <c:crossAx val="76101888"/>
        <c:crosses val="autoZero"/>
        <c:auto val="1"/>
        <c:lblAlgn val="ctr"/>
        <c:lblOffset val="100"/>
      </c:catAx>
      <c:valAx>
        <c:axId val="76101888"/>
        <c:scaling>
          <c:orientation val="minMax"/>
        </c:scaling>
        <c:axPos val="l"/>
        <c:numFmt formatCode="General" sourceLinked="1"/>
        <c:tickLblPos val="nextTo"/>
        <c:crossAx val="76100352"/>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8571741032371027E-2"/>
          <c:y val="6.0659813356663754E-2"/>
          <c:w val="0.8708727034120749"/>
          <c:h val="0.79822506561679785"/>
        </c:manualLayout>
      </c:layout>
      <c:barChart>
        <c:barDir val="col"/>
        <c:grouping val="clustered"/>
        <c:ser>
          <c:idx val="0"/>
          <c:order val="0"/>
          <c:dPt>
            <c:idx val="0"/>
            <c:spPr>
              <a:solidFill>
                <a:srgbClr val="4F81BD">
                  <a:lumMod val="75000"/>
                </a:srgbClr>
              </a:solidFill>
            </c:spPr>
          </c:dPt>
          <c:dPt>
            <c:idx val="1"/>
            <c:spPr>
              <a:solidFill>
                <a:schemeClr val="accent2">
                  <a:lumMod val="75000"/>
                </a:schemeClr>
              </a:solidFill>
            </c:spPr>
          </c:dPt>
          <c:dPt>
            <c:idx val="2"/>
            <c:spPr>
              <a:solidFill>
                <a:srgbClr val="FFC000"/>
              </a:solidFill>
            </c:spPr>
          </c:dPt>
          <c:dLbls>
            <c:txPr>
              <a:bodyPr/>
              <a:lstStyle/>
              <a:p>
                <a:pPr>
                  <a:defRPr sz="2000"/>
                </a:pPr>
                <a:endParaRPr lang="en-US"/>
              </a:p>
            </c:txPr>
            <c:showVal val="1"/>
          </c:dLbls>
          <c:cat>
            <c:strRef>
              <c:f>'HARP results'!$A$11:$A$13</c:f>
              <c:strCache>
                <c:ptCount val="3"/>
                <c:pt idx="0">
                  <c:v>Control</c:v>
                </c:pt>
                <c:pt idx="1">
                  <c:v>Safe Box</c:v>
                </c:pt>
                <c:pt idx="2">
                  <c:v>H.S.A</c:v>
                </c:pt>
              </c:strCache>
            </c:strRef>
          </c:cat>
          <c:val>
            <c:numRef>
              <c:f>'HARP results'!$B$11:$B$13</c:f>
              <c:numCache>
                <c:formatCode>General</c:formatCode>
                <c:ptCount val="3"/>
                <c:pt idx="0">
                  <c:v>0.31000000000000022</c:v>
                </c:pt>
                <c:pt idx="1">
                  <c:v>0.2100000000000001</c:v>
                </c:pt>
                <c:pt idx="2">
                  <c:v>0.17</c:v>
                </c:pt>
              </c:numCache>
            </c:numRef>
          </c:val>
        </c:ser>
        <c:axId val="75836416"/>
        <c:axId val="75838208"/>
      </c:barChart>
      <c:catAx>
        <c:axId val="75836416"/>
        <c:scaling>
          <c:orientation val="minMax"/>
        </c:scaling>
        <c:axPos val="b"/>
        <c:tickLblPos val="nextTo"/>
        <c:txPr>
          <a:bodyPr/>
          <a:lstStyle/>
          <a:p>
            <a:pPr>
              <a:defRPr sz="1800" b="1"/>
            </a:pPr>
            <a:endParaRPr lang="en-US"/>
          </a:p>
        </c:txPr>
        <c:crossAx val="75838208"/>
        <c:crosses val="autoZero"/>
        <c:auto val="1"/>
        <c:lblAlgn val="ctr"/>
        <c:lblOffset val="100"/>
      </c:catAx>
      <c:valAx>
        <c:axId val="75838208"/>
        <c:scaling>
          <c:orientation val="minMax"/>
        </c:scaling>
        <c:axPos val="l"/>
        <c:numFmt formatCode="General" sourceLinked="1"/>
        <c:tickLblPos val="nextTo"/>
        <c:crossAx val="75836416"/>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FFA589-8A74-49F6-9742-C3B0E92C59DB}" type="datetimeFigureOut">
              <a:rPr lang="en-US" smtClean="0"/>
              <a:pPr/>
              <a:t>4/28/2011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AD43C-ADF2-4B94-97AC-F47BAA200D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Women</a:t>
            </a:r>
            <a:r>
              <a:rPr lang="en-US" baseline="0" dirty="0" smtClean="0"/>
              <a:t> in the control group worked and invested less when they or a family member were ill.</a:t>
            </a:r>
          </a:p>
          <a:p>
            <a:endParaRPr lang="en-US" baseline="0" dirty="0" smtClean="0"/>
          </a:p>
          <a:p>
            <a:r>
              <a:rPr lang="en-US" baseline="0" dirty="0" smtClean="0"/>
              <a:t>Treatment women lost few hours to illness and maintained or even increased investment levels when they or family members were ill.</a:t>
            </a:r>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ll MT" pitchFamily="18" charset="0"/>
              </a:rPr>
              <a:t>There is a demand for formal savings among rural female microentrepreneurs – 40% offered opened one, despite</a:t>
            </a:r>
            <a:r>
              <a:rPr lang="en-US" baseline="0" dirty="0" smtClean="0">
                <a:latin typeface="Bell MT" pitchFamily="18" charset="0"/>
              </a:rPr>
              <a:t> saving already in other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Bell MT"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Bell MT" pitchFamily="18" charset="0"/>
              </a:rPr>
              <a:t>Women saved, invested and grew their business, reaping larger profits.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Bell MT"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Bell MT" pitchFamily="18" charset="0"/>
              </a:rPr>
              <a:t>Their savings guarded them against health shocks by allowing them to draw from savings instead of their business to handle their own or family illness. Their increased wealth may already be making them healthier. </a:t>
            </a:r>
            <a:endParaRPr lang="en-US" dirty="0" smtClean="0">
              <a:latin typeface="Bell MT" pitchFamily="18" charset="0"/>
            </a:endParaRPr>
          </a:p>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another study in the</a:t>
            </a:r>
            <a:r>
              <a:rPr lang="en-US" baseline="0" dirty="0" smtClean="0"/>
              <a:t> same part of Kenya, we worked with individuals who were already saving in a ROSCA to figure out why the poor don’t save more. We tested 4 low-cost informal savings technologies designed to help people save towards a particular goal.  74% of the sample were women, because most ROSCA members are women.</a:t>
            </a:r>
          </a:p>
          <a:p>
            <a:endParaRPr lang="en-US" baseline="0" dirty="0" smtClean="0"/>
          </a:p>
          <a:p>
            <a:r>
              <a:rPr lang="en-US" baseline="0" dirty="0" smtClean="0"/>
              <a:t>The goals we set were preventative or emergency health costs, but they could have been anything (school fees, home improvements, business investments.)</a:t>
            </a:r>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Bell MT" pitchFamily="18" charset="0"/>
              </a:rPr>
              <a:t>Four different savings technologies to test which barrier is the most prevalent, for whom, and which mechanism can help dissolve that barrier.</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High take-up all around</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Followed for a year</a:t>
            </a:r>
          </a:p>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3">
                  <a:lumMod val="75000"/>
                </a:schemeClr>
              </a:buClr>
            </a:pPr>
            <a:r>
              <a:rPr lang="en-US" dirty="0" smtClean="0">
                <a:latin typeface="Bell MT" pitchFamily="18" charset="0"/>
              </a:rPr>
              <a:t>Results of spending on health over a year, in KSH</a:t>
            </a:r>
          </a:p>
          <a:p>
            <a:pPr>
              <a:buClr>
                <a:schemeClr val="accent3">
                  <a:lumMod val="75000"/>
                </a:schemeClr>
              </a:buClr>
            </a:pPr>
            <a:endParaRPr lang="en-US" dirty="0" smtClean="0">
              <a:latin typeface="Bell MT" pitchFamily="18" charset="0"/>
            </a:endParaRPr>
          </a:p>
          <a:p>
            <a:pPr>
              <a:buClr>
                <a:schemeClr val="accent3">
                  <a:lumMod val="75000"/>
                </a:schemeClr>
              </a:buClr>
            </a:pPr>
            <a:r>
              <a:rPr lang="en-US" dirty="0" smtClean="0">
                <a:latin typeface="Bell MT" pitchFamily="18" charset="0"/>
              </a:rPr>
              <a:t>Safe Box and Health Pot yielded the highest investments in health.  </a:t>
            </a:r>
          </a:p>
          <a:p>
            <a:pPr>
              <a:buNone/>
            </a:pPr>
            <a:endParaRPr lang="en-US" dirty="0" smtClean="0">
              <a:latin typeface="Bell MT" pitchFamily="18" charset="0"/>
            </a:endParaRPr>
          </a:p>
          <a:p>
            <a:pPr>
              <a:buClr>
                <a:schemeClr val="accent3">
                  <a:lumMod val="75000"/>
                </a:schemeClr>
              </a:buClr>
            </a:pPr>
            <a:r>
              <a:rPr lang="en-US" dirty="0" smtClean="0">
                <a:latin typeface="Bell MT" pitchFamily="18" charset="0"/>
              </a:rPr>
              <a:t>People saved less in the Locked Box and the Health Savings Account because they could only access it in emergencies.</a:t>
            </a:r>
          </a:p>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accent3">
                  <a:lumMod val="75000"/>
                </a:schemeClr>
              </a:buClr>
            </a:pPr>
            <a:r>
              <a:rPr lang="en-US" dirty="0" smtClean="0">
                <a:latin typeface="Bell MT" pitchFamily="18" charset="0"/>
              </a:rPr>
              <a:t>Results of spending on health over a year, in KSH</a:t>
            </a:r>
          </a:p>
          <a:p>
            <a:pPr>
              <a:buClr>
                <a:schemeClr val="accent3">
                  <a:lumMod val="75000"/>
                </a:schemeClr>
              </a:buClr>
            </a:pPr>
            <a:endParaRPr lang="en-US" dirty="0" smtClean="0">
              <a:latin typeface="Bell MT" pitchFamily="18" charset="0"/>
            </a:endParaRPr>
          </a:p>
          <a:p>
            <a:pPr>
              <a:buClr>
                <a:schemeClr val="accent3">
                  <a:lumMod val="75000"/>
                </a:schemeClr>
              </a:buClr>
            </a:pPr>
            <a:r>
              <a:rPr lang="en-US" dirty="0" smtClean="0">
                <a:latin typeface="Bell MT" pitchFamily="18" charset="0"/>
              </a:rPr>
              <a:t>Safe Box and Health Pot yielded the highest investments in health.  </a:t>
            </a:r>
          </a:p>
          <a:p>
            <a:pPr>
              <a:buNone/>
            </a:pPr>
            <a:endParaRPr lang="en-US" dirty="0" smtClean="0">
              <a:latin typeface="Bell MT" pitchFamily="18" charset="0"/>
            </a:endParaRPr>
          </a:p>
          <a:p>
            <a:pPr>
              <a:buClr>
                <a:schemeClr val="accent3">
                  <a:lumMod val="75000"/>
                </a:schemeClr>
              </a:buClr>
            </a:pPr>
            <a:r>
              <a:rPr lang="en-US" dirty="0" smtClean="0">
                <a:latin typeface="Bell MT" pitchFamily="18" charset="0"/>
              </a:rPr>
              <a:t>People saved less in the Locked Box and the Health Savings Account because they could only access it in emergencies.</a:t>
            </a:r>
          </a:p>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unmarried</a:t>
            </a:r>
            <a:r>
              <a:rPr lang="en-US" sz="1200" kern="1200" baseline="0" dirty="0" smtClean="0">
                <a:solidFill>
                  <a:schemeClr val="tx1"/>
                </a:solidFill>
                <a:latin typeface="+mn-lt"/>
                <a:ea typeface="+mn-ea"/>
                <a:cs typeface="+mn-cs"/>
              </a:rPr>
              <a:t> in the sample were women, so the second finding holds for women.</a:t>
            </a:r>
            <a:r>
              <a:rPr lang="en-US" sz="1200" kern="1200" dirty="0" smtClean="0">
                <a:solidFill>
                  <a:schemeClr val="tx1"/>
                </a:solidFill>
                <a:latin typeface="+mn-lt"/>
                <a:ea typeface="+mn-ea"/>
                <a:cs typeface="+mn-cs"/>
              </a:rPr>
              <a:t> </a:t>
            </a:r>
          </a:p>
          <a:p>
            <a:pPr>
              <a:buClr>
                <a:schemeClr val="accent3">
                  <a:lumMod val="60000"/>
                  <a:lumOff val="40000"/>
                </a:schemeClr>
              </a:buClr>
            </a:pPr>
            <a:r>
              <a:rPr lang="en-US" sz="3800" dirty="0" smtClean="0">
                <a:latin typeface="Bell MT" pitchFamily="18" charset="0"/>
              </a:rPr>
              <a:t>Simple storage mechanisms (safe box, HSA) had very large impacts</a:t>
            </a:r>
          </a:p>
          <a:p>
            <a:pPr>
              <a:buClr>
                <a:schemeClr val="accent3">
                  <a:lumMod val="60000"/>
                  <a:lumOff val="40000"/>
                </a:schemeClr>
              </a:buClr>
            </a:pPr>
            <a:r>
              <a:rPr lang="en-US" sz="3800" dirty="0" smtClean="0">
                <a:latin typeface="Bell MT" pitchFamily="18" charset="0"/>
              </a:rPr>
              <a:t>Shielding money from others plays a strong role in enabling saving</a:t>
            </a:r>
          </a:p>
          <a:p>
            <a:pPr lvl="1">
              <a:buClr>
                <a:schemeClr val="accent3">
                  <a:lumMod val="60000"/>
                  <a:lumOff val="40000"/>
                </a:schemeClr>
              </a:buClr>
            </a:pPr>
            <a:r>
              <a:rPr lang="en-US" sz="3400" dirty="0" smtClean="0">
                <a:latin typeface="Bell MT" pitchFamily="18" charset="0"/>
              </a:rPr>
              <a:t>Demands from both the spouse and other households are important</a:t>
            </a:r>
          </a:p>
          <a:p>
            <a:pPr lvl="1">
              <a:buClr>
                <a:schemeClr val="accent3">
                  <a:lumMod val="60000"/>
                  <a:lumOff val="40000"/>
                </a:schemeClr>
              </a:buClr>
            </a:pPr>
            <a:r>
              <a:rPr lang="en-US" sz="3400" dirty="0" smtClean="0">
                <a:latin typeface="Bell MT" pitchFamily="18" charset="0"/>
              </a:rPr>
              <a:t> </a:t>
            </a:r>
            <a:endParaRPr lang="en-US" sz="3800" dirty="0" smtClean="0">
              <a:latin typeface="Bell MT" pitchFamily="18" charset="0"/>
            </a:endParaRPr>
          </a:p>
          <a:p>
            <a:pPr>
              <a:buClr>
                <a:schemeClr val="accent3">
                  <a:lumMod val="60000"/>
                  <a:lumOff val="40000"/>
                </a:schemeClr>
              </a:buClr>
            </a:pPr>
            <a:r>
              <a:rPr lang="en-US" sz="3800" dirty="0" smtClean="0">
                <a:latin typeface="Bell MT" pitchFamily="18" charset="0"/>
              </a:rPr>
              <a:t>Married women benefitted more than unmarried women.</a:t>
            </a:r>
          </a:p>
          <a:p>
            <a:pPr>
              <a:buClr>
                <a:schemeClr val="accent3">
                  <a:lumMod val="60000"/>
                  <a:lumOff val="40000"/>
                </a:schemeClr>
              </a:buClr>
            </a:pPr>
            <a:endParaRPr lang="en-US" sz="3800" dirty="0" smtClean="0">
              <a:latin typeface="Bell MT" pitchFamily="18" charset="0"/>
            </a:endParaRPr>
          </a:p>
          <a:p>
            <a:pPr>
              <a:buClr>
                <a:schemeClr val="accent3">
                  <a:lumMod val="60000"/>
                  <a:lumOff val="40000"/>
                </a:schemeClr>
              </a:buClr>
            </a:pPr>
            <a:r>
              <a:rPr lang="en-US" sz="3800" dirty="0" smtClean="0">
                <a:latin typeface="Bell MT" pitchFamily="18" charset="0"/>
              </a:rPr>
              <a:t>Safe Box users said it was much easier to deny requests for money – both from outside and inside the household - because it was locked in box.  </a:t>
            </a:r>
          </a:p>
          <a:p>
            <a:pPr>
              <a:buClr>
                <a:schemeClr val="accent3">
                  <a:lumMod val="60000"/>
                  <a:lumOff val="40000"/>
                </a:schemeClr>
              </a:buClr>
            </a:pPr>
            <a:endParaRPr lang="en-US" sz="3800" dirty="0" smtClean="0">
              <a:latin typeface="Bell MT" pitchFamily="18" charset="0"/>
            </a:endParaRPr>
          </a:p>
          <a:p>
            <a:pPr>
              <a:buClr>
                <a:schemeClr val="accent3">
                  <a:lumMod val="60000"/>
                  <a:lumOff val="40000"/>
                </a:schemeClr>
              </a:buClr>
            </a:pPr>
            <a:r>
              <a:rPr lang="en-US" sz="3800" dirty="0" smtClean="0">
                <a:latin typeface="Bell MT" pitchFamily="18" charset="0"/>
              </a:rPr>
              <a:t>While self-discipline is a barrier, </a:t>
            </a:r>
          </a:p>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unmarried</a:t>
            </a:r>
            <a:r>
              <a:rPr lang="en-US" sz="1200" kern="1200" baseline="0" dirty="0" smtClean="0">
                <a:solidFill>
                  <a:schemeClr val="tx1"/>
                </a:solidFill>
                <a:latin typeface="+mn-lt"/>
                <a:ea typeface="+mn-ea"/>
                <a:cs typeface="+mn-cs"/>
              </a:rPr>
              <a:t> in the sample were women, so the second finding holds for women.</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 and</a:t>
            </a:r>
            <a:r>
              <a:rPr lang="en-US" baseline="0" dirty="0" smtClean="0"/>
              <a:t> ongoing field experiments by CEGA affiliates have baseline data for female bank account ownership in parts of rural Africa. </a:t>
            </a:r>
            <a:r>
              <a:rPr lang="en-US" dirty="0" smtClean="0"/>
              <a:t> </a:t>
            </a:r>
            <a:endParaRPr lang="en-US" baseline="0" dirty="0" smtClean="0"/>
          </a:p>
          <a:p>
            <a:endParaRPr lang="en-US" baseline="0" dirty="0" smtClean="0"/>
          </a:p>
          <a:p>
            <a:r>
              <a:rPr lang="en-US" dirty="0" smtClean="0">
                <a:solidFill>
                  <a:srgbClr val="FF0000"/>
                </a:solidFill>
              </a:rPr>
              <a:t>Malawi -  VSLA Baseline (rural, 5000 </a:t>
            </a:r>
            <a:r>
              <a:rPr lang="en-US" dirty="0" err="1" smtClean="0">
                <a:solidFill>
                  <a:srgbClr val="FF0000"/>
                </a:solidFill>
              </a:rPr>
              <a:t>hh</a:t>
            </a:r>
            <a:r>
              <a:rPr lang="en-US" dirty="0" smtClean="0">
                <a:solidFill>
                  <a:srgbClr val="FF0000"/>
                </a:solidFill>
              </a:rPr>
              <a:t>, 380 villages)   &lt; 3% in 2009              </a:t>
            </a:r>
            <a:br>
              <a:rPr lang="en-US" dirty="0" smtClean="0">
                <a:solidFill>
                  <a:srgbClr val="FF0000"/>
                </a:solidFill>
              </a:rPr>
            </a:br>
            <a:r>
              <a:rPr lang="en-US" dirty="0" smtClean="0">
                <a:solidFill>
                  <a:srgbClr val="FF0000"/>
                </a:solidFill>
              </a:rPr>
              <a:t>Uganda - VSLA Baseline (rural, 5000 </a:t>
            </a:r>
            <a:r>
              <a:rPr lang="en-US" dirty="0" err="1" smtClean="0">
                <a:solidFill>
                  <a:srgbClr val="FF0000"/>
                </a:solidFill>
              </a:rPr>
              <a:t>hh</a:t>
            </a:r>
            <a:r>
              <a:rPr lang="en-US" dirty="0" smtClean="0">
                <a:solidFill>
                  <a:srgbClr val="FF0000"/>
                </a:solidFill>
              </a:rPr>
              <a:t>, 392 villages)    &lt; 2.3 % in a Bank,  &lt;10% in a SACCO, Cooperative, Farmer </a:t>
            </a:r>
            <a:br>
              <a:rPr lang="en-US" dirty="0" smtClean="0">
                <a:solidFill>
                  <a:srgbClr val="FF0000"/>
                </a:solidFill>
              </a:rPr>
            </a:br>
            <a:r>
              <a:rPr lang="en-US" dirty="0" smtClean="0">
                <a:solidFill>
                  <a:srgbClr val="FF0000"/>
                </a:solidFill>
              </a:rPr>
              <a:t>Mali - Savings for Change (rural, 6000 </a:t>
            </a:r>
            <a:r>
              <a:rPr lang="en-US" dirty="0" err="1" smtClean="0">
                <a:solidFill>
                  <a:srgbClr val="FF0000"/>
                </a:solidFill>
              </a:rPr>
              <a:t>hh</a:t>
            </a:r>
            <a:r>
              <a:rPr lang="en-US" dirty="0" smtClean="0">
                <a:solidFill>
                  <a:srgbClr val="FF0000"/>
                </a:solidFill>
              </a:rPr>
              <a:t>, 500 villages)   &lt; 4% in 2008</a:t>
            </a:r>
          </a:p>
          <a:p>
            <a:endParaRPr lang="en-US" dirty="0" smtClean="0">
              <a:solidFill>
                <a:srgbClr val="FF0000"/>
              </a:solidFill>
            </a:endParaRPr>
          </a:p>
          <a:p>
            <a:r>
              <a:rPr lang="en-US" dirty="0" smtClean="0">
                <a:solidFill>
                  <a:srgbClr val="FF0000"/>
                </a:solidFill>
              </a:rPr>
              <a:t>Kenya figures</a:t>
            </a:r>
            <a:r>
              <a:rPr lang="en-US" baseline="0" dirty="0" smtClean="0">
                <a:solidFill>
                  <a:srgbClr val="FF0000"/>
                </a:solidFill>
              </a:rPr>
              <a:t> are from Anthony for FAIM (although HEMIP papers say 2% of those </a:t>
            </a:r>
            <a:r>
              <a:rPr lang="en-US" baseline="0" dirty="0" err="1" smtClean="0">
                <a:solidFill>
                  <a:srgbClr val="FF0000"/>
                </a:solidFill>
              </a:rPr>
              <a:t>censused</a:t>
            </a:r>
            <a:r>
              <a:rPr lang="en-US" baseline="0" dirty="0" smtClean="0">
                <a:solidFill>
                  <a:srgbClr val="FF0000"/>
                </a:solidFill>
              </a:rPr>
              <a:t> had accts, not broken down by gender)</a:t>
            </a:r>
          </a:p>
          <a:p>
            <a:endParaRPr lang="en-US" baseline="0" dirty="0" smtClean="0">
              <a:solidFill>
                <a:srgbClr val="FF0000"/>
              </a:solidFill>
            </a:endParaRPr>
          </a:p>
          <a:p>
            <a:r>
              <a:rPr lang="en-US" baseline="0" dirty="0" smtClean="0">
                <a:solidFill>
                  <a:srgbClr val="FF0000"/>
                </a:solidFill>
              </a:rPr>
              <a:t>Also, Gallup reports that 16% of women in SSA have accounts (including urban/rural) http://www.gallup.com/poll/127901/few-sub-saharan-africa-money-bank.aspx</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A8AD43C-ADF2-4B94-97AC-F47BAA200D2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Informal</a:t>
            </a:r>
            <a:r>
              <a:rPr lang="en-US" baseline="0" dirty="0" smtClean="0"/>
              <a:t> savings mechanisms are widespread among women and men in these areas, including </a:t>
            </a:r>
            <a:r>
              <a:rPr lang="en-US" baseline="0" dirty="0" err="1" smtClean="0"/>
              <a:t>Susus</a:t>
            </a:r>
            <a:r>
              <a:rPr lang="en-US" baseline="0" dirty="0" smtClean="0"/>
              <a:t>, or independent deposit collectors, are popular in West Africa; Rotating Savings and Credit Associations allow groups to pool savings and rotate who cashes in on the pot. Most ROSCA users are women; investment in animals, and simply holding money in the home.</a:t>
            </a:r>
          </a:p>
          <a:p>
            <a:endParaRPr lang="en-US" baseline="0" dirty="0" smtClean="0"/>
          </a:p>
          <a:p>
            <a:r>
              <a:rPr lang="en-US" baseline="0" dirty="0" smtClean="0"/>
              <a:t>So…do women</a:t>
            </a:r>
            <a:r>
              <a:rPr lang="en-US" i="1" baseline="0" dirty="0" smtClean="0"/>
              <a:t> want </a:t>
            </a:r>
            <a:r>
              <a:rPr lang="en-US" baseline="0" dirty="0" smtClean="0"/>
              <a:t>formal savings devices? </a:t>
            </a:r>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Informal</a:t>
            </a:r>
            <a:r>
              <a:rPr lang="en-US" baseline="0" dirty="0" smtClean="0"/>
              <a:t> savings mechanisms are widespread among women and men in these areas, including </a:t>
            </a:r>
            <a:r>
              <a:rPr lang="en-US" baseline="0" dirty="0" err="1" smtClean="0"/>
              <a:t>Susus</a:t>
            </a:r>
            <a:r>
              <a:rPr lang="en-US" baseline="0" dirty="0" smtClean="0"/>
              <a:t>, or independent deposit collectors, are popular in West Africa; Rotating Savings and Credit Associations allow groups to pool savings and rotate who cashes in on the pot. Most ROSCA users are women; investment in animals, and simply holding money in the home.</a:t>
            </a:r>
          </a:p>
          <a:p>
            <a:endParaRPr lang="en-US" baseline="0" dirty="0" smtClean="0"/>
          </a:p>
          <a:p>
            <a:r>
              <a:rPr lang="en-US" baseline="0" dirty="0" smtClean="0"/>
              <a:t>So…do women</a:t>
            </a:r>
            <a:r>
              <a:rPr lang="en-US" i="1" baseline="0" dirty="0" smtClean="0"/>
              <a:t> want </a:t>
            </a:r>
            <a:r>
              <a:rPr lang="en-US" baseline="0" dirty="0" smtClean="0"/>
              <a:t>formal savings devices? </a:t>
            </a:r>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a:t>
            </a:r>
            <a:r>
              <a:rPr lang="en-US" baseline="0" dirty="0" smtClean="0"/>
              <a:t> field experiment in rural Western Kenya, we offered to a random sample of small business owners, both men and women, formal savings accounts in a village bank.  All of the women were market vendors. Some of the men were market vendors, most were bicycle taxi drivers. </a:t>
            </a:r>
          </a:p>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accounts were not interest-bearing, and the bank charged withdrawal fees, so in effect, deposits accrued negative interest. Our study sent enumerators to the homes of those randomly chosen to receive an account, and gave them a voucher redeemable at the local village bank. The voucher covered the cost of the account opening fees (~$5) but did not contribute anything in the form of a deposit. So what we offered was a one-time opportunity to open an account without paying fees.  </a:t>
            </a:r>
          </a:p>
          <a:p>
            <a:endParaRPr lang="en-US" baseline="0" dirty="0" smtClean="0"/>
          </a:p>
          <a:p>
            <a:r>
              <a:rPr lang="en-US" baseline="0" dirty="0" smtClean="0"/>
              <a:t>We collected data - through self-filled log books – on business investments, expenditures, health shocks 6 months, for both the treatment group (those offered bank accounts) and the comparison group, who were also small business owners from the same communities, but did not receive free savings accounts.  </a:t>
            </a:r>
          </a:p>
          <a:p>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Self-reported</a:t>
            </a:r>
          </a:p>
          <a:p>
            <a:endParaRPr lang="en-US" dirty="0" smtClean="0"/>
          </a:p>
          <a:p>
            <a:r>
              <a:rPr lang="en-US" dirty="0" smtClean="0"/>
              <a:t>Women continued to maintain savings levels through</a:t>
            </a:r>
            <a:r>
              <a:rPr lang="en-US" baseline="0" dirty="0" smtClean="0"/>
              <a:t> informal mechanisms (their savings in ROSCAs remained stable, investment in animals actually increased), so bank savings did not crowd out informal savings.</a:t>
            </a:r>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Women in the treatment group, that is, women sampled for</a:t>
            </a:r>
            <a:r>
              <a:rPr lang="en-US" baseline="0" dirty="0" smtClean="0"/>
              <a:t> an account, invested on average 240 KSH in their business on a daily basis, that’s about 140KSH, or $2 more per day than the women in the control group. Women who were actually using their accounts invested an average total of 480KSH per day, or about $3.40 more than women in the control group. </a:t>
            </a:r>
          </a:p>
          <a:p>
            <a:endParaRPr lang="en-US" baseline="0" dirty="0" smtClean="0"/>
          </a:p>
          <a:p>
            <a:r>
              <a:rPr lang="en-US" sz="1200" kern="1200" baseline="0" dirty="0" smtClean="0">
                <a:solidFill>
                  <a:schemeClr val="tx1"/>
                </a:solidFill>
                <a:latin typeface="+mn-lt"/>
                <a:ea typeface="+mn-ea"/>
                <a:cs typeface="+mn-cs"/>
              </a:rPr>
              <a:t>Overall, these results suggest that the treatment had a substantial effect on market women’s ability to invest in their business.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see no change in the category of items traded by women in the treatment group. We also did not observe a change in the type (retail vs. wholesale) of businesses among women in the treatment group. For most women, greater investment thus simply meant larger quantities being purchased wholesale and sold retail.</a:t>
            </a:r>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test whether the effect on investment levels led to increased profits, we examine expenditure data.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accounts had a significant positive impact on expenditures on the entire sample, with this effect most strongly concentrated for market women.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private expenditures include meals in restaurants, sodas, alcohol, cigarettes, own clothing, hairstyling, and entertainment expenses</a:t>
            </a:r>
            <a:endParaRPr lang="en-US" dirty="0"/>
          </a:p>
        </p:txBody>
      </p:sp>
      <p:sp>
        <p:nvSpPr>
          <p:cNvPr id="4" name="Slide Number Placeholder 3"/>
          <p:cNvSpPr>
            <a:spLocks noGrp="1"/>
          </p:cNvSpPr>
          <p:nvPr>
            <p:ph type="sldNum" sz="quarter" idx="10"/>
          </p:nvPr>
        </p:nvSpPr>
        <p:spPr/>
        <p:txBody>
          <a:bodyPr/>
          <a:lstStyle/>
          <a:p>
            <a:fld id="{9A8AD43C-ADF2-4B94-97AC-F47BAA200D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D7F543-AFB9-41E0-9C8D-3FB2647E149F}"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3B11-F54E-427E-89E2-1A1BBA8D71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7F543-AFB9-41E0-9C8D-3FB2647E149F}"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3B11-F54E-427E-89E2-1A1BBA8D71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7F543-AFB9-41E0-9C8D-3FB2647E149F}"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3B11-F54E-427E-89E2-1A1BBA8D71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D7F543-AFB9-41E0-9C8D-3FB2647E149F}"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3B11-F54E-427E-89E2-1A1BBA8D71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7F543-AFB9-41E0-9C8D-3FB2647E149F}" type="datetimeFigureOut">
              <a:rPr lang="en-US" smtClean="0"/>
              <a:pPr/>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3B11-F54E-427E-89E2-1A1BBA8D71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D7F543-AFB9-41E0-9C8D-3FB2647E149F}" type="datetimeFigureOut">
              <a:rPr lang="en-US" smtClean="0"/>
              <a:pPr/>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3B11-F54E-427E-89E2-1A1BBA8D71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D7F543-AFB9-41E0-9C8D-3FB2647E149F}" type="datetimeFigureOut">
              <a:rPr lang="en-US" smtClean="0"/>
              <a:pPr/>
              <a:t>4/28/2011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C73B11-F54E-427E-89E2-1A1BBA8D71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D7F543-AFB9-41E0-9C8D-3FB2647E149F}" type="datetimeFigureOut">
              <a:rPr lang="en-US" smtClean="0"/>
              <a:pPr/>
              <a:t>4/28/2011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C73B11-F54E-427E-89E2-1A1BBA8D71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7F543-AFB9-41E0-9C8D-3FB2647E149F}" type="datetimeFigureOut">
              <a:rPr lang="en-US" smtClean="0"/>
              <a:pPr/>
              <a:t>4/28/2011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73B11-F54E-427E-89E2-1A1BBA8D71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7F543-AFB9-41E0-9C8D-3FB2647E149F}" type="datetimeFigureOut">
              <a:rPr lang="en-US" smtClean="0"/>
              <a:pPr/>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3B11-F54E-427E-89E2-1A1BBA8D71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7F543-AFB9-41E0-9C8D-3FB2647E149F}" type="datetimeFigureOut">
              <a:rPr lang="en-US" smtClean="0"/>
              <a:pPr/>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3B11-F54E-427E-89E2-1A1BBA8D71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7F543-AFB9-41E0-9C8D-3FB2647E149F}" type="datetimeFigureOut">
              <a:rPr lang="en-US" smtClean="0"/>
              <a:pPr/>
              <a:t>4/28/2011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73B11-F54E-427E-89E2-1A1BBA8D71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4" name="Content Placeholder 3" descr="markets.jpg"/>
          <p:cNvPicPr>
            <a:picLocks noChangeAspect="1"/>
          </p:cNvPicPr>
          <p:nvPr/>
        </p:nvPicPr>
        <p:blipFill>
          <a:blip r:embed="rId3" cstate="print"/>
          <a:stretch>
            <a:fillRect/>
          </a:stretch>
        </p:blipFill>
        <p:spPr>
          <a:xfrm>
            <a:off x="0" y="-152400"/>
            <a:ext cx="7010400" cy="5257800"/>
          </a:xfrm>
          <a:prstGeom prst="rect">
            <a:avLst/>
          </a:prstGeom>
        </p:spPr>
      </p:pic>
      <p:sp>
        <p:nvSpPr>
          <p:cNvPr id="5" name="TextBox 4"/>
          <p:cNvSpPr txBox="1"/>
          <p:nvPr/>
        </p:nvSpPr>
        <p:spPr>
          <a:xfrm>
            <a:off x="228600" y="5029200"/>
            <a:ext cx="8915400" cy="3046988"/>
          </a:xfrm>
          <a:prstGeom prst="rect">
            <a:avLst/>
          </a:prstGeom>
          <a:noFill/>
        </p:spPr>
        <p:txBody>
          <a:bodyPr wrap="square" rtlCol="0">
            <a:spAutoFit/>
          </a:bodyPr>
          <a:lstStyle/>
          <a:p>
            <a:r>
              <a:rPr lang="en-US" sz="4800" b="1" dirty="0" smtClean="0">
                <a:solidFill>
                  <a:schemeClr val="bg1"/>
                </a:solidFill>
                <a:latin typeface="Bell MT" pitchFamily="18" charset="0"/>
              </a:rPr>
              <a:t>Women and their Money:</a:t>
            </a:r>
          </a:p>
          <a:p>
            <a:r>
              <a:rPr lang="en-US" sz="3600" b="1" dirty="0" smtClean="0">
                <a:solidFill>
                  <a:schemeClr val="bg1"/>
                </a:solidFill>
                <a:latin typeface="Bell MT" pitchFamily="18" charset="0"/>
              </a:rPr>
              <a:t>Impacts of Enabling Savings</a:t>
            </a:r>
          </a:p>
          <a:p>
            <a:pPr>
              <a:lnSpc>
                <a:spcPct val="150000"/>
              </a:lnSpc>
            </a:pPr>
            <a:r>
              <a:rPr lang="en-US" sz="2400" b="1" dirty="0" smtClean="0">
                <a:solidFill>
                  <a:schemeClr val="bg1"/>
                </a:solidFill>
                <a:latin typeface="Bell MT" pitchFamily="18" charset="0"/>
              </a:rPr>
              <a:t>				</a:t>
            </a:r>
            <a:r>
              <a:rPr lang="en-US" sz="2400" b="1" dirty="0" err="1" smtClean="0">
                <a:solidFill>
                  <a:schemeClr val="accent1">
                    <a:lumMod val="40000"/>
                    <a:lumOff val="60000"/>
                  </a:schemeClr>
                </a:solidFill>
                <a:latin typeface="Bell MT" pitchFamily="18" charset="0"/>
              </a:rPr>
              <a:t>Pascaline</a:t>
            </a:r>
            <a:r>
              <a:rPr lang="en-US" sz="2400" b="1" dirty="0" smtClean="0">
                <a:solidFill>
                  <a:schemeClr val="accent1">
                    <a:lumMod val="40000"/>
                    <a:lumOff val="60000"/>
                  </a:schemeClr>
                </a:solidFill>
                <a:latin typeface="Bell MT" pitchFamily="18" charset="0"/>
              </a:rPr>
              <a:t> Dupas - UCLA, CEGA</a:t>
            </a:r>
            <a:r>
              <a:rPr lang="en-US" sz="4800" b="1" dirty="0" smtClean="0">
                <a:solidFill>
                  <a:schemeClr val="bg1"/>
                </a:solidFill>
                <a:latin typeface="Bell MT" pitchFamily="18" charset="0"/>
              </a:rPr>
              <a:t/>
            </a:r>
            <a:br>
              <a:rPr lang="en-US" sz="4800" b="1" dirty="0" smtClean="0">
                <a:solidFill>
                  <a:schemeClr val="bg1"/>
                </a:solidFill>
                <a:latin typeface="Bell MT" pitchFamily="18" charset="0"/>
              </a:rPr>
            </a:br>
            <a:endParaRPr lang="en-US" sz="4800" b="1" dirty="0">
              <a:solidFill>
                <a:schemeClr val="bg1"/>
              </a:solidFill>
              <a:latin typeface="Bell M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Autofit/>
          </a:bodyPr>
          <a:lstStyle/>
          <a:p>
            <a:r>
              <a:rPr lang="en-US" sz="4000" b="1" dirty="0" smtClean="0">
                <a:latin typeface="Bell MT" pitchFamily="18" charset="0"/>
              </a:rPr>
              <a:t>Coping with Health Shocks</a:t>
            </a:r>
            <a:endParaRPr lang="en-US" sz="4000" b="1" dirty="0">
              <a:latin typeface="Bell MT" pitchFamily="18" charset="0"/>
            </a:endParaRPr>
          </a:p>
        </p:txBody>
      </p:sp>
      <p:sp>
        <p:nvSpPr>
          <p:cNvPr id="3" name="Content Placeholder 2"/>
          <p:cNvSpPr>
            <a:spLocks noGrp="1"/>
          </p:cNvSpPr>
          <p:nvPr>
            <p:ph idx="1"/>
          </p:nvPr>
        </p:nvSpPr>
        <p:spPr>
          <a:xfrm>
            <a:off x="457200" y="1600200"/>
            <a:ext cx="8305800" cy="4876800"/>
          </a:xfrm>
        </p:spPr>
        <p:txBody>
          <a:bodyPr>
            <a:noAutofit/>
          </a:bodyPr>
          <a:lstStyle/>
          <a:p>
            <a:pPr>
              <a:buClr>
                <a:schemeClr val="accent5">
                  <a:lumMod val="75000"/>
                </a:schemeClr>
              </a:buClr>
              <a:buFont typeface="Wingdings" pitchFamily="2" charset="2"/>
              <a:buChar char="Ø"/>
            </a:pPr>
            <a:endParaRPr lang="en-US" sz="2800" dirty="0" smtClean="0">
              <a:latin typeface="Bell MT" pitchFamily="18" charset="0"/>
            </a:endParaRPr>
          </a:p>
          <a:p>
            <a:pPr marL="514350" indent="-514350">
              <a:buClr>
                <a:schemeClr val="accent5">
                  <a:lumMod val="75000"/>
                </a:schemeClr>
              </a:buClr>
            </a:pPr>
            <a:r>
              <a:rPr lang="en-US" sz="2800" dirty="0" smtClean="0">
                <a:latin typeface="Bell MT" pitchFamily="18" charset="0"/>
              </a:rPr>
              <a:t>Illness shocks (e.g., malaria) are very common</a:t>
            </a:r>
          </a:p>
          <a:p>
            <a:pPr>
              <a:buClr>
                <a:schemeClr val="accent5">
                  <a:lumMod val="75000"/>
                </a:schemeClr>
              </a:buClr>
            </a:pPr>
            <a:endParaRPr lang="en-US" sz="1300" dirty="0" smtClean="0">
              <a:latin typeface="Bell MT" pitchFamily="18" charset="0"/>
            </a:endParaRPr>
          </a:p>
          <a:p>
            <a:pPr marL="514350" indent="-514350">
              <a:buClr>
                <a:schemeClr val="accent5">
                  <a:lumMod val="75000"/>
                </a:schemeClr>
              </a:buClr>
            </a:pPr>
            <a:r>
              <a:rPr lang="en-US" sz="2800" dirty="0" smtClean="0">
                <a:latin typeface="Bell MT" pitchFamily="18" charset="0"/>
              </a:rPr>
              <a:t>Women typically have to miss work and disinvest in their business when they or a family member is ill</a:t>
            </a:r>
          </a:p>
          <a:p>
            <a:pPr>
              <a:buClr>
                <a:schemeClr val="accent3">
                  <a:lumMod val="75000"/>
                </a:schemeClr>
              </a:buClr>
            </a:pPr>
            <a:endParaRPr lang="en-US" sz="800" dirty="0" smtClean="0">
              <a:latin typeface="Bell MT" pitchFamily="18" charset="0"/>
            </a:endParaRPr>
          </a:p>
          <a:p>
            <a:pPr marL="514350" indent="-514350">
              <a:buClr>
                <a:schemeClr val="accent5">
                  <a:lumMod val="75000"/>
                </a:schemeClr>
              </a:buClr>
            </a:pPr>
            <a:r>
              <a:rPr lang="en-US" sz="2800" dirty="0" smtClean="0">
                <a:latin typeface="Bell MT" pitchFamily="18" charset="0"/>
              </a:rPr>
              <a:t>Those who got access to an account were less likely to do so</a:t>
            </a:r>
          </a:p>
          <a:p>
            <a:pPr>
              <a:buClr>
                <a:schemeClr val="accent5">
                  <a:lumMod val="75000"/>
                </a:schemeClr>
              </a:buClr>
            </a:pPr>
            <a:endParaRPr lang="en-US" sz="1300" dirty="0" smtClean="0">
              <a:latin typeface="Bell MT" pitchFamily="18" charset="0"/>
            </a:endParaRPr>
          </a:p>
          <a:p>
            <a:pPr marL="514350" indent="-514350">
              <a:buClr>
                <a:schemeClr val="accent5">
                  <a:lumMod val="75000"/>
                </a:schemeClr>
              </a:buClr>
            </a:pPr>
            <a:r>
              <a:rPr lang="en-US" sz="2800" dirty="0" smtClean="0">
                <a:latin typeface="Bell MT" pitchFamily="18" charset="0"/>
              </a:rPr>
              <a:t>W</a:t>
            </a:r>
            <a:r>
              <a:rPr lang="en-US" sz="2800" dirty="0" smtClean="0">
                <a:latin typeface="Bell MT" pitchFamily="18" charset="0"/>
                <a:sym typeface="Wingdings" pitchFamily="2" charset="2"/>
              </a:rPr>
              <a:t>omen withdrew  money from their account to cover medical expenses</a:t>
            </a:r>
          </a:p>
          <a:p>
            <a:pPr>
              <a:buClr>
                <a:schemeClr val="accent3">
                  <a:lumMod val="75000"/>
                </a:schemeClr>
              </a:buClr>
              <a:buFont typeface="Wingdings" pitchFamily="2" charset="2"/>
              <a:buChar char="Ø"/>
            </a:pPr>
            <a:endParaRPr lang="en-US" sz="800" dirty="0" smtClean="0">
              <a:latin typeface="Bell MT" pitchFamily="18" charset="0"/>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Autofit/>
          </a:bodyPr>
          <a:lstStyle/>
          <a:p>
            <a:r>
              <a:rPr lang="en-US" sz="4000" b="1" dirty="0" smtClean="0">
                <a:latin typeface="Bell MT" pitchFamily="18" charset="0"/>
              </a:rPr>
              <a:t> Conclusions from Study #1</a:t>
            </a:r>
            <a:endParaRPr lang="en-US" sz="4000" b="1" dirty="0">
              <a:latin typeface="Bell MT" pitchFamily="18" charset="0"/>
            </a:endParaRPr>
          </a:p>
        </p:txBody>
      </p:sp>
      <p:sp>
        <p:nvSpPr>
          <p:cNvPr id="3" name="Content Placeholder 2"/>
          <p:cNvSpPr>
            <a:spLocks noGrp="1"/>
          </p:cNvSpPr>
          <p:nvPr>
            <p:ph idx="1"/>
          </p:nvPr>
        </p:nvSpPr>
        <p:spPr>
          <a:xfrm>
            <a:off x="457200" y="1828800"/>
            <a:ext cx="8229600" cy="4525963"/>
          </a:xfrm>
        </p:spPr>
        <p:txBody>
          <a:bodyPr>
            <a:normAutofit fontScale="92500" lnSpcReduction="10000"/>
          </a:bodyPr>
          <a:lstStyle/>
          <a:p>
            <a:pPr>
              <a:buClr>
                <a:schemeClr val="accent5">
                  <a:lumMod val="75000"/>
                </a:schemeClr>
              </a:buClr>
            </a:pPr>
            <a:r>
              <a:rPr lang="en-US" sz="2800" dirty="0" smtClean="0">
                <a:latin typeface="Bell MT" pitchFamily="18" charset="0"/>
              </a:rPr>
              <a:t>There appears to be a demand for formal bank accounts among rural female micro-entrepreneurs</a:t>
            </a:r>
          </a:p>
          <a:p>
            <a:pPr>
              <a:buClr>
                <a:schemeClr val="accent5">
                  <a:lumMod val="75000"/>
                </a:schemeClr>
              </a:buClr>
            </a:pPr>
            <a:endParaRPr lang="en-US" sz="1400" dirty="0" smtClean="0">
              <a:latin typeface="Bell MT" pitchFamily="18" charset="0"/>
            </a:endParaRPr>
          </a:p>
          <a:p>
            <a:pPr>
              <a:buClr>
                <a:schemeClr val="accent5">
                  <a:lumMod val="75000"/>
                </a:schemeClr>
              </a:buClr>
            </a:pPr>
            <a:r>
              <a:rPr lang="en-US" sz="2800" dirty="0" smtClean="0">
                <a:latin typeface="Bell MT" pitchFamily="18" charset="0"/>
              </a:rPr>
              <a:t>These accounts can help women grow their businesses and protect them against shocks</a:t>
            </a:r>
          </a:p>
          <a:p>
            <a:pPr>
              <a:buClr>
                <a:schemeClr val="accent5">
                  <a:lumMod val="75000"/>
                </a:schemeClr>
              </a:buClr>
            </a:pPr>
            <a:endParaRPr lang="en-US" sz="1400" dirty="0" smtClean="0">
              <a:latin typeface="Bell MT" pitchFamily="18" charset="0"/>
            </a:endParaRPr>
          </a:p>
          <a:p>
            <a:pPr>
              <a:buClr>
                <a:schemeClr val="accent5">
                  <a:lumMod val="75000"/>
                </a:schemeClr>
              </a:buClr>
            </a:pPr>
            <a:r>
              <a:rPr lang="en-US" sz="2800" dirty="0" smtClean="0">
                <a:latin typeface="Bell MT" pitchFamily="18" charset="0"/>
              </a:rPr>
              <a:t>Poverty reduction quite rapid (we saw relatively big effect within 6 months)</a:t>
            </a:r>
          </a:p>
          <a:p>
            <a:pPr>
              <a:buClr>
                <a:schemeClr val="accent5">
                  <a:lumMod val="75000"/>
                </a:schemeClr>
              </a:buClr>
            </a:pPr>
            <a:endParaRPr lang="en-US" sz="1400" dirty="0" smtClean="0">
              <a:latin typeface="Bell MT" pitchFamily="18" charset="0"/>
            </a:endParaRPr>
          </a:p>
          <a:p>
            <a:pPr>
              <a:buClr>
                <a:schemeClr val="accent5">
                  <a:lumMod val="75000"/>
                </a:schemeClr>
              </a:buClr>
            </a:pPr>
            <a:r>
              <a:rPr lang="en-US" sz="2800" dirty="0" smtClean="0">
                <a:latin typeface="Bell MT" pitchFamily="18" charset="0"/>
              </a:rPr>
              <a:t>Important to validate these findings on larger sample, and in other countries. Currently doing replication studies in: Kenya, Uganda, Malawi, Chile, Philippines</a:t>
            </a:r>
          </a:p>
          <a:p>
            <a:endParaRPr lang="en-US" dirty="0">
              <a:latin typeface="Bell MT" pitchFamily="18" charset="0"/>
            </a:endParaRPr>
          </a:p>
          <a:p>
            <a:pPr>
              <a:buNone/>
            </a:pPr>
            <a:endParaRPr lang="en-US" dirty="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Clr>
                <a:schemeClr val="accent3">
                  <a:lumMod val="75000"/>
                </a:schemeClr>
              </a:buClr>
              <a:buNone/>
            </a:pPr>
            <a:endParaRPr lang="en-US" dirty="0">
              <a:latin typeface="Bell MT" pitchFamily="18" charset="0"/>
            </a:endParaRPr>
          </a:p>
          <a:p>
            <a:pPr>
              <a:buClr>
                <a:schemeClr val="accent5">
                  <a:lumMod val="75000"/>
                </a:schemeClr>
              </a:buClr>
            </a:pPr>
            <a:r>
              <a:rPr lang="en-US" sz="2600" dirty="0" smtClean="0">
                <a:latin typeface="Bell MT" pitchFamily="18" charset="0"/>
              </a:rPr>
              <a:t>Why </a:t>
            </a:r>
            <a:r>
              <a:rPr lang="en-US" sz="2600" dirty="0" smtClean="0">
                <a:latin typeface="Bell MT" pitchFamily="18" charset="0"/>
              </a:rPr>
              <a:t>do these accounts, which have a negative interest rate, have such appeal and impact, especially if women are already using informal savings mechanisms?</a:t>
            </a:r>
          </a:p>
          <a:p>
            <a:pPr lvl="1">
              <a:buClr>
                <a:schemeClr val="accent5">
                  <a:lumMod val="75000"/>
                </a:schemeClr>
              </a:buClr>
            </a:pPr>
            <a:r>
              <a:rPr lang="en-US" sz="2600" dirty="0" smtClean="0">
                <a:latin typeface="Bell MT" pitchFamily="18" charset="0"/>
              </a:rPr>
              <a:t>Study # 2 tries to tease out importance of potential </a:t>
            </a:r>
            <a:r>
              <a:rPr lang="en-US" sz="2600" dirty="0" smtClean="0">
                <a:latin typeface="Bell MT" pitchFamily="18" charset="0"/>
              </a:rPr>
              <a:t>barriers to savings</a:t>
            </a:r>
            <a:endParaRPr lang="en-US" sz="2600" dirty="0" smtClean="0">
              <a:latin typeface="Bell MT" pitchFamily="18" charset="0"/>
            </a:endParaRPr>
          </a:p>
          <a:p>
            <a:pPr>
              <a:buClr>
                <a:schemeClr val="accent3">
                  <a:lumMod val="75000"/>
                </a:schemeClr>
              </a:buClr>
              <a:buNone/>
            </a:pPr>
            <a:endParaRPr lang="en-US" sz="3000" dirty="0" smtClean="0">
              <a:latin typeface="Bell MT" pitchFamily="18" charset="0"/>
            </a:endParaRPr>
          </a:p>
          <a:p>
            <a:pPr>
              <a:buClr>
                <a:schemeClr val="accent3">
                  <a:lumMod val="75000"/>
                </a:schemeClr>
              </a:buClr>
              <a:buNone/>
            </a:pPr>
            <a:endParaRPr lang="en-US" dirty="0">
              <a:latin typeface="Bell MT" pitchFamily="18" charset="0"/>
            </a:endParaRPr>
          </a:p>
        </p:txBody>
      </p:sp>
      <p:sp>
        <p:nvSpPr>
          <p:cNvPr id="4"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Autofit/>
          </a:bodyPr>
          <a:lstStyle/>
          <a:p>
            <a:r>
              <a:rPr lang="en-US" sz="4000" b="1" dirty="0" smtClean="0">
                <a:latin typeface="Bell MT" pitchFamily="18" charset="0"/>
              </a:rPr>
              <a:t>Questions that Study #1 raised</a:t>
            </a:r>
            <a:endParaRPr lang="en-US" sz="4000" b="1" dirty="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066800"/>
            <a:ext cx="9144000" cy="6089904"/>
          </a:xfrm>
          <a:prstGeom prst="rect">
            <a:avLst/>
          </a:prstGeom>
          <a:noFill/>
          <a:ln w="9525">
            <a:noFill/>
            <a:miter lim="800000"/>
            <a:headEnd/>
            <a:tailEnd/>
          </a:ln>
        </p:spPr>
      </p:pic>
      <p:sp>
        <p:nvSpPr>
          <p:cNvPr id="6" name="Title 1"/>
          <p:cNvSpPr txBox="1">
            <a:spLocks/>
          </p:cNvSpPr>
          <p:nvPr/>
        </p:nvSpPr>
        <p:spPr>
          <a:xfrm>
            <a:off x="0" y="0"/>
            <a:ext cx="9144000" cy="1600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dirty="0" smtClean="0">
                <a:ln>
                  <a:noFill/>
                </a:ln>
                <a:solidFill>
                  <a:schemeClr val="lt1"/>
                </a:solidFill>
                <a:effectLst/>
                <a:uLnTx/>
                <a:uFillTx/>
                <a:latin typeface="Bell MT" pitchFamily="18" charset="0"/>
                <a:ea typeface="+mn-ea"/>
                <a:cs typeface="+mn-cs"/>
              </a:rPr>
              <a:t>Study #2: Mine or Ours?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900" b="1" dirty="0" smtClean="0">
                <a:solidFill>
                  <a:schemeClr val="tx2">
                    <a:lumMod val="20000"/>
                    <a:lumOff val="80000"/>
                  </a:schemeClr>
                </a:solidFill>
                <a:latin typeface="Bell MT" pitchFamily="18" charset="0"/>
              </a:rPr>
              <a:t>Women need tools to help them say </a:t>
            </a:r>
            <a:r>
              <a:rPr lang="en-US" sz="2900" b="1" dirty="0" smtClean="0">
                <a:solidFill>
                  <a:schemeClr val="tx2">
                    <a:lumMod val="20000"/>
                    <a:lumOff val="80000"/>
                  </a:schemeClr>
                </a:solidFill>
                <a:latin typeface="Bell MT" pitchFamily="18" charset="0"/>
              </a:rPr>
              <a:t>‘no</a:t>
            </a:r>
            <a:r>
              <a:rPr lang="en-US" sz="2900" b="1" dirty="0" smtClean="0">
                <a:solidFill>
                  <a:schemeClr val="tx2">
                    <a:lumMod val="20000"/>
                    <a:lumOff val="80000"/>
                  </a:schemeClr>
                </a:solidFill>
                <a:latin typeface="Bell MT" pitchFamily="18" charset="0"/>
              </a:rPr>
              <a:t>’</a:t>
            </a:r>
            <a:r>
              <a:rPr lang="en-US" sz="2900" b="1" dirty="0" smtClean="0">
                <a:solidFill>
                  <a:schemeClr val="tx2">
                    <a:lumMod val="20000"/>
                    <a:lumOff val="80000"/>
                  </a:schemeClr>
                </a:solidFill>
                <a:latin typeface="Bell MT"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900" b="1" dirty="0" smtClean="0">
                <a:solidFill>
                  <a:schemeClr val="tx2">
                    <a:lumMod val="20000"/>
                    <a:lumOff val="80000"/>
                  </a:schemeClr>
                </a:solidFill>
                <a:latin typeface="Bell MT" pitchFamily="18" charset="0"/>
              </a:rPr>
              <a:t>to </a:t>
            </a:r>
            <a:r>
              <a:rPr lang="en-US" sz="2900" b="1" dirty="0" smtClean="0">
                <a:solidFill>
                  <a:schemeClr val="tx2">
                    <a:lumMod val="20000"/>
                    <a:lumOff val="80000"/>
                  </a:schemeClr>
                </a:solidFill>
                <a:latin typeface="Bell MT" pitchFamily="18" charset="0"/>
              </a:rPr>
              <a:t>money demands from others</a:t>
            </a:r>
            <a:endParaRPr kumimoji="0" lang="en-US" sz="2900" b="1" i="0" u="none" strike="noStrike" kern="1200" cap="none" spc="0" normalizeH="0" baseline="0" noProof="0" dirty="0" smtClean="0">
              <a:ln>
                <a:noFill/>
              </a:ln>
              <a:solidFill>
                <a:schemeClr val="tx2">
                  <a:lumMod val="20000"/>
                  <a:lumOff val="80000"/>
                </a:schemeClr>
              </a:solidFill>
              <a:effectLst/>
              <a:uLnTx/>
              <a:uFillTx/>
              <a:latin typeface="Bell MT" pitchFamily="18"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b="1" dirty="0" smtClean="0">
                <a:solidFill>
                  <a:schemeClr val="accent3">
                    <a:lumMod val="50000"/>
                  </a:schemeClr>
                </a:solidFill>
                <a:latin typeface="Bell MT" pitchFamily="18" charset="0"/>
              </a:rPr>
              <a:t> </a:t>
            </a:r>
          </a:p>
          <a:p>
            <a:pPr algn="ctr">
              <a:buNone/>
            </a:pPr>
            <a:endParaRPr lang="en-US" b="1" dirty="0">
              <a:solidFill>
                <a:schemeClr val="accent3">
                  <a:lumMod val="50000"/>
                </a:schemeClr>
              </a:solidFill>
              <a:latin typeface="Bell MT" pitchFamily="18" charset="0"/>
            </a:endParaRPr>
          </a:p>
          <a:p>
            <a:pPr algn="ctr">
              <a:buNone/>
            </a:pPr>
            <a:endParaRPr lang="en-US" b="1" dirty="0">
              <a:solidFill>
                <a:schemeClr val="accent3">
                  <a:lumMod val="50000"/>
                </a:schemeClr>
              </a:solidFill>
              <a:latin typeface="Bell MT" pitchFamily="18" charset="0"/>
            </a:endParaRPr>
          </a:p>
        </p:txBody>
      </p:sp>
      <p:sp>
        <p:nvSpPr>
          <p:cNvPr id="4"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4000" b="1" dirty="0" smtClean="0">
                <a:latin typeface="Bell MT" pitchFamily="18" charset="0"/>
              </a:rPr>
              <a:t>Potential Barriers to Savings</a:t>
            </a:r>
            <a:endParaRPr lang="en-US" sz="4000" b="1" dirty="0">
              <a:latin typeface="Bell MT" pitchFamily="18" charset="0"/>
            </a:endParaRPr>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3">
                  <a:lumMod val="75000"/>
                </a:schemeClr>
              </a:buClr>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Bell MT"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Bell MT" pitchFamily="18" charset="0"/>
                <a:ea typeface="+mn-ea"/>
                <a:cs typeface="+mn-cs"/>
              </a:rPr>
              <a:t>Inter-personal:</a:t>
            </a:r>
            <a:r>
              <a:rPr kumimoji="0" lang="en-US" sz="2800" b="0" i="0" strike="noStrike" kern="1200" cap="none" spc="0" normalizeH="0" baseline="0" noProof="0" dirty="0" smtClean="0">
                <a:ln>
                  <a:noFill/>
                </a:ln>
                <a:solidFill>
                  <a:schemeClr val="tx1"/>
                </a:solidFill>
                <a:effectLst/>
                <a:uLnTx/>
                <a:uFillTx/>
                <a:latin typeface="Bell MT" pitchFamily="18" charset="0"/>
                <a:ea typeface="+mn-ea"/>
                <a:cs typeface="+mn-cs"/>
              </a:rPr>
              <a:t> relatives, </a:t>
            </a:r>
            <a:r>
              <a:rPr kumimoji="0" lang="en-US" sz="2800" b="0" i="0" u="none" strike="noStrike" kern="1200" cap="none" spc="0" normalizeH="0" baseline="0" noProof="0" dirty="0" smtClean="0">
                <a:ln>
                  <a:noFill/>
                </a:ln>
                <a:solidFill>
                  <a:schemeClr val="tx1"/>
                </a:solidFill>
                <a:effectLst/>
                <a:uLnTx/>
                <a:uFillTx/>
                <a:latin typeface="Bell MT" pitchFamily="18" charset="0"/>
                <a:ea typeface="+mn-ea"/>
                <a:cs typeface="+mn-cs"/>
              </a:rPr>
              <a:t>friends and neighbors ask </a:t>
            </a:r>
            <a:r>
              <a:rPr kumimoji="0" lang="en-US" sz="2800" b="0" i="0" u="none" strike="noStrike" kern="1200" cap="none" spc="0" normalizeH="0" baseline="0" noProof="0" dirty="0" err="1" smtClean="0">
                <a:ln>
                  <a:noFill/>
                </a:ln>
                <a:solidFill>
                  <a:schemeClr val="tx1"/>
                </a:solidFill>
                <a:effectLst/>
                <a:uLnTx/>
                <a:uFillTx/>
                <a:latin typeface="Bell MT" pitchFamily="18" charset="0"/>
                <a:ea typeface="+mn-ea"/>
                <a:cs typeface="+mn-cs"/>
              </a:rPr>
              <a:t>fo</a:t>
            </a:r>
            <a:r>
              <a:rPr lang="en-US" sz="2800" dirty="0" smtClean="0">
                <a:latin typeface="Bell MT" pitchFamily="18" charset="0"/>
              </a:rPr>
              <a:t>r money, and strong sharing norms make it difficult to say </a:t>
            </a:r>
            <a:r>
              <a:rPr lang="en-US" sz="2800" dirty="0" smtClean="0">
                <a:latin typeface="Bell MT" pitchFamily="18" charset="0"/>
              </a:rPr>
              <a:t>‘no’</a:t>
            </a:r>
            <a:endParaRPr kumimoji="0" lang="en-US" sz="2800" b="0" i="0" u="none" strike="noStrike" kern="1200" cap="none" spc="0" normalizeH="0" baseline="0" noProof="0" dirty="0" smtClean="0">
              <a:ln>
                <a:noFill/>
              </a:ln>
              <a:solidFill>
                <a:schemeClr val="tx1"/>
              </a:solidFill>
              <a:effectLst/>
              <a:uLnTx/>
              <a:uFillTx/>
              <a:latin typeface="Bell MT" pitchFamily="18" charset="0"/>
              <a:ea typeface="+mn-ea"/>
              <a:cs typeface="+mn-cs"/>
            </a:endParaRPr>
          </a:p>
          <a:p>
            <a:pPr marL="800100" lvl="1" indent="-342900">
              <a:spcBef>
                <a:spcPct val="20000"/>
              </a:spcBef>
              <a:buClr>
                <a:srgbClr val="C00000"/>
              </a:buClr>
              <a:buFont typeface="Arial" pitchFamily="34" charset="0"/>
              <a:buChar char="•"/>
              <a:defRPr/>
            </a:pPr>
            <a:r>
              <a:rPr kumimoji="0" lang="en-US" sz="2800" b="0" i="0" u="none" strike="noStrike" kern="1200" cap="none" spc="0" normalizeH="0" baseline="0" noProof="0" dirty="0" smtClean="0">
                <a:ln>
                  <a:noFill/>
                </a:ln>
                <a:solidFill>
                  <a:schemeClr val="tx1"/>
                </a:solidFill>
                <a:effectLst/>
                <a:uLnTx/>
                <a:uFillTx/>
                <a:latin typeface="Bell MT" pitchFamily="18" charset="0"/>
                <a:ea typeface="+mn-ea"/>
                <a:cs typeface="+mn-cs"/>
              </a:rPr>
              <a:t>In</a:t>
            </a:r>
            <a:r>
              <a:rPr kumimoji="0" lang="en-US" sz="2800" b="0" i="0" u="none" strike="noStrike" kern="1200" cap="none" spc="0" normalizeH="0" noProof="0" dirty="0" smtClean="0">
                <a:ln>
                  <a:noFill/>
                </a:ln>
                <a:solidFill>
                  <a:schemeClr val="tx1"/>
                </a:solidFill>
                <a:effectLst/>
                <a:uLnTx/>
                <a:uFillTx/>
                <a:latin typeface="Bell MT" pitchFamily="18" charset="0"/>
                <a:ea typeface="+mn-ea"/>
                <a:cs typeface="+mn-cs"/>
              </a:rPr>
              <a:t> particular, other </a:t>
            </a:r>
            <a:r>
              <a:rPr lang="en-US" sz="2800" dirty="0" smtClean="0">
                <a:latin typeface="Bell MT" pitchFamily="18" charset="0"/>
              </a:rPr>
              <a:t>people within the same household (husband) may have different savings goals</a:t>
            </a:r>
          </a:p>
          <a:p>
            <a:pPr marL="342900" marR="0" lvl="0" indent="-342900" algn="l" defTabSz="914400" rtl="0" eaLnBrk="1" fontAlgn="auto" latinLnBrk="0" hangingPunct="1">
              <a:lnSpc>
                <a:spcPct val="100000"/>
              </a:lnSpc>
              <a:spcBef>
                <a:spcPct val="20000"/>
              </a:spcBef>
              <a:spcAft>
                <a:spcPts val="0"/>
              </a:spcAft>
              <a:buClr>
                <a:schemeClr val="accent3">
                  <a:lumMod val="75000"/>
                </a:schemeClr>
              </a:buClr>
              <a:buSzTx/>
              <a:buFont typeface="Arial" pitchFamily="34" charset="0"/>
              <a:buChar char="•"/>
              <a:tabLst/>
              <a:defRPr/>
            </a:pPr>
            <a:endParaRPr lang="en-US" sz="2800" dirty="0" smtClean="0">
              <a:latin typeface="Bell MT" pitchFamily="18"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itchFamily="34" charset="0"/>
              <a:buChar char="•"/>
              <a:tabLst/>
              <a:defRPr/>
            </a:pPr>
            <a:r>
              <a:rPr kumimoji="0" lang="en-US" sz="2800" b="0" i="0" u="sng" strike="noStrike" kern="1200" cap="none" spc="0" normalizeH="0" baseline="0" noProof="0" dirty="0" smtClean="0">
                <a:ln>
                  <a:noFill/>
                </a:ln>
                <a:solidFill>
                  <a:schemeClr val="tx1"/>
                </a:solidFill>
                <a:effectLst/>
                <a:uLnTx/>
                <a:uFillTx/>
                <a:latin typeface="Bell MT" pitchFamily="18" charset="0"/>
                <a:ea typeface="+mn-ea"/>
                <a:cs typeface="+mn-cs"/>
              </a:rPr>
              <a:t>Intra-personal:</a:t>
            </a:r>
            <a:r>
              <a:rPr kumimoji="0" lang="en-US" sz="2800" b="0" i="0" strike="noStrike" kern="1200" cap="none" spc="0" normalizeH="0" baseline="0" noProof="0" dirty="0" smtClean="0">
                <a:ln>
                  <a:noFill/>
                </a:ln>
                <a:solidFill>
                  <a:schemeClr val="tx1"/>
                </a:solidFill>
                <a:effectLst/>
                <a:uLnTx/>
                <a:uFillTx/>
                <a:latin typeface="Bell MT" pitchFamily="18"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Bell MT" pitchFamily="18" charset="0"/>
                <a:ea typeface="+mn-ea"/>
                <a:cs typeface="+mn-cs"/>
              </a:rPr>
              <a:t>self-discipline problems, preferring to spend now</a:t>
            </a:r>
          </a:p>
          <a:p>
            <a:pPr marL="342900" marR="0" lvl="0" indent="-342900" algn="l" defTabSz="914400" rtl="0" eaLnBrk="1" fontAlgn="auto" latinLnBrk="0" hangingPunct="1">
              <a:lnSpc>
                <a:spcPct val="100000"/>
              </a:lnSpc>
              <a:spcBef>
                <a:spcPct val="20000"/>
              </a:spcBef>
              <a:spcAft>
                <a:spcPts val="0"/>
              </a:spcAft>
              <a:buClr>
                <a:schemeClr val="accent3">
                  <a:lumMod val="75000"/>
                </a:schemeClr>
              </a:buClr>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Bell MT"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05800" cy="4572000"/>
          </a:xfrm>
        </p:spPr>
        <p:txBody>
          <a:bodyPr>
            <a:noAutofit/>
          </a:bodyPr>
          <a:lstStyle/>
          <a:p>
            <a:pPr>
              <a:buClr>
                <a:srgbClr val="C00000"/>
              </a:buClr>
            </a:pPr>
            <a:r>
              <a:rPr lang="en-US" sz="2000" u="sng" dirty="0" smtClean="0">
                <a:latin typeface="Bell MT" pitchFamily="18" charset="0"/>
              </a:rPr>
              <a:t>Safe Box</a:t>
            </a:r>
            <a:r>
              <a:rPr lang="en-US" sz="2000" dirty="0" smtClean="0">
                <a:latin typeface="Bell MT" pitchFamily="18" charset="0"/>
              </a:rPr>
              <a:t>: locked box in the home, owner has key</a:t>
            </a:r>
          </a:p>
          <a:p>
            <a:pPr lvl="1">
              <a:buClr>
                <a:srgbClr val="C00000"/>
              </a:buClr>
            </a:pPr>
            <a:r>
              <a:rPr lang="en-US" sz="2000" dirty="0" smtClean="0">
                <a:latin typeface="Bell MT" pitchFamily="18" charset="0"/>
              </a:rPr>
              <a:t>Helps keep money from others</a:t>
            </a:r>
          </a:p>
          <a:p>
            <a:pPr lvl="1">
              <a:buClr>
                <a:srgbClr val="C00000"/>
              </a:buClr>
            </a:pPr>
            <a:r>
              <a:rPr lang="en-US" sz="2000" dirty="0" smtClean="0">
                <a:latin typeface="Bell MT" pitchFamily="18" charset="0"/>
              </a:rPr>
              <a:t>Money can be spent on anything</a:t>
            </a:r>
          </a:p>
          <a:p>
            <a:pPr lvl="1">
              <a:buClr>
                <a:srgbClr val="C00000"/>
              </a:buClr>
            </a:pPr>
            <a:r>
              <a:rPr lang="en-US" sz="2000" dirty="0" smtClean="0">
                <a:latin typeface="Bell MT" pitchFamily="18" charset="0"/>
              </a:rPr>
              <a:t>In particular, money available to deal for emergencies</a:t>
            </a:r>
            <a:endParaRPr lang="en-US" sz="1200" dirty="0" smtClean="0">
              <a:latin typeface="Bell MT" pitchFamily="18" charset="0"/>
            </a:endParaRPr>
          </a:p>
          <a:p>
            <a:pPr>
              <a:buClr>
                <a:schemeClr val="accent3">
                  <a:lumMod val="75000"/>
                </a:schemeClr>
              </a:buClr>
            </a:pPr>
            <a:endParaRPr lang="en-US" sz="1200" dirty="0" smtClean="0">
              <a:latin typeface="Bell MT" pitchFamily="18" charset="0"/>
            </a:endParaRPr>
          </a:p>
          <a:p>
            <a:pPr>
              <a:buClr>
                <a:srgbClr val="C00000"/>
              </a:buClr>
            </a:pPr>
            <a:r>
              <a:rPr lang="en-US" sz="2000" u="sng" dirty="0" smtClean="0">
                <a:latin typeface="Bell MT" pitchFamily="18" charset="0"/>
              </a:rPr>
              <a:t>Lock Box</a:t>
            </a:r>
            <a:r>
              <a:rPr lang="en-US" sz="2000" dirty="0" smtClean="0">
                <a:latin typeface="Bell MT" pitchFamily="18" charset="0"/>
              </a:rPr>
              <a:t>: locked box in the home, key held by program officer</a:t>
            </a:r>
          </a:p>
          <a:p>
            <a:pPr lvl="1">
              <a:buClr>
                <a:srgbClr val="C00000"/>
              </a:buClr>
            </a:pPr>
            <a:r>
              <a:rPr lang="en-US" sz="2000" dirty="0" smtClean="0">
                <a:latin typeface="Bell MT" pitchFamily="18" charset="0"/>
              </a:rPr>
              <a:t>Helps keep money from self and others</a:t>
            </a:r>
          </a:p>
          <a:p>
            <a:pPr lvl="1">
              <a:buClr>
                <a:srgbClr val="C00000"/>
              </a:buClr>
            </a:pPr>
            <a:r>
              <a:rPr lang="en-US" sz="2000" dirty="0" smtClean="0">
                <a:latin typeface="Bell MT" pitchFamily="18" charset="0"/>
              </a:rPr>
              <a:t>Money earmarked for specific savings goal</a:t>
            </a:r>
          </a:p>
          <a:p>
            <a:pPr lvl="1">
              <a:buClr>
                <a:srgbClr val="C00000"/>
              </a:buClr>
            </a:pPr>
            <a:r>
              <a:rPr lang="en-US" sz="2000" dirty="0" smtClean="0">
                <a:latin typeface="Bell MT" pitchFamily="18" charset="0"/>
              </a:rPr>
              <a:t>Cannot be used for emergencies</a:t>
            </a:r>
          </a:p>
          <a:p>
            <a:pPr lvl="1">
              <a:buClr>
                <a:srgbClr val="C00000"/>
              </a:buClr>
            </a:pPr>
            <a:endParaRPr lang="en-US" sz="1300" dirty="0" smtClean="0">
              <a:latin typeface="Bell MT" pitchFamily="18" charset="0"/>
            </a:endParaRPr>
          </a:p>
          <a:p>
            <a:pPr>
              <a:buClr>
                <a:srgbClr val="C00000"/>
              </a:buClr>
            </a:pPr>
            <a:r>
              <a:rPr lang="en-US" sz="2000" u="sng" dirty="0" smtClean="0">
                <a:latin typeface="Bell MT" pitchFamily="18" charset="0"/>
              </a:rPr>
              <a:t>Health Savings Account (HSA)</a:t>
            </a:r>
            <a:r>
              <a:rPr lang="en-US" sz="2000" dirty="0" smtClean="0">
                <a:latin typeface="Bell MT" pitchFamily="18" charset="0"/>
              </a:rPr>
              <a:t>: Individual account held at ROSCA for health emergencies</a:t>
            </a:r>
          </a:p>
          <a:p>
            <a:pPr lvl="1">
              <a:buClr>
                <a:srgbClr val="C00000"/>
              </a:buClr>
            </a:pPr>
            <a:r>
              <a:rPr lang="en-US" sz="2000" dirty="0" smtClean="0">
                <a:latin typeface="Bell MT" pitchFamily="18" charset="0"/>
              </a:rPr>
              <a:t>Keeps money from others</a:t>
            </a:r>
          </a:p>
          <a:p>
            <a:pPr lvl="1">
              <a:buClr>
                <a:srgbClr val="C00000"/>
              </a:buClr>
            </a:pPr>
            <a:r>
              <a:rPr lang="en-US" sz="2000" dirty="0" smtClean="0">
                <a:latin typeface="Bell MT" pitchFamily="18" charset="0"/>
              </a:rPr>
              <a:t>Earmarks it for health emergencies</a:t>
            </a:r>
            <a:endParaRPr lang="en-US" sz="2000" dirty="0">
              <a:latin typeface="Bell MT" pitchFamily="18" charset="0"/>
            </a:endParaRPr>
          </a:p>
        </p:txBody>
      </p:sp>
      <p:sp>
        <p:nvSpPr>
          <p:cNvPr id="4"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4000" b="1" dirty="0" smtClean="0">
                <a:latin typeface="Bell MT" pitchFamily="18" charset="0"/>
              </a:rPr>
              <a:t>Innovative Saving Products Offered</a:t>
            </a:r>
            <a:endParaRPr lang="en-US" sz="4000" b="1" dirty="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4000" b="1" dirty="0" smtClean="0">
                <a:latin typeface="Bell MT" pitchFamily="18" charset="0"/>
              </a:rPr>
              <a:t>Results: Investments in Preventive Health Products over 12 months</a:t>
            </a:r>
            <a:endParaRPr lang="en-US" sz="4000" b="1" dirty="0">
              <a:latin typeface="Bell MT" pitchFamily="18" charset="0"/>
            </a:endParaRPr>
          </a:p>
        </p:txBody>
      </p:sp>
      <p:graphicFrame>
        <p:nvGraphicFramePr>
          <p:cNvPr id="6" name="Chart 5"/>
          <p:cNvGraphicFramePr/>
          <p:nvPr/>
        </p:nvGraphicFramePr>
        <p:xfrm>
          <a:off x="685800" y="1828800"/>
          <a:ext cx="7467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981200" y="6172200"/>
            <a:ext cx="1143000" cy="369332"/>
          </a:xfrm>
          <a:prstGeom prst="rect">
            <a:avLst/>
          </a:prstGeom>
          <a:noFill/>
        </p:spPr>
        <p:txBody>
          <a:bodyPr wrap="square" rtlCol="0">
            <a:spAutoFit/>
          </a:bodyPr>
          <a:lstStyle/>
          <a:p>
            <a:pPr algn="ctr"/>
            <a:r>
              <a:rPr lang="en-US" b="1" dirty="0" smtClean="0">
                <a:solidFill>
                  <a:schemeClr val="accent1">
                    <a:lumMod val="75000"/>
                  </a:schemeClr>
                </a:solidFill>
              </a:rPr>
              <a:t>~ US$ </a:t>
            </a:r>
            <a:r>
              <a:rPr lang="en-US" b="1" dirty="0" smtClean="0">
                <a:solidFill>
                  <a:schemeClr val="accent1">
                    <a:lumMod val="75000"/>
                  </a:schemeClr>
                </a:solidFill>
              </a:rPr>
              <a:t>3.4</a:t>
            </a:r>
            <a:endParaRPr lang="en-US" b="1" dirty="0">
              <a:solidFill>
                <a:schemeClr val="accent1">
                  <a:lumMod val="75000"/>
                </a:schemeClr>
              </a:solidFill>
            </a:endParaRPr>
          </a:p>
        </p:txBody>
      </p:sp>
      <p:sp>
        <p:nvSpPr>
          <p:cNvPr id="9" name="TextBox 8"/>
          <p:cNvSpPr txBox="1"/>
          <p:nvPr/>
        </p:nvSpPr>
        <p:spPr>
          <a:xfrm>
            <a:off x="4114800" y="6172200"/>
            <a:ext cx="1143000" cy="369332"/>
          </a:xfrm>
          <a:prstGeom prst="rect">
            <a:avLst/>
          </a:prstGeom>
          <a:noFill/>
        </p:spPr>
        <p:txBody>
          <a:bodyPr wrap="square" rtlCol="0">
            <a:spAutoFit/>
          </a:bodyPr>
          <a:lstStyle/>
          <a:p>
            <a:pPr algn="ctr"/>
            <a:r>
              <a:rPr lang="en-US" b="1" dirty="0" smtClean="0">
                <a:solidFill>
                  <a:schemeClr val="accent2"/>
                </a:solidFill>
              </a:rPr>
              <a:t>~ US$ 5.7</a:t>
            </a:r>
            <a:endParaRPr lang="en-US" b="1" dirty="0">
              <a:solidFill>
                <a:schemeClr val="accent2"/>
              </a:solidFill>
            </a:endParaRPr>
          </a:p>
        </p:txBody>
      </p:sp>
      <p:sp>
        <p:nvSpPr>
          <p:cNvPr id="10" name="TextBox 9"/>
          <p:cNvSpPr txBox="1"/>
          <p:nvPr/>
        </p:nvSpPr>
        <p:spPr>
          <a:xfrm>
            <a:off x="6324600" y="6172200"/>
            <a:ext cx="1143000" cy="369332"/>
          </a:xfrm>
          <a:prstGeom prst="rect">
            <a:avLst/>
          </a:prstGeom>
          <a:noFill/>
        </p:spPr>
        <p:txBody>
          <a:bodyPr wrap="square" rtlCol="0">
            <a:spAutoFit/>
          </a:bodyPr>
          <a:lstStyle/>
          <a:p>
            <a:pPr algn="ctr"/>
            <a:r>
              <a:rPr lang="en-US" b="1" dirty="0" smtClean="0">
                <a:solidFill>
                  <a:schemeClr val="accent3">
                    <a:lumMod val="75000"/>
                  </a:schemeClr>
                </a:solidFill>
              </a:rPr>
              <a:t>~ US$ 3.9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4000" b="1" dirty="0" smtClean="0">
                <a:latin typeface="Bell MT" pitchFamily="18" charset="0"/>
              </a:rPr>
              <a:t>Results: Inability to afford medical treatment in past 3 months</a:t>
            </a:r>
            <a:endParaRPr lang="en-US" sz="4000" b="1" dirty="0">
              <a:latin typeface="Bell MT" pitchFamily="18" charset="0"/>
            </a:endParaRPr>
          </a:p>
        </p:txBody>
      </p:sp>
      <p:graphicFrame>
        <p:nvGraphicFramePr>
          <p:cNvPr id="6" name="Chart 5"/>
          <p:cNvGraphicFramePr/>
          <p:nvPr/>
        </p:nvGraphicFramePr>
        <p:xfrm>
          <a:off x="685800" y="1828800"/>
          <a:ext cx="74676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62400"/>
          </a:xfrm>
        </p:spPr>
        <p:txBody>
          <a:bodyPr>
            <a:normAutofit/>
          </a:bodyPr>
          <a:lstStyle/>
          <a:p>
            <a:pPr>
              <a:buClr>
                <a:srgbClr val="C00000"/>
              </a:buClr>
            </a:pPr>
            <a:r>
              <a:rPr lang="en-US" sz="2900" dirty="0" smtClean="0">
                <a:latin typeface="Bell MT" pitchFamily="18" charset="0"/>
              </a:rPr>
              <a:t>Married women benefitted more than unmarried women. </a:t>
            </a:r>
          </a:p>
          <a:p>
            <a:pPr>
              <a:buClr>
                <a:schemeClr val="accent3">
                  <a:lumMod val="60000"/>
                  <a:lumOff val="40000"/>
                </a:schemeClr>
              </a:buClr>
            </a:pPr>
            <a:endParaRPr lang="en-US" sz="2900" dirty="0" smtClean="0">
              <a:latin typeface="Bell MT" pitchFamily="18" charset="0"/>
            </a:endParaRPr>
          </a:p>
          <a:p>
            <a:pPr>
              <a:buClr>
                <a:srgbClr val="C00000"/>
              </a:buClr>
            </a:pPr>
            <a:r>
              <a:rPr lang="en-US" sz="2900" dirty="0" smtClean="0">
                <a:latin typeface="Bell MT" pitchFamily="18" charset="0"/>
              </a:rPr>
              <a:t>Lasting impacts – recent follow-up after two years suggest that 60% of women still have their box, and 65% still contribute to HSA</a:t>
            </a:r>
            <a:r>
              <a:rPr lang="en-US" dirty="0" smtClean="0">
                <a:latin typeface="Bell MT" pitchFamily="18" charset="0"/>
              </a:rPr>
              <a:t/>
            </a:r>
            <a:br>
              <a:rPr lang="en-US" dirty="0" smtClean="0">
                <a:latin typeface="Bell MT" pitchFamily="18" charset="0"/>
              </a:rPr>
            </a:br>
            <a:endParaRPr lang="en-US" dirty="0" smtClean="0">
              <a:latin typeface="Bell MT" pitchFamily="18" charset="0"/>
            </a:endParaRPr>
          </a:p>
          <a:p>
            <a:pPr>
              <a:buClr>
                <a:schemeClr val="accent3">
                  <a:lumMod val="60000"/>
                  <a:lumOff val="40000"/>
                </a:schemeClr>
              </a:buClr>
            </a:pPr>
            <a:endParaRPr lang="en-US" dirty="0"/>
          </a:p>
        </p:txBody>
      </p:sp>
      <p:sp>
        <p:nvSpPr>
          <p:cNvPr id="4"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4000" b="1" dirty="0" smtClean="0">
                <a:latin typeface="Bell MT" pitchFamily="18" charset="0"/>
              </a:rPr>
              <a:t>Other Results</a:t>
            </a:r>
            <a:endParaRPr lang="en-US" sz="4000" b="1" dirty="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62400"/>
          </a:xfrm>
        </p:spPr>
        <p:txBody>
          <a:bodyPr>
            <a:normAutofit fontScale="77500" lnSpcReduction="20000"/>
          </a:bodyPr>
          <a:lstStyle/>
          <a:p>
            <a:pPr>
              <a:buClr>
                <a:srgbClr val="C00000"/>
              </a:buClr>
            </a:pPr>
            <a:r>
              <a:rPr lang="en-US" sz="3800" dirty="0" smtClean="0">
                <a:latin typeface="Bell MT" pitchFamily="18" charset="0"/>
              </a:rPr>
              <a:t>Simple storage mechanisms (safe box, HSA) had very large impacts</a:t>
            </a:r>
          </a:p>
          <a:p>
            <a:pPr>
              <a:buClr>
                <a:srgbClr val="C00000"/>
              </a:buClr>
            </a:pPr>
            <a:r>
              <a:rPr lang="en-US" sz="3800" dirty="0" smtClean="0">
                <a:latin typeface="Bell MT" pitchFamily="18" charset="0"/>
              </a:rPr>
              <a:t>Main channel: they help shield money from others</a:t>
            </a:r>
          </a:p>
          <a:p>
            <a:pPr lvl="1">
              <a:buClr>
                <a:srgbClr val="C00000"/>
              </a:buClr>
              <a:buFont typeface="Arial" pitchFamily="34" charset="0"/>
              <a:buChar char="•"/>
            </a:pPr>
            <a:r>
              <a:rPr lang="en-US" sz="3400" dirty="0" smtClean="0">
                <a:latin typeface="Bell MT" pitchFamily="18" charset="0"/>
              </a:rPr>
              <a:t>Demands from both the spouse and other households are important</a:t>
            </a:r>
          </a:p>
          <a:p>
            <a:pPr lvl="1">
              <a:buClr>
                <a:srgbClr val="C00000"/>
              </a:buClr>
              <a:buFont typeface="Arial" pitchFamily="34" charset="0"/>
              <a:buChar char="•"/>
            </a:pPr>
            <a:r>
              <a:rPr lang="en-US" sz="3400" dirty="0" smtClean="0">
                <a:latin typeface="Bell MT" pitchFamily="18" charset="0"/>
              </a:rPr>
              <a:t>Locking money away is very attractive for women, as long as they can access it for emergencies</a:t>
            </a:r>
          </a:p>
          <a:p>
            <a:pPr>
              <a:buClr>
                <a:srgbClr val="C00000"/>
              </a:buClr>
            </a:pPr>
            <a:r>
              <a:rPr lang="en-US" sz="3800" dirty="0" smtClean="0">
                <a:latin typeface="Bell MT" pitchFamily="18" charset="0"/>
              </a:rPr>
              <a:t>Self-discipline is a barrier for </a:t>
            </a:r>
            <a:r>
              <a:rPr lang="en-US" sz="3800" dirty="0" smtClean="0">
                <a:latin typeface="Bell MT" pitchFamily="18" charset="0"/>
              </a:rPr>
              <a:t>some women, </a:t>
            </a:r>
            <a:r>
              <a:rPr lang="en-US" sz="3800" dirty="0" smtClean="0">
                <a:latin typeface="Bell MT" pitchFamily="18" charset="0"/>
              </a:rPr>
              <a:t>but much smaller </a:t>
            </a:r>
            <a:r>
              <a:rPr lang="en-US" sz="3800" dirty="0" smtClean="0">
                <a:latin typeface="Bell MT" pitchFamily="18" charset="0"/>
              </a:rPr>
              <a:t>barrier </a:t>
            </a:r>
            <a:r>
              <a:rPr lang="en-US" sz="3800" dirty="0" smtClean="0">
                <a:latin typeface="Bell MT" pitchFamily="18" charset="0"/>
              </a:rPr>
              <a:t>than sharing norms</a:t>
            </a:r>
            <a:r>
              <a:rPr lang="en-US" dirty="0" smtClean="0">
                <a:latin typeface="Bell MT" pitchFamily="18" charset="0"/>
              </a:rPr>
              <a:t/>
            </a:r>
            <a:br>
              <a:rPr lang="en-US" dirty="0" smtClean="0">
                <a:latin typeface="Bell MT" pitchFamily="18" charset="0"/>
              </a:rPr>
            </a:br>
            <a:endParaRPr lang="en-US" dirty="0" smtClean="0">
              <a:latin typeface="Bell MT" pitchFamily="18" charset="0"/>
            </a:endParaRPr>
          </a:p>
          <a:p>
            <a:pPr>
              <a:buClr>
                <a:schemeClr val="accent3">
                  <a:lumMod val="60000"/>
                  <a:lumOff val="40000"/>
                </a:schemeClr>
              </a:buClr>
            </a:pPr>
            <a:endParaRPr lang="en-US" dirty="0"/>
          </a:p>
        </p:txBody>
      </p:sp>
      <p:sp>
        <p:nvSpPr>
          <p:cNvPr id="4"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4000" b="1" dirty="0" smtClean="0">
                <a:latin typeface="Bell MT" pitchFamily="18" charset="0"/>
              </a:rPr>
              <a:t>Conclusions from Study #2</a:t>
            </a:r>
            <a:endParaRPr lang="en-US" sz="4000" b="1" dirty="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1"/>
            <a:ext cx="8229600" cy="3657600"/>
          </a:xfrm>
        </p:spPr>
        <p:txBody>
          <a:bodyPr>
            <a:normAutofit/>
          </a:bodyPr>
          <a:lstStyle/>
          <a:p>
            <a:pPr>
              <a:buClr>
                <a:schemeClr val="accent3">
                  <a:lumMod val="75000"/>
                </a:schemeClr>
              </a:buClr>
            </a:pPr>
            <a:r>
              <a:rPr lang="en-US" sz="2800" dirty="0" smtClean="0">
                <a:latin typeface="Bell MT" pitchFamily="18" charset="0"/>
              </a:rPr>
              <a:t>16% of women have bank accounts</a:t>
            </a:r>
            <a:r>
              <a:rPr lang="en-US" dirty="0" smtClean="0">
                <a:latin typeface="Bell MT" pitchFamily="18" charset="0"/>
              </a:rPr>
              <a:t> </a:t>
            </a:r>
            <a:r>
              <a:rPr lang="en-US" sz="2000" dirty="0" smtClean="0">
                <a:latin typeface="Bell MT" pitchFamily="18" charset="0"/>
              </a:rPr>
              <a:t>(Gallup, 2010)</a:t>
            </a:r>
            <a:endParaRPr lang="en-US" sz="2400" dirty="0" smtClean="0">
              <a:latin typeface="Bell MT" pitchFamily="18" charset="0"/>
            </a:endParaRPr>
          </a:p>
          <a:p>
            <a:pPr>
              <a:buClr>
                <a:schemeClr val="accent3">
                  <a:lumMod val="75000"/>
                </a:schemeClr>
              </a:buClr>
            </a:pPr>
            <a:r>
              <a:rPr lang="en-US" sz="2800" dirty="0" smtClean="0">
                <a:latin typeface="Bell MT" pitchFamily="18" charset="0"/>
              </a:rPr>
              <a:t>Rates even lower in rural areas </a:t>
            </a:r>
            <a:r>
              <a:rPr lang="en-US" sz="2000" dirty="0" smtClean="0">
                <a:latin typeface="Bell MT" pitchFamily="18" charset="0"/>
              </a:rPr>
              <a:t>(CEGA-affiliated studies)</a:t>
            </a:r>
          </a:p>
          <a:p>
            <a:pPr lvl="1">
              <a:buClr>
                <a:schemeClr val="accent3">
                  <a:lumMod val="50000"/>
                </a:schemeClr>
              </a:buClr>
            </a:pPr>
            <a:r>
              <a:rPr lang="en-US" sz="2400" dirty="0" smtClean="0">
                <a:latin typeface="Bell MT" pitchFamily="18" charset="0"/>
              </a:rPr>
              <a:t>Uganda:  &lt;3 %    (N= 5000 households) </a:t>
            </a:r>
          </a:p>
          <a:p>
            <a:pPr lvl="1">
              <a:buClr>
                <a:schemeClr val="accent3">
                  <a:lumMod val="50000"/>
                </a:schemeClr>
              </a:buClr>
            </a:pPr>
            <a:r>
              <a:rPr lang="en-US" sz="2400" dirty="0" smtClean="0">
                <a:latin typeface="Bell MT" pitchFamily="18" charset="0"/>
              </a:rPr>
              <a:t>Malawi:   &lt;3 %    (N= 6000 households</a:t>
            </a:r>
          </a:p>
          <a:p>
            <a:pPr lvl="1">
              <a:buClr>
                <a:schemeClr val="accent3">
                  <a:lumMod val="50000"/>
                </a:schemeClr>
              </a:buClr>
            </a:pPr>
            <a:r>
              <a:rPr lang="en-US" sz="2400" dirty="0" smtClean="0">
                <a:latin typeface="Bell MT" pitchFamily="18" charset="0"/>
              </a:rPr>
              <a:t>Mali:        &lt;4 %    (N= 5000 households)</a:t>
            </a:r>
          </a:p>
          <a:p>
            <a:pPr lvl="1">
              <a:buClr>
                <a:schemeClr val="accent3">
                  <a:lumMod val="50000"/>
                </a:schemeClr>
              </a:buClr>
            </a:pPr>
            <a:r>
              <a:rPr lang="en-US" sz="2400" dirty="0" smtClean="0">
                <a:latin typeface="Bell MT" pitchFamily="18" charset="0"/>
              </a:rPr>
              <a:t>Kenya:    &lt;10%    (N= 2000 households)</a:t>
            </a:r>
          </a:p>
          <a:p>
            <a:pPr>
              <a:buClr>
                <a:schemeClr val="accent3">
                  <a:lumMod val="50000"/>
                </a:schemeClr>
              </a:buClr>
              <a:buNone/>
            </a:pPr>
            <a:endParaRPr lang="en-US" dirty="0">
              <a:latin typeface="Bell MT" pitchFamily="18" charset="0"/>
            </a:endParaRPr>
          </a:p>
        </p:txBody>
      </p:sp>
      <p:sp>
        <p:nvSpPr>
          <p:cNvPr id="5" name="Title 1"/>
          <p:cNvSpPr>
            <a:spLocks noGrp="1"/>
          </p:cNvSpPr>
          <p:nvPr>
            <p:ph type="title"/>
          </p:nvPr>
        </p:nvSpPr>
        <p:spPr>
          <a:xfrm>
            <a:off x="457200" y="274638"/>
            <a:ext cx="8229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b="1" dirty="0" smtClean="0">
                <a:latin typeface="Bell MT" pitchFamily="18" charset="0"/>
              </a:rPr>
              <a:t>Women in Sub-Saharan Africa </a:t>
            </a:r>
            <a:br>
              <a:rPr lang="en-US" b="1" dirty="0" smtClean="0">
                <a:latin typeface="Bell MT" pitchFamily="18" charset="0"/>
              </a:rPr>
            </a:br>
            <a:r>
              <a:rPr lang="en-US" b="1" dirty="0" smtClean="0">
                <a:latin typeface="Bell MT" pitchFamily="18" charset="0"/>
              </a:rPr>
              <a:t>lack access to formal banking </a:t>
            </a:r>
            <a:endParaRPr lang="en-US" b="1" dirty="0">
              <a:latin typeface="Bell MT"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4525963"/>
          </a:xfrm>
        </p:spPr>
        <p:txBody>
          <a:bodyPr/>
          <a:lstStyle/>
          <a:p>
            <a:pPr>
              <a:buClr>
                <a:srgbClr val="92D050"/>
              </a:buClr>
            </a:pPr>
            <a:r>
              <a:rPr lang="en-US" sz="2800" dirty="0" smtClean="0">
                <a:latin typeface="Bell MT" pitchFamily="18" charset="0"/>
              </a:rPr>
              <a:t>Both studies show that simple saving devices can have high impacts on women’s ability to save and invest in their business, their health</a:t>
            </a:r>
          </a:p>
          <a:p>
            <a:pPr>
              <a:buClr>
                <a:srgbClr val="92D050"/>
              </a:buClr>
            </a:pPr>
            <a:endParaRPr lang="en-US" sz="2800" dirty="0" smtClean="0">
              <a:latin typeface="Bell MT" pitchFamily="18" charset="0"/>
            </a:endParaRPr>
          </a:p>
          <a:p>
            <a:pPr>
              <a:buClr>
                <a:srgbClr val="92D050"/>
              </a:buClr>
            </a:pPr>
            <a:r>
              <a:rPr lang="en-US" sz="2800" dirty="0" smtClean="0">
                <a:latin typeface="Bell MT" pitchFamily="18" charset="0"/>
              </a:rPr>
              <a:t>Ongoing studies looking at the impact of enabling savings on</a:t>
            </a:r>
          </a:p>
          <a:p>
            <a:pPr lvl="1">
              <a:buClr>
                <a:srgbClr val="92D050"/>
              </a:buClr>
            </a:pPr>
            <a:r>
              <a:rPr lang="en-US" sz="2400" dirty="0" smtClean="0">
                <a:latin typeface="Bell MT" pitchFamily="18" charset="0"/>
              </a:rPr>
              <a:t>Business creation</a:t>
            </a:r>
          </a:p>
          <a:p>
            <a:pPr lvl="1">
              <a:buClr>
                <a:srgbClr val="92D050"/>
              </a:buClr>
            </a:pPr>
            <a:r>
              <a:rPr lang="en-US" sz="2400" dirty="0" smtClean="0">
                <a:latin typeface="Bell MT" pitchFamily="18" charset="0"/>
              </a:rPr>
              <a:t>Investments in agricultural </a:t>
            </a:r>
            <a:r>
              <a:rPr lang="en-US" sz="2400" dirty="0" smtClean="0">
                <a:latin typeface="Bell MT" pitchFamily="18" charset="0"/>
              </a:rPr>
              <a:t>technologies</a:t>
            </a:r>
            <a:endParaRPr lang="en-US" sz="2400" dirty="0" smtClean="0">
              <a:latin typeface="Bell MT" pitchFamily="18" charset="0"/>
            </a:endParaRPr>
          </a:p>
          <a:p>
            <a:pPr lvl="1">
              <a:buClr>
                <a:srgbClr val="92D050"/>
              </a:buClr>
            </a:pPr>
            <a:r>
              <a:rPr lang="en-US" sz="2400" dirty="0" smtClean="0">
                <a:latin typeface="Bell MT" pitchFamily="18" charset="0"/>
              </a:rPr>
              <a:t>Investments in education</a:t>
            </a:r>
          </a:p>
          <a:p>
            <a:pPr>
              <a:buClr>
                <a:schemeClr val="accent3">
                  <a:lumMod val="75000"/>
                </a:schemeClr>
              </a:buClr>
            </a:pPr>
            <a:endParaRPr lang="en-US" sz="2800" dirty="0" smtClean="0">
              <a:latin typeface="Bell MT" pitchFamily="18" charset="0"/>
            </a:endParaRPr>
          </a:p>
          <a:p>
            <a:pPr>
              <a:buClr>
                <a:srgbClr val="92D050"/>
              </a:buClr>
            </a:pPr>
            <a:endParaRPr lang="en-US" sz="2400" dirty="0" smtClean="0">
              <a:latin typeface="Bell MT" pitchFamily="18" charset="0"/>
            </a:endParaRPr>
          </a:p>
          <a:p>
            <a:pPr>
              <a:buClr>
                <a:schemeClr val="accent3">
                  <a:lumMod val="75000"/>
                </a:schemeClr>
              </a:buClr>
            </a:pPr>
            <a:endParaRPr lang="en-US" dirty="0">
              <a:latin typeface="Bell MT" pitchFamily="18" charset="0"/>
            </a:endParaRPr>
          </a:p>
        </p:txBody>
      </p:sp>
      <p:sp>
        <p:nvSpPr>
          <p:cNvPr id="4"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r>
              <a:rPr lang="en-US" sz="4000" b="1" dirty="0" smtClean="0">
                <a:latin typeface="Bell MT" pitchFamily="18" charset="0"/>
              </a:rPr>
              <a:t>Overall Conclusions </a:t>
            </a:r>
            <a:br>
              <a:rPr lang="en-US" sz="4000" b="1" dirty="0" smtClean="0">
                <a:latin typeface="Bell MT" pitchFamily="18" charset="0"/>
              </a:rPr>
            </a:br>
            <a:r>
              <a:rPr lang="en-US" sz="4000" b="1" dirty="0" smtClean="0">
                <a:latin typeface="Bell MT" pitchFamily="18" charset="0"/>
              </a:rPr>
              <a:t>and Future Research</a:t>
            </a:r>
            <a:endParaRPr lang="en-US" sz="4000" b="1" dirty="0">
              <a:latin typeface="Bell MT"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man walking.jpg"/>
          <p:cNvPicPr>
            <a:picLocks noGrp="1" noChangeAspect="1"/>
          </p:cNvPicPr>
          <p:nvPr>
            <p:ph idx="1"/>
          </p:nvPr>
        </p:nvPicPr>
        <p:blipFill>
          <a:blip r:embed="rId3" cstate="print"/>
          <a:stretch>
            <a:fillRect/>
          </a:stretch>
        </p:blipFill>
        <p:spPr>
          <a:xfrm>
            <a:off x="0" y="0"/>
            <a:ext cx="9144000" cy="6858000"/>
          </a:xfrm>
        </p:spPr>
      </p:pic>
      <p:sp>
        <p:nvSpPr>
          <p:cNvPr id="2" name="Title 1"/>
          <p:cNvSpPr>
            <a:spLocks noGrp="1"/>
          </p:cNvSpPr>
          <p:nvPr>
            <p:ph type="title"/>
          </p:nvPr>
        </p:nvSpPr>
        <p:spPr>
          <a:xfrm>
            <a:off x="3581400" y="4876800"/>
            <a:ext cx="5562600" cy="1143000"/>
          </a:xfrm>
        </p:spPr>
        <p:txBody>
          <a:bodyPr>
            <a:normAutofit fontScale="90000"/>
          </a:bodyPr>
          <a:lstStyle/>
          <a:p>
            <a:r>
              <a:rPr lang="en-US" sz="7300" dirty="0" smtClean="0">
                <a:solidFill>
                  <a:schemeClr val="bg1"/>
                </a:solidFill>
                <a:latin typeface="Bell MT" pitchFamily="18" charset="0"/>
              </a:rPr>
              <a:t>Thank</a:t>
            </a:r>
            <a:r>
              <a:rPr lang="en-US" dirty="0" smtClean="0">
                <a:solidFill>
                  <a:schemeClr val="bg1"/>
                </a:solidFill>
                <a:latin typeface="Bell MT" pitchFamily="18" charset="0"/>
              </a:rPr>
              <a:t> </a:t>
            </a:r>
            <a:r>
              <a:rPr lang="en-US" sz="7200" dirty="0" smtClean="0">
                <a:solidFill>
                  <a:schemeClr val="bg1"/>
                </a:solidFill>
                <a:latin typeface="Bell MT" pitchFamily="18" charset="0"/>
              </a:rPr>
              <a:t>you</a:t>
            </a:r>
            <a:r>
              <a:rPr lang="en-US" sz="7300" dirty="0" smtClean="0">
                <a:solidFill>
                  <a:schemeClr val="bg1"/>
                </a:solidFill>
                <a:latin typeface="Bell MT" pitchFamily="18" charset="0"/>
              </a:rPr>
              <a:t>!</a:t>
            </a:r>
            <a:endParaRPr lang="en-US" sz="7300" dirty="0">
              <a:solidFill>
                <a:schemeClr val="bg1"/>
              </a:solidFill>
              <a:latin typeface="Bell MT" pitchFamily="18" charset="0"/>
            </a:endParaRPr>
          </a:p>
        </p:txBody>
      </p:sp>
      <p:sp>
        <p:nvSpPr>
          <p:cNvPr id="5" name="TextBox 4"/>
          <p:cNvSpPr txBox="1"/>
          <p:nvPr/>
        </p:nvSpPr>
        <p:spPr>
          <a:xfrm>
            <a:off x="3962400" y="6019800"/>
            <a:ext cx="4953000" cy="646331"/>
          </a:xfrm>
          <a:prstGeom prst="rect">
            <a:avLst/>
          </a:prstGeom>
          <a:noFill/>
        </p:spPr>
        <p:txBody>
          <a:bodyPr wrap="square" rtlCol="0">
            <a:spAutoFit/>
          </a:bodyPr>
          <a:lstStyle/>
          <a:p>
            <a:r>
              <a:rPr lang="en-US" b="1" u="sng" dirty="0" smtClean="0">
                <a:solidFill>
                  <a:schemeClr val="bg1"/>
                </a:solidFill>
              </a:rPr>
              <a:t>For more information: </a:t>
            </a:r>
            <a:r>
              <a:rPr lang="en-US" b="1" dirty="0" smtClean="0">
                <a:solidFill>
                  <a:schemeClr val="bg1"/>
                </a:solidFill>
              </a:rPr>
              <a:t>pascaline.dupas@gmail.com</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sz="4000" b="1" dirty="0" smtClean="0">
                <a:latin typeface="Bell MT" pitchFamily="18" charset="0"/>
              </a:rPr>
              <a:t>Savings Constraints?</a:t>
            </a:r>
            <a:endParaRPr lang="en-US" sz="4000" b="1" dirty="0">
              <a:latin typeface="Bell MT" pitchFamily="18" charset="0"/>
            </a:endParaRPr>
          </a:p>
        </p:txBody>
      </p:sp>
      <p:sp>
        <p:nvSpPr>
          <p:cNvPr id="3" name="Content Placeholder 2"/>
          <p:cNvSpPr>
            <a:spLocks noGrp="1"/>
          </p:cNvSpPr>
          <p:nvPr>
            <p:ph idx="1"/>
          </p:nvPr>
        </p:nvSpPr>
        <p:spPr/>
        <p:txBody>
          <a:bodyPr>
            <a:normAutofit/>
          </a:bodyPr>
          <a:lstStyle/>
          <a:p>
            <a:pPr>
              <a:buClr>
                <a:schemeClr val="accent3">
                  <a:lumMod val="50000"/>
                </a:schemeClr>
              </a:buClr>
            </a:pPr>
            <a:endParaRPr lang="en-US" dirty="0" smtClean="0">
              <a:latin typeface="Bell MT" pitchFamily="18" charset="0"/>
            </a:endParaRPr>
          </a:p>
          <a:p>
            <a:pPr>
              <a:buClr>
                <a:schemeClr val="accent3">
                  <a:lumMod val="50000"/>
                </a:schemeClr>
              </a:buClr>
            </a:pPr>
            <a:r>
              <a:rPr lang="en-US" sz="2800" dirty="0" smtClean="0">
                <a:latin typeface="Bell MT" pitchFamily="18" charset="0"/>
              </a:rPr>
              <a:t>Informal savings mechanisms are risky/costly</a:t>
            </a:r>
          </a:p>
          <a:p>
            <a:pPr lvl="1">
              <a:buClr>
                <a:schemeClr val="accent3">
                  <a:lumMod val="50000"/>
                </a:schemeClr>
              </a:buClr>
            </a:pPr>
            <a:r>
              <a:rPr lang="en-US" dirty="0" smtClean="0">
                <a:latin typeface="Bell MT" pitchFamily="18" charset="0"/>
              </a:rPr>
              <a:t>Under the mattress</a:t>
            </a:r>
          </a:p>
          <a:p>
            <a:pPr lvl="1">
              <a:buClr>
                <a:schemeClr val="accent3">
                  <a:lumMod val="50000"/>
                </a:schemeClr>
              </a:buClr>
            </a:pPr>
            <a:r>
              <a:rPr lang="en-US" dirty="0" smtClean="0">
                <a:latin typeface="Bell MT" pitchFamily="18" charset="0"/>
              </a:rPr>
              <a:t>Investment in animals</a:t>
            </a:r>
          </a:p>
          <a:p>
            <a:pPr lvl="1">
              <a:buClr>
                <a:schemeClr val="accent3">
                  <a:lumMod val="50000"/>
                </a:schemeClr>
              </a:buClr>
            </a:pPr>
            <a:r>
              <a:rPr lang="en-US" dirty="0" err="1" smtClean="0">
                <a:latin typeface="Bell MT" pitchFamily="18" charset="0"/>
              </a:rPr>
              <a:t>Susus</a:t>
            </a:r>
            <a:endParaRPr lang="en-US" dirty="0" smtClean="0">
              <a:latin typeface="Bell MT" pitchFamily="18" charset="0"/>
            </a:endParaRPr>
          </a:p>
          <a:p>
            <a:pPr lvl="1">
              <a:buClr>
                <a:schemeClr val="accent3">
                  <a:lumMod val="50000"/>
                </a:schemeClr>
              </a:buClr>
            </a:pPr>
            <a:r>
              <a:rPr lang="en-US" dirty="0" smtClean="0">
                <a:latin typeface="Bell MT" pitchFamily="18" charset="0"/>
              </a:rPr>
              <a:t>ROSCAs</a:t>
            </a:r>
          </a:p>
          <a:p>
            <a:pPr lvl="1">
              <a:buClr>
                <a:schemeClr val="accent3">
                  <a:lumMod val="50000"/>
                </a:schemeClr>
              </a:buClr>
            </a:pPr>
            <a:endParaRPr lang="en-US" dirty="0" smtClean="0">
              <a:latin typeface="Bell MT" pitchFamily="18" charset="0"/>
            </a:endParaRPr>
          </a:p>
          <a:p>
            <a:pPr>
              <a:buClr>
                <a:schemeClr val="accent3">
                  <a:lumMod val="50000"/>
                </a:schemeClr>
              </a:buClr>
            </a:pPr>
            <a:endParaRPr lang="en-US" dirty="0">
              <a:latin typeface="Bell MT"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4000" b="1" dirty="0" smtClean="0">
                <a:latin typeface="Bell MT" pitchFamily="18" charset="0"/>
              </a:rPr>
              <a:t>Demand for formal savings services?</a:t>
            </a:r>
            <a:endParaRPr lang="en-US" sz="4000" b="1" dirty="0">
              <a:latin typeface="Bell MT" pitchFamily="18" charset="0"/>
            </a:endParaRPr>
          </a:p>
        </p:txBody>
      </p:sp>
      <p:sp>
        <p:nvSpPr>
          <p:cNvPr id="3" name="Content Placeholder 2"/>
          <p:cNvSpPr>
            <a:spLocks noGrp="1"/>
          </p:cNvSpPr>
          <p:nvPr>
            <p:ph idx="1"/>
          </p:nvPr>
        </p:nvSpPr>
        <p:spPr>
          <a:xfrm>
            <a:off x="457200" y="1600200"/>
            <a:ext cx="8229600" cy="4800600"/>
          </a:xfrm>
        </p:spPr>
        <p:txBody>
          <a:bodyPr>
            <a:normAutofit fontScale="92500"/>
          </a:bodyPr>
          <a:lstStyle/>
          <a:p>
            <a:pPr>
              <a:buClr>
                <a:schemeClr val="accent3">
                  <a:lumMod val="50000"/>
                </a:schemeClr>
              </a:buClr>
            </a:pPr>
            <a:r>
              <a:rPr lang="en-US" sz="2800" dirty="0" smtClean="0">
                <a:latin typeface="Bell MT" pitchFamily="18" charset="0"/>
              </a:rPr>
              <a:t>Is there an unmet demand for formal banking services? </a:t>
            </a:r>
          </a:p>
          <a:p>
            <a:pPr>
              <a:buClr>
                <a:schemeClr val="accent3">
                  <a:lumMod val="50000"/>
                </a:schemeClr>
              </a:buClr>
            </a:pPr>
            <a:r>
              <a:rPr lang="en-US" sz="2800" dirty="0" smtClean="0">
                <a:latin typeface="Bell MT" pitchFamily="18" charset="0"/>
              </a:rPr>
              <a:t>If yes, what barrier(s) do saving do bank accounts help overcome?</a:t>
            </a:r>
          </a:p>
          <a:p>
            <a:pPr>
              <a:buClr>
                <a:schemeClr val="accent3">
                  <a:lumMod val="50000"/>
                </a:schemeClr>
              </a:buClr>
            </a:pPr>
            <a:endParaRPr lang="en-US" sz="1400" dirty="0" smtClean="0">
              <a:latin typeface="Bell MT" pitchFamily="18" charset="0"/>
            </a:endParaRPr>
          </a:p>
          <a:p>
            <a:pPr>
              <a:buClr>
                <a:schemeClr val="accent3">
                  <a:lumMod val="50000"/>
                </a:schemeClr>
              </a:buClr>
            </a:pPr>
            <a:r>
              <a:rPr lang="en-US" sz="2800" dirty="0" smtClean="0">
                <a:latin typeface="Bell MT" pitchFamily="18" charset="0"/>
              </a:rPr>
              <a:t>Short Answer: </a:t>
            </a:r>
          </a:p>
          <a:p>
            <a:pPr lvl="1">
              <a:buClr>
                <a:schemeClr val="accent3">
                  <a:lumMod val="50000"/>
                </a:schemeClr>
              </a:buClr>
            </a:pPr>
            <a:r>
              <a:rPr lang="en-US" dirty="0" smtClean="0">
                <a:latin typeface="Bell MT" pitchFamily="18" charset="0"/>
              </a:rPr>
              <a:t>Yes, there is a demand for bank accounts among women. Accounts primarily help protect money from others.</a:t>
            </a:r>
          </a:p>
          <a:p>
            <a:pPr>
              <a:buClr>
                <a:schemeClr val="accent3">
                  <a:lumMod val="50000"/>
                </a:schemeClr>
              </a:buClr>
            </a:pPr>
            <a:r>
              <a:rPr lang="en-US" sz="2800" dirty="0" smtClean="0">
                <a:latin typeface="Bell MT" pitchFamily="18" charset="0"/>
              </a:rPr>
              <a:t>Long Answer: </a:t>
            </a:r>
          </a:p>
          <a:p>
            <a:pPr lvl="1">
              <a:buClr>
                <a:schemeClr val="accent3">
                  <a:lumMod val="50000"/>
                </a:schemeClr>
              </a:buClr>
            </a:pPr>
            <a:r>
              <a:rPr lang="en-US" dirty="0" smtClean="0">
                <a:latin typeface="Bell MT" pitchFamily="18" charset="0"/>
              </a:rPr>
              <a:t>Review of 2 studies conducted in Kenya with CEGA-affiliate Jonathan Robinson from UCSC</a:t>
            </a:r>
          </a:p>
          <a:p>
            <a:pPr>
              <a:buClr>
                <a:schemeClr val="accent3">
                  <a:lumMod val="50000"/>
                </a:schemeClr>
              </a:buClr>
            </a:pPr>
            <a:endParaRPr lang="en-US" dirty="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143000"/>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US" sz="3200" b="1" dirty="0" smtClean="0">
                <a:solidFill>
                  <a:schemeClr val="bg1"/>
                </a:solidFill>
                <a:latin typeface="Bell MT" pitchFamily="18" charset="0"/>
              </a:rPr>
              <a:t>Study #1: Banking on Women</a:t>
            </a:r>
            <a:br>
              <a:rPr lang="en-US" sz="3200" b="1" dirty="0" smtClean="0">
                <a:solidFill>
                  <a:schemeClr val="bg1"/>
                </a:solidFill>
                <a:latin typeface="Bell MT" pitchFamily="18" charset="0"/>
              </a:rPr>
            </a:br>
            <a:r>
              <a:rPr lang="en-US" sz="3200" b="1" dirty="0" smtClean="0">
                <a:solidFill>
                  <a:schemeClr val="tx2">
                    <a:lumMod val="20000"/>
                    <a:lumOff val="80000"/>
                  </a:schemeClr>
                </a:solidFill>
                <a:latin typeface="Bell MT" pitchFamily="18" charset="0"/>
              </a:rPr>
              <a:t>Market Women can benefit from formal bank accounts </a:t>
            </a:r>
            <a:endParaRPr lang="en-US" sz="3200" dirty="0">
              <a:solidFill>
                <a:schemeClr val="tx2">
                  <a:lumMod val="20000"/>
                  <a:lumOff val="80000"/>
                </a:schemeClr>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143000" y="1143000"/>
            <a:ext cx="6034617" cy="4525963"/>
          </a:xfrm>
          <a:prstGeom prst="rect">
            <a:avLst/>
          </a:prstGeom>
          <a:noFill/>
          <a:ln w="9525">
            <a:noFill/>
            <a:miter lim="800000"/>
            <a:headEnd/>
            <a:tailEnd/>
          </a:ln>
        </p:spPr>
      </p:pic>
      <p:pic>
        <p:nvPicPr>
          <p:cNvPr id="5" name="Picture 4" descr="market woman.jpg"/>
          <p:cNvPicPr>
            <a:picLocks noChangeAspect="1"/>
          </p:cNvPicPr>
          <p:nvPr/>
        </p:nvPicPr>
        <p:blipFill>
          <a:blip r:embed="rId4" cstate="print"/>
          <a:stretch>
            <a:fillRect/>
          </a:stretch>
        </p:blipFill>
        <p:spPr>
          <a:xfrm>
            <a:off x="3886200" y="2819400"/>
            <a:ext cx="5384800" cy="4038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UMALA FSA Account Opening April 12"/>
          <p:cNvPicPr>
            <a:picLocks noChangeAspect="1" noChangeArrowheads="1"/>
          </p:cNvPicPr>
          <p:nvPr/>
        </p:nvPicPr>
        <p:blipFill>
          <a:blip r:embed="rId3" cstate="print"/>
          <a:srcRect/>
          <a:stretch>
            <a:fillRect/>
          </a:stretch>
        </p:blipFill>
        <p:spPr bwMode="auto">
          <a:xfrm>
            <a:off x="-1600200" y="1371600"/>
            <a:ext cx="7620000" cy="5708794"/>
          </a:xfrm>
          <a:prstGeom prst="rect">
            <a:avLst/>
          </a:prstGeom>
          <a:noFill/>
          <a:ln w="9525">
            <a:noFill/>
            <a:miter lim="800000"/>
            <a:headEnd/>
            <a:tailEnd/>
          </a:ln>
        </p:spPr>
      </p:pic>
      <p:sp>
        <p:nvSpPr>
          <p:cNvPr id="3" name="Content Placeholder 2"/>
          <p:cNvSpPr>
            <a:spLocks noGrp="1"/>
          </p:cNvSpPr>
          <p:nvPr>
            <p:ph idx="1"/>
          </p:nvPr>
        </p:nvSpPr>
        <p:spPr>
          <a:xfrm>
            <a:off x="6019800" y="1371600"/>
            <a:ext cx="2895600" cy="5410200"/>
          </a:xfrm>
        </p:spPr>
        <p:txBody>
          <a:bodyPr>
            <a:normAutofit fontScale="55000" lnSpcReduction="20000"/>
          </a:bodyPr>
          <a:lstStyle/>
          <a:p>
            <a:pPr algn="ctr">
              <a:buNone/>
            </a:pPr>
            <a:r>
              <a:rPr lang="en-US" sz="2800" b="1" dirty="0" smtClean="0">
                <a:solidFill>
                  <a:schemeClr val="accent3">
                    <a:lumMod val="50000"/>
                  </a:schemeClr>
                </a:solidFill>
                <a:latin typeface="Bell MT" pitchFamily="18" charset="0"/>
              </a:rPr>
              <a:t> </a:t>
            </a:r>
          </a:p>
          <a:p>
            <a:pPr>
              <a:buNone/>
            </a:pPr>
            <a:endParaRPr lang="en-US" sz="1400" dirty="0" smtClean="0">
              <a:latin typeface="Bell MT" pitchFamily="18" charset="0"/>
            </a:endParaRPr>
          </a:p>
          <a:p>
            <a:pPr>
              <a:buClr>
                <a:schemeClr val="accent3">
                  <a:lumMod val="75000"/>
                </a:schemeClr>
              </a:buClr>
            </a:pPr>
            <a:r>
              <a:rPr lang="en-US" sz="4400" dirty="0" smtClean="0">
                <a:latin typeface="Bell MT" pitchFamily="18" charset="0"/>
              </a:rPr>
              <a:t>Formal savings accounts in a village bank, program paid $6 opening fee.</a:t>
            </a:r>
          </a:p>
          <a:p>
            <a:pPr>
              <a:buClr>
                <a:schemeClr val="accent3">
                  <a:lumMod val="75000"/>
                </a:schemeClr>
              </a:buClr>
            </a:pPr>
            <a:endParaRPr lang="en-US" sz="3600" dirty="0" smtClean="0">
              <a:latin typeface="Bell MT" pitchFamily="18" charset="0"/>
            </a:endParaRPr>
          </a:p>
          <a:p>
            <a:pPr>
              <a:buClr>
                <a:schemeClr val="accent3">
                  <a:lumMod val="75000"/>
                </a:schemeClr>
              </a:buClr>
            </a:pPr>
            <a:r>
              <a:rPr lang="en-US" sz="4400" dirty="0" smtClean="0">
                <a:latin typeface="Bell MT" pitchFamily="18" charset="0"/>
              </a:rPr>
              <a:t>No interest but withdrawal fees   = negative return</a:t>
            </a:r>
          </a:p>
          <a:p>
            <a:pPr>
              <a:buClr>
                <a:schemeClr val="accent3">
                  <a:lumMod val="75000"/>
                </a:schemeClr>
              </a:buClr>
            </a:pPr>
            <a:endParaRPr lang="en-US" sz="3600" dirty="0" smtClean="0">
              <a:latin typeface="Bell MT" pitchFamily="18" charset="0"/>
            </a:endParaRPr>
          </a:p>
          <a:p>
            <a:pPr>
              <a:buClr>
                <a:schemeClr val="accent3">
                  <a:lumMod val="75000"/>
                </a:schemeClr>
              </a:buClr>
            </a:pPr>
            <a:r>
              <a:rPr lang="en-US" sz="4400" dirty="0" smtClean="0">
                <a:latin typeface="Bell MT" pitchFamily="18" charset="0"/>
              </a:rPr>
              <a:t>Collected data on account recipients + comparison group over 6 months.</a:t>
            </a:r>
          </a:p>
          <a:p>
            <a:endParaRPr lang="en-US" dirty="0"/>
          </a:p>
        </p:txBody>
      </p:sp>
      <p:sp>
        <p:nvSpPr>
          <p:cNvPr id="5" name="Title 1"/>
          <p:cNvSpPr txBox="1">
            <a:spLocks/>
          </p:cNvSpPr>
          <p:nvPr/>
        </p:nvSpPr>
        <p:spPr>
          <a:xfrm>
            <a:off x="457200" y="274638"/>
            <a:ext cx="8229600" cy="1143000"/>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lt1"/>
                </a:solidFill>
                <a:effectLst/>
                <a:uLnTx/>
                <a:uFillTx/>
                <a:latin typeface="Bell MT" pitchFamily="18" charset="0"/>
                <a:ea typeface="+mn-ea"/>
                <a:cs typeface="+mn-cs"/>
              </a:rPr>
              <a:t>Testing the impact</a:t>
            </a:r>
            <a:r>
              <a:rPr kumimoji="0" lang="en-US" sz="3600" b="1" i="0" u="none" strike="noStrike" kern="1200" cap="none" spc="0" normalizeH="0" noProof="0" dirty="0" smtClean="0">
                <a:ln>
                  <a:noFill/>
                </a:ln>
                <a:solidFill>
                  <a:schemeClr val="lt1"/>
                </a:solidFill>
                <a:effectLst/>
                <a:uLnTx/>
                <a:uFillTx/>
                <a:latin typeface="Bell MT" pitchFamily="18" charset="0"/>
                <a:ea typeface="+mn-ea"/>
                <a:cs typeface="+mn-cs"/>
              </a:rPr>
              <a:t> of banking access </a:t>
            </a:r>
            <a:endParaRPr kumimoji="0" lang="en-US" sz="3600" b="1" i="0" u="none" strike="noStrike" kern="1200" cap="none" spc="0" normalizeH="0" baseline="0" noProof="0" dirty="0">
              <a:ln>
                <a:noFill/>
              </a:ln>
              <a:solidFill>
                <a:schemeClr val="lt1"/>
              </a:solidFill>
              <a:effectLst/>
              <a:uLnTx/>
              <a:uFillTx/>
              <a:latin typeface="Bell MT" pitchFamily="18"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Autofit/>
          </a:bodyPr>
          <a:lstStyle/>
          <a:p>
            <a:r>
              <a:rPr lang="en-US" sz="4000" b="1" dirty="0" smtClean="0">
                <a:latin typeface="Bell MT" pitchFamily="18" charset="0"/>
              </a:rPr>
              <a:t>Women’s Savings: Daily Average</a:t>
            </a:r>
            <a:endParaRPr lang="en-US" sz="4000" b="1" dirty="0">
              <a:latin typeface="Bell MT" pitchFamily="18" charset="0"/>
            </a:endParaRPr>
          </a:p>
        </p:txBody>
      </p:sp>
      <p:sp>
        <p:nvSpPr>
          <p:cNvPr id="6" name="TextBox 5"/>
          <p:cNvSpPr txBox="1"/>
          <p:nvPr/>
        </p:nvSpPr>
        <p:spPr>
          <a:xfrm>
            <a:off x="533400" y="1905000"/>
            <a:ext cx="3505200" cy="3785652"/>
          </a:xfrm>
          <a:prstGeom prst="rect">
            <a:avLst/>
          </a:prstGeom>
          <a:noFill/>
        </p:spPr>
        <p:txBody>
          <a:bodyPr wrap="square" rtlCol="0">
            <a:spAutoFit/>
          </a:bodyPr>
          <a:lstStyle/>
          <a:p>
            <a:pPr>
              <a:buClr>
                <a:schemeClr val="accent3">
                  <a:lumMod val="75000"/>
                </a:schemeClr>
              </a:buClr>
              <a:buFont typeface="Arial" pitchFamily="34" charset="0"/>
              <a:buChar char="•"/>
            </a:pPr>
            <a:r>
              <a:rPr lang="en-US" sz="2400" dirty="0" smtClean="0">
                <a:latin typeface="Bell MT" pitchFamily="18" charset="0"/>
              </a:rPr>
              <a:t>   On average, women in the treatment group had ten times more savings in a bank than women in the control group.</a:t>
            </a:r>
          </a:p>
          <a:p>
            <a:pPr>
              <a:buClr>
                <a:schemeClr val="accent3">
                  <a:lumMod val="75000"/>
                </a:schemeClr>
              </a:buClr>
              <a:buFont typeface="Arial" pitchFamily="34" charset="0"/>
              <a:buChar char="•"/>
            </a:pPr>
            <a:endParaRPr lang="en-US" sz="2400" dirty="0" smtClean="0">
              <a:latin typeface="Bell MT" pitchFamily="18" charset="0"/>
            </a:endParaRPr>
          </a:p>
          <a:p>
            <a:pPr>
              <a:buClr>
                <a:schemeClr val="accent3">
                  <a:lumMod val="75000"/>
                </a:schemeClr>
              </a:buClr>
              <a:buFont typeface="Arial" pitchFamily="34" charset="0"/>
              <a:buChar char="•"/>
            </a:pPr>
            <a:r>
              <a:rPr lang="en-US" sz="2400" dirty="0" smtClean="0">
                <a:latin typeface="Bell MT" pitchFamily="18" charset="0"/>
              </a:rPr>
              <a:t>   This difference nearly doubled when comparing actual account-openers against the control group. </a:t>
            </a:r>
            <a:endParaRPr lang="en-US" sz="2400" dirty="0">
              <a:latin typeface="Bell MT" pitchFamily="18" charset="0"/>
            </a:endParaRPr>
          </a:p>
        </p:txBody>
      </p:sp>
      <p:graphicFrame>
        <p:nvGraphicFramePr>
          <p:cNvPr id="8" name="Chart 7"/>
          <p:cNvGraphicFramePr/>
          <p:nvPr/>
        </p:nvGraphicFramePr>
        <p:xfrm>
          <a:off x="4191000" y="1828800"/>
          <a:ext cx="4648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0" y="6107668"/>
            <a:ext cx="1371600" cy="369332"/>
          </a:xfrm>
          <a:prstGeom prst="rect">
            <a:avLst/>
          </a:prstGeom>
          <a:noFill/>
        </p:spPr>
        <p:txBody>
          <a:bodyPr wrap="square" rtlCol="0">
            <a:spAutoFit/>
          </a:bodyPr>
          <a:lstStyle/>
          <a:p>
            <a:pPr algn="ctr"/>
            <a:r>
              <a:rPr lang="en-US" b="1" dirty="0" smtClean="0">
                <a:solidFill>
                  <a:schemeClr val="accent1">
                    <a:lumMod val="75000"/>
                  </a:schemeClr>
                </a:solidFill>
              </a:rPr>
              <a:t>~ US$ 0.01</a:t>
            </a:r>
            <a:endParaRPr lang="en-US" b="1" dirty="0">
              <a:solidFill>
                <a:schemeClr val="accent1">
                  <a:lumMod val="75000"/>
                </a:schemeClr>
              </a:solidFill>
            </a:endParaRPr>
          </a:p>
        </p:txBody>
      </p:sp>
      <p:sp>
        <p:nvSpPr>
          <p:cNvPr id="7" name="TextBox 6"/>
          <p:cNvSpPr txBox="1"/>
          <p:nvPr/>
        </p:nvSpPr>
        <p:spPr>
          <a:xfrm>
            <a:off x="6019800" y="6096000"/>
            <a:ext cx="1371600" cy="369332"/>
          </a:xfrm>
          <a:prstGeom prst="rect">
            <a:avLst/>
          </a:prstGeom>
          <a:noFill/>
        </p:spPr>
        <p:txBody>
          <a:bodyPr wrap="square" rtlCol="0">
            <a:spAutoFit/>
          </a:bodyPr>
          <a:lstStyle/>
          <a:p>
            <a:pPr algn="ctr"/>
            <a:r>
              <a:rPr lang="en-US" b="1" dirty="0" smtClean="0">
                <a:solidFill>
                  <a:srgbClr val="C00000"/>
                </a:solidFill>
              </a:rPr>
              <a:t>~ US$ 0.10</a:t>
            </a:r>
            <a:endParaRPr lang="en-US" b="1" dirty="0">
              <a:solidFill>
                <a:srgbClr val="C00000"/>
              </a:solidFill>
            </a:endParaRPr>
          </a:p>
        </p:txBody>
      </p:sp>
      <p:sp>
        <p:nvSpPr>
          <p:cNvPr id="9" name="TextBox 8"/>
          <p:cNvSpPr txBox="1"/>
          <p:nvPr/>
        </p:nvSpPr>
        <p:spPr>
          <a:xfrm>
            <a:off x="7391400" y="6107668"/>
            <a:ext cx="1371600" cy="369332"/>
          </a:xfrm>
          <a:prstGeom prst="rect">
            <a:avLst/>
          </a:prstGeom>
          <a:noFill/>
        </p:spPr>
        <p:txBody>
          <a:bodyPr wrap="square" rtlCol="0">
            <a:spAutoFit/>
          </a:bodyPr>
          <a:lstStyle/>
          <a:p>
            <a:pPr algn="ctr"/>
            <a:r>
              <a:rPr lang="en-US" b="1" dirty="0" smtClean="0">
                <a:solidFill>
                  <a:schemeClr val="accent3">
                    <a:lumMod val="75000"/>
                  </a:schemeClr>
                </a:solidFill>
              </a:rPr>
              <a:t>~ US$ 0.20</a:t>
            </a:r>
            <a:endParaRPr lang="en-US"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Autofit/>
          </a:bodyPr>
          <a:lstStyle/>
          <a:p>
            <a:r>
              <a:rPr lang="en-US" sz="4000" b="1" dirty="0" smtClean="0">
                <a:latin typeface="Bell MT" pitchFamily="18" charset="0"/>
              </a:rPr>
              <a:t>Women’s Investment in Business</a:t>
            </a:r>
            <a:endParaRPr lang="en-US" sz="4000" b="1" dirty="0">
              <a:latin typeface="Bell MT" pitchFamily="18" charset="0"/>
            </a:endParaRPr>
          </a:p>
        </p:txBody>
      </p:sp>
      <p:graphicFrame>
        <p:nvGraphicFramePr>
          <p:cNvPr id="12" name="Chart 11"/>
          <p:cNvGraphicFramePr/>
          <p:nvPr/>
        </p:nvGraphicFramePr>
        <p:xfrm>
          <a:off x="3810000" y="1752600"/>
          <a:ext cx="4648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33400" y="1981200"/>
            <a:ext cx="2819400" cy="4154984"/>
          </a:xfrm>
          <a:prstGeom prst="rect">
            <a:avLst/>
          </a:prstGeom>
          <a:noFill/>
        </p:spPr>
        <p:txBody>
          <a:bodyPr wrap="square" rtlCol="0">
            <a:spAutoFit/>
          </a:bodyPr>
          <a:lstStyle/>
          <a:p>
            <a:pPr>
              <a:buClr>
                <a:schemeClr val="accent3">
                  <a:lumMod val="75000"/>
                </a:schemeClr>
              </a:buClr>
              <a:buFont typeface="Arial" pitchFamily="34" charset="0"/>
              <a:buChar char="•"/>
            </a:pPr>
            <a:r>
              <a:rPr lang="en-US" sz="2400" dirty="0" smtClean="0">
                <a:latin typeface="Bell MT" pitchFamily="18" charset="0"/>
              </a:rPr>
              <a:t>   Women in the treatment group invested 45% more in their business</a:t>
            </a:r>
          </a:p>
          <a:p>
            <a:pPr>
              <a:buClr>
                <a:schemeClr val="accent3">
                  <a:lumMod val="75000"/>
                </a:schemeClr>
              </a:buClr>
              <a:buFont typeface="Arial" pitchFamily="34" charset="0"/>
              <a:buChar char="•"/>
            </a:pPr>
            <a:endParaRPr lang="en-US" sz="2400" dirty="0" smtClean="0">
              <a:latin typeface="Bell MT" pitchFamily="18" charset="0"/>
            </a:endParaRPr>
          </a:p>
          <a:p>
            <a:pPr>
              <a:buClr>
                <a:schemeClr val="accent3">
                  <a:lumMod val="75000"/>
                </a:schemeClr>
              </a:buClr>
              <a:buFont typeface="Arial" pitchFamily="34" charset="0"/>
              <a:buChar char="•"/>
            </a:pPr>
            <a:endParaRPr lang="en-US" sz="2400" dirty="0" smtClean="0">
              <a:latin typeface="Bell MT" pitchFamily="18" charset="0"/>
            </a:endParaRPr>
          </a:p>
          <a:p>
            <a:pPr>
              <a:buClr>
                <a:schemeClr val="accent3">
                  <a:lumMod val="75000"/>
                </a:schemeClr>
              </a:buClr>
              <a:buFont typeface="Arial" pitchFamily="34" charset="0"/>
              <a:buChar char="•"/>
            </a:pPr>
            <a:r>
              <a:rPr lang="en-US" sz="2400" dirty="0" smtClean="0">
                <a:latin typeface="Bell MT" pitchFamily="18" charset="0"/>
              </a:rPr>
              <a:t>   Women with active accounts invested twice as much than women in the control group</a:t>
            </a:r>
            <a:endParaRPr lang="en-US" sz="2400" dirty="0">
              <a:latin typeface="Bell MT" pitchFamily="18" charset="0"/>
            </a:endParaRPr>
          </a:p>
        </p:txBody>
      </p:sp>
      <p:sp>
        <p:nvSpPr>
          <p:cNvPr id="5" name="TextBox 4"/>
          <p:cNvSpPr txBox="1"/>
          <p:nvPr/>
        </p:nvSpPr>
        <p:spPr>
          <a:xfrm>
            <a:off x="4267200" y="6260068"/>
            <a:ext cx="4191000" cy="646331"/>
          </a:xfrm>
          <a:prstGeom prst="rect">
            <a:avLst/>
          </a:prstGeom>
          <a:noFill/>
        </p:spPr>
        <p:txBody>
          <a:bodyPr wrap="square" rtlCol="0">
            <a:spAutoFit/>
          </a:bodyPr>
          <a:lstStyle/>
          <a:p>
            <a:r>
              <a:rPr lang="en-US" b="1" dirty="0" smtClean="0">
                <a:solidFill>
                  <a:schemeClr val="accent1">
                    <a:lumMod val="75000"/>
                  </a:schemeClr>
                </a:solidFill>
              </a:rPr>
              <a:t>~ US$ </a:t>
            </a:r>
            <a:r>
              <a:rPr lang="en-US" b="1" dirty="0" smtClean="0">
                <a:solidFill>
                  <a:schemeClr val="accent1">
                    <a:lumMod val="75000"/>
                  </a:schemeClr>
                </a:solidFill>
              </a:rPr>
              <a:t>3.20        </a:t>
            </a:r>
            <a:r>
              <a:rPr lang="en-US" b="1" dirty="0" smtClean="0">
                <a:solidFill>
                  <a:srgbClr val="C00000"/>
                </a:solidFill>
              </a:rPr>
              <a:t>~ US$ </a:t>
            </a:r>
            <a:r>
              <a:rPr lang="en-US" b="1" dirty="0" smtClean="0">
                <a:solidFill>
                  <a:srgbClr val="C00000"/>
                </a:solidFill>
              </a:rPr>
              <a:t>4.70       </a:t>
            </a:r>
            <a:r>
              <a:rPr lang="en-US" b="1" dirty="0" smtClean="0">
                <a:solidFill>
                  <a:schemeClr val="accent3">
                    <a:lumMod val="75000"/>
                  </a:schemeClr>
                </a:solidFill>
              </a:rPr>
              <a:t>~ US$ </a:t>
            </a:r>
            <a:r>
              <a:rPr lang="en-US" b="1" dirty="0" smtClean="0">
                <a:solidFill>
                  <a:schemeClr val="accent3">
                    <a:lumMod val="75000"/>
                  </a:schemeClr>
                </a:solidFill>
              </a:rPr>
              <a:t>6.30</a:t>
            </a:r>
            <a:endParaRPr lang="en-US" b="1" dirty="0" smtClean="0">
              <a:solidFill>
                <a:schemeClr val="accent3">
                  <a:lumMod val="75000"/>
                </a:schemeClr>
              </a:solidFill>
            </a:endParaRPr>
          </a:p>
          <a:p>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Autofit/>
          </a:bodyPr>
          <a:lstStyle/>
          <a:p>
            <a:r>
              <a:rPr lang="en-US" sz="4000" b="1" dirty="0" smtClean="0">
                <a:latin typeface="Bell MT" pitchFamily="18" charset="0"/>
              </a:rPr>
              <a:t>Women’s income </a:t>
            </a:r>
            <a:br>
              <a:rPr lang="en-US" sz="4000" b="1" dirty="0" smtClean="0">
                <a:latin typeface="Bell MT" pitchFamily="18" charset="0"/>
              </a:rPr>
            </a:br>
            <a:r>
              <a:rPr lang="en-US" sz="4000" b="1" dirty="0" smtClean="0">
                <a:latin typeface="Bell MT" pitchFamily="18" charset="0"/>
              </a:rPr>
              <a:t>(</a:t>
            </a:r>
            <a:r>
              <a:rPr lang="en-US" sz="4000" b="1" dirty="0" err="1" smtClean="0">
                <a:latin typeface="Bell MT" pitchFamily="18" charset="0"/>
              </a:rPr>
              <a:t>proxied</a:t>
            </a:r>
            <a:r>
              <a:rPr lang="en-US" sz="4000" b="1" dirty="0" smtClean="0">
                <a:latin typeface="Bell MT" pitchFamily="18" charset="0"/>
              </a:rPr>
              <a:t> by total expenditures)</a:t>
            </a:r>
            <a:endParaRPr lang="en-US" sz="4000" b="1" dirty="0">
              <a:latin typeface="Bell MT" pitchFamily="18" charset="0"/>
            </a:endParaRPr>
          </a:p>
        </p:txBody>
      </p:sp>
      <p:graphicFrame>
        <p:nvGraphicFramePr>
          <p:cNvPr id="8" name="Chart 7"/>
          <p:cNvGraphicFramePr/>
          <p:nvPr/>
        </p:nvGraphicFramePr>
        <p:xfrm>
          <a:off x="1447800" y="2057400"/>
          <a:ext cx="5943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133600" y="6096000"/>
            <a:ext cx="5029200" cy="646331"/>
          </a:xfrm>
          <a:prstGeom prst="rect">
            <a:avLst/>
          </a:prstGeom>
          <a:noFill/>
        </p:spPr>
        <p:txBody>
          <a:bodyPr wrap="square" rtlCol="0">
            <a:spAutoFit/>
          </a:bodyPr>
          <a:lstStyle/>
          <a:p>
            <a:r>
              <a:rPr lang="en-US" b="1" dirty="0" smtClean="0">
                <a:solidFill>
                  <a:schemeClr val="accent1">
                    <a:lumMod val="75000"/>
                  </a:schemeClr>
                </a:solidFill>
              </a:rPr>
              <a:t>~ US$ </a:t>
            </a:r>
            <a:r>
              <a:rPr lang="en-US" b="1" dirty="0" smtClean="0">
                <a:solidFill>
                  <a:schemeClr val="accent1">
                    <a:lumMod val="75000"/>
                  </a:schemeClr>
                </a:solidFill>
              </a:rPr>
              <a:t>2.00                  </a:t>
            </a:r>
            <a:r>
              <a:rPr lang="en-US" b="1" dirty="0" smtClean="0">
                <a:solidFill>
                  <a:srgbClr val="C00000"/>
                </a:solidFill>
              </a:rPr>
              <a:t>~ US$ </a:t>
            </a:r>
            <a:r>
              <a:rPr lang="en-US" b="1" dirty="0" smtClean="0">
                <a:solidFill>
                  <a:srgbClr val="C00000"/>
                </a:solidFill>
              </a:rPr>
              <a:t>2.30               </a:t>
            </a:r>
            <a:r>
              <a:rPr lang="en-US" b="1" dirty="0" smtClean="0">
                <a:solidFill>
                  <a:schemeClr val="accent3">
                    <a:lumMod val="75000"/>
                  </a:schemeClr>
                </a:solidFill>
              </a:rPr>
              <a:t>~ </a:t>
            </a:r>
            <a:r>
              <a:rPr lang="en-US" b="1" dirty="0" smtClean="0">
                <a:solidFill>
                  <a:schemeClr val="accent3">
                    <a:lumMod val="75000"/>
                  </a:schemeClr>
                </a:solidFill>
              </a:rPr>
              <a:t>US$ </a:t>
            </a:r>
            <a:r>
              <a:rPr lang="en-US" b="1" dirty="0" smtClean="0">
                <a:solidFill>
                  <a:schemeClr val="accent3">
                    <a:lumMod val="75000"/>
                  </a:schemeClr>
                </a:solidFill>
              </a:rPr>
              <a:t>2.80</a:t>
            </a:r>
            <a:endParaRPr lang="en-US" b="1" dirty="0" smtClean="0">
              <a:solidFill>
                <a:schemeClr val="accent3">
                  <a:lumMod val="75000"/>
                </a:schemeClr>
              </a:solidFill>
            </a:endParaRPr>
          </a:p>
          <a:p>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8120</TotalTime>
  <Words>1941</Words>
  <Application>Microsoft Office PowerPoint</Application>
  <PresentationFormat>On-screen Show (4:3)</PresentationFormat>
  <Paragraphs>207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Women in Sub-Saharan Africa  lack access to formal banking </vt:lpstr>
      <vt:lpstr>Savings Constraints?</vt:lpstr>
      <vt:lpstr>Demand for formal savings services?</vt:lpstr>
      <vt:lpstr>Study #1: Banking on Women Market Women can benefit from formal bank accounts </vt:lpstr>
      <vt:lpstr>Slide 6</vt:lpstr>
      <vt:lpstr>Women’s Savings: Daily Average</vt:lpstr>
      <vt:lpstr>Women’s Investment in Business</vt:lpstr>
      <vt:lpstr>Women’s income  (proxied by total expenditures)</vt:lpstr>
      <vt:lpstr>Coping with Health Shocks</vt:lpstr>
      <vt:lpstr> Conclusions from Study #1</vt:lpstr>
      <vt:lpstr>Questions that Study #1 raised</vt:lpstr>
      <vt:lpstr>Slide 13</vt:lpstr>
      <vt:lpstr>Potential Barriers to Savings</vt:lpstr>
      <vt:lpstr>Innovative Saving Products Offered</vt:lpstr>
      <vt:lpstr>Results: Investments in Preventive Health Products over 12 months</vt:lpstr>
      <vt:lpstr>Results: Inability to afford medical treatment in past 3 months</vt:lpstr>
      <vt:lpstr>Other Results</vt:lpstr>
      <vt:lpstr>Conclusions from Study #2</vt:lpstr>
      <vt:lpstr>Overall Conclusions  and Future Research</vt:lpstr>
      <vt:lpstr>Thank you!</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 User</dc:creator>
  <cp:lastModifiedBy>Pascaline Dupas</cp:lastModifiedBy>
  <cp:revision>210</cp:revision>
  <dcterms:created xsi:type="dcterms:W3CDTF">2011-04-22T19:27:01Z</dcterms:created>
  <dcterms:modified xsi:type="dcterms:W3CDTF">2011-04-28T22:03:25Z</dcterms:modified>
</cp:coreProperties>
</file>