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59" r:id="rId3"/>
    <p:sldId id="258" r:id="rId4"/>
    <p:sldId id="262" r:id="rId5"/>
    <p:sldId id="263" r:id="rId6"/>
    <p:sldId id="264" r:id="rId7"/>
    <p:sldId id="261" r:id="rId8"/>
    <p:sldId id="265" r:id="rId9"/>
    <p:sldId id="266" r:id="rId10"/>
    <p:sldId id="267" r:id="rId11"/>
    <p:sldId id="268" r:id="rId12"/>
    <p:sldId id="269" r:id="rId13"/>
    <p:sldId id="270" r:id="rId14"/>
    <p:sldId id="271" r:id="rId15"/>
    <p:sldId id="274"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26"/>
    <p:restoredTop sz="83907"/>
  </p:normalViewPr>
  <p:slideViewPr>
    <p:cSldViewPr snapToGrid="0" snapToObjects="1">
      <p:cViewPr varScale="1">
        <p:scale>
          <a:sx n="61" d="100"/>
          <a:sy n="61" d="100"/>
        </p:scale>
        <p:origin x="-128" y="-4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83880-8E02-E346-8B46-C96793CDF02C}" type="datetimeFigureOut">
              <a:rPr lang="en-US" smtClean="0"/>
              <a:t>10/11/16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4C33F-5D46-7349-89F4-9F4948708D77}" type="slidenum">
              <a:rPr lang="en-US" smtClean="0"/>
              <a:t>‹#›</a:t>
            </a:fld>
            <a:endParaRPr lang="en-US"/>
          </a:p>
        </p:txBody>
      </p:sp>
    </p:spTree>
    <p:extLst>
      <p:ext uri="{BB962C8B-B14F-4D97-AF65-F5344CB8AC3E}">
        <p14:creationId xmlns:p14="http://schemas.microsoft.com/office/powerpoint/2010/main" val="121718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4C33F-5D46-7349-89F4-9F4948708D77}" type="slidenum">
              <a:rPr lang="en-US" smtClean="0"/>
              <a:t>3</a:t>
            </a:fld>
            <a:endParaRPr lang="en-US"/>
          </a:p>
        </p:txBody>
      </p:sp>
    </p:spTree>
    <p:extLst>
      <p:ext uri="{BB962C8B-B14F-4D97-AF65-F5344CB8AC3E}">
        <p14:creationId xmlns:p14="http://schemas.microsoft.com/office/powerpoint/2010/main" val="415198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10000"/>
              <a:buFont typeface="Arial"/>
              <a:buNone/>
            </a:pPr>
            <a:r>
              <a:rPr lang="en-US" sz="1000" dirty="0" smtClean="0">
                <a:solidFill>
                  <a:schemeClr val="dk1"/>
                </a:solidFill>
              </a:rPr>
              <a:t>Validation of the human-led and machine learning</a:t>
            </a:r>
            <a:r>
              <a:rPr lang="en-US" sz="1000" baseline="0" dirty="0" smtClean="0">
                <a:solidFill>
                  <a:schemeClr val="dk1"/>
                </a:solidFill>
              </a:rPr>
              <a:t> road tracing via Premise</a:t>
            </a:r>
          </a:p>
          <a:p>
            <a:pPr lvl="0" rtl="0">
              <a:spcBef>
                <a:spcPts val="0"/>
              </a:spcBef>
              <a:buClr>
                <a:schemeClr val="dk1"/>
              </a:buClr>
              <a:buSzPct val="110000"/>
              <a:buFont typeface="Arial"/>
              <a:buNone/>
            </a:pPr>
            <a:endParaRPr lang="en-US" sz="1000" baseline="0" dirty="0" smtClean="0">
              <a:solidFill>
                <a:schemeClr val="dk1"/>
              </a:solidFill>
            </a:endParaRPr>
          </a:p>
          <a:p>
            <a:pPr lvl="0" rtl="0">
              <a:spcBef>
                <a:spcPts val="0"/>
              </a:spcBef>
              <a:buClr>
                <a:schemeClr val="dk1"/>
              </a:buClr>
              <a:buSzPct val="110000"/>
              <a:buFont typeface="Arial"/>
              <a:buNone/>
            </a:pPr>
            <a:r>
              <a:rPr lang="en-US" sz="1000" baseline="0" dirty="0" smtClean="0">
                <a:solidFill>
                  <a:schemeClr val="dk1"/>
                </a:solidFill>
              </a:rPr>
              <a:t>Users use Android app, stored into analytics dashboards that show key indicators and insights</a:t>
            </a:r>
            <a:endParaRPr lang="en" sz="1000" dirty="0">
              <a:solidFill>
                <a:schemeClr val="dk1"/>
              </a:solidFill>
            </a:endParaRPr>
          </a:p>
        </p:txBody>
      </p:sp>
    </p:spTree>
    <p:extLst>
      <p:ext uri="{BB962C8B-B14F-4D97-AF65-F5344CB8AC3E}">
        <p14:creationId xmlns:p14="http://schemas.microsoft.com/office/powerpoint/2010/main" val="2290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10000"/>
              <a:buFont typeface="Arial"/>
              <a:buNone/>
            </a:pPr>
            <a:r>
              <a:rPr lang="en-US" sz="1000" dirty="0" smtClean="0">
                <a:solidFill>
                  <a:schemeClr val="dk1"/>
                </a:solidFill>
              </a:rPr>
              <a:t>So this is how the input screen would look for user</a:t>
            </a:r>
            <a:endParaRPr lang="en" sz="1000" dirty="0">
              <a:solidFill>
                <a:schemeClr val="dk1"/>
              </a:solidFill>
            </a:endParaRPr>
          </a:p>
        </p:txBody>
      </p:sp>
    </p:spTree>
    <p:extLst>
      <p:ext uri="{BB962C8B-B14F-4D97-AF65-F5344CB8AC3E}">
        <p14:creationId xmlns:p14="http://schemas.microsoft.com/office/powerpoint/2010/main" val="58787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rtl="0">
              <a:spcBef>
                <a:spcPts val="0"/>
              </a:spcBef>
              <a:buNone/>
            </a:pPr>
            <a:r>
              <a:rPr lang="en-US" sz="1000" dirty="0" smtClean="0">
                <a:solidFill>
                  <a:schemeClr val="dk1"/>
                </a:solidFill>
              </a:rPr>
              <a:t>Then made available and accessible to end users</a:t>
            </a:r>
            <a:r>
              <a:rPr lang="en-US" sz="1000" baseline="0" dirty="0" smtClean="0">
                <a:solidFill>
                  <a:schemeClr val="dk1"/>
                </a:solidFill>
              </a:rPr>
              <a:t> and decision makers</a:t>
            </a:r>
            <a:endParaRPr sz="1000" dirty="0">
              <a:solidFill>
                <a:schemeClr val="dk1"/>
              </a:solidFill>
            </a:endParaRPr>
          </a:p>
        </p:txBody>
      </p:sp>
    </p:spTree>
    <p:extLst>
      <p:ext uri="{BB962C8B-B14F-4D97-AF65-F5344CB8AC3E}">
        <p14:creationId xmlns:p14="http://schemas.microsoft.com/office/powerpoint/2010/main" val="15291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Cadence and Mosaics:</a:t>
            </a:r>
          </a:p>
          <a:p>
            <a:r>
              <a:rPr lang="en-US" dirty="0" smtClean="0"/>
              <a:t>	-Since the project initiation, Planet has dramatically increased imagery availability, now collecting imagery for a given location on the Earth’s surface</a:t>
            </a:r>
            <a:r>
              <a:rPr lang="en-US" baseline="0" dirty="0" smtClean="0"/>
              <a:t> 	approximately every week – soon to be every day</a:t>
            </a:r>
          </a:p>
          <a:p>
            <a:r>
              <a:rPr lang="en-US" baseline="0" dirty="0" smtClean="0"/>
              <a:t>	-Increased capacity would therefore support rapid discovery of future road construction projects in satellite data moving forward</a:t>
            </a:r>
          </a:p>
          <a:p>
            <a:endParaRPr lang="en-US" baseline="0" dirty="0" smtClean="0"/>
          </a:p>
          <a:p>
            <a:r>
              <a:rPr lang="en-US" baseline="0" dirty="0" smtClean="0"/>
              <a:t>Machine Learning Prediction:</a:t>
            </a:r>
          </a:p>
          <a:p>
            <a:r>
              <a:rPr lang="en-US" baseline="0" dirty="0" smtClean="0"/>
              <a:t>	-Pallas </a:t>
            </a:r>
            <a:r>
              <a:rPr lang="en-US" baseline="0" dirty="0" err="1" smtClean="0"/>
              <a:t>Ludens</a:t>
            </a:r>
            <a:r>
              <a:rPr lang="en-US" baseline="0" dirty="0" smtClean="0"/>
              <a:t> predictions were excellent for national roads, predicting more than 90% of such roads</a:t>
            </a:r>
          </a:p>
          <a:p>
            <a:r>
              <a:rPr lang="en-US" baseline="0" dirty="0" smtClean="0"/>
              <a:t>	-But for local roads, the machine learning was far too conservative – failed to predict much of the local road network</a:t>
            </a:r>
          </a:p>
          <a:p>
            <a:endParaRPr lang="en-US" baseline="0" dirty="0" smtClean="0"/>
          </a:p>
          <a:p>
            <a:r>
              <a:rPr lang="en-US" baseline="0" dirty="0" smtClean="0"/>
              <a:t>Tasking:</a:t>
            </a:r>
          </a:p>
          <a:p>
            <a:r>
              <a:rPr lang="en-US" baseline="0" dirty="0" smtClean="0"/>
              <a:t>	-Field validation and geoprocessing for predicted roads led to challenges</a:t>
            </a:r>
          </a:p>
          <a:p>
            <a:r>
              <a:rPr lang="en-US" baseline="0" dirty="0" smtClean="0"/>
              <a:t>	-Did not allow for tracking along road segments, only interfacing with users at the start and end of segment</a:t>
            </a:r>
          </a:p>
          <a:p>
            <a:r>
              <a:rPr lang="en-US" baseline="0" dirty="0" smtClean="0"/>
              <a:t>	-Video-level detail was required to understand road condition</a:t>
            </a:r>
          </a:p>
          <a:p>
            <a:endParaRPr lang="en-US" baseline="0" dirty="0" smtClean="0"/>
          </a:p>
          <a:p>
            <a:r>
              <a:rPr lang="en-US" baseline="0" dirty="0" smtClean="0"/>
              <a:t>New roads:</a:t>
            </a:r>
          </a:p>
          <a:p>
            <a:r>
              <a:rPr lang="en-US" baseline="0" dirty="0" smtClean="0"/>
              <a:t>	-Need to allow users to source totally new roads (that were not </a:t>
            </a:r>
            <a:r>
              <a:rPr lang="en-US" baseline="0" smtClean="0"/>
              <a:t>on the satellite prediction layer) independently</a:t>
            </a:r>
            <a:endParaRPr lang="en-US" baseline="0" dirty="0" smtClean="0"/>
          </a:p>
        </p:txBody>
      </p:sp>
      <p:sp>
        <p:nvSpPr>
          <p:cNvPr id="4" name="Slide Number Placeholder 3"/>
          <p:cNvSpPr>
            <a:spLocks noGrp="1"/>
          </p:cNvSpPr>
          <p:nvPr>
            <p:ph type="sldNum" sz="quarter" idx="10"/>
          </p:nvPr>
        </p:nvSpPr>
        <p:spPr/>
        <p:txBody>
          <a:bodyPr/>
          <a:lstStyle/>
          <a:p>
            <a:fld id="{DAE28329-6507-F446-846E-A8776C35AE0B}" type="slidenum">
              <a:rPr lang="en-US" smtClean="0"/>
              <a:t>15</a:t>
            </a:fld>
            <a:endParaRPr lang="en-US"/>
          </a:p>
        </p:txBody>
      </p:sp>
    </p:spTree>
    <p:extLst>
      <p:ext uri="{BB962C8B-B14F-4D97-AF65-F5344CB8AC3E}">
        <p14:creationId xmlns:p14="http://schemas.microsoft.com/office/powerpoint/2010/main" val="45367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900" b="0" i="0" u="none" strike="noStrike" cap="none" baseline="0" dirty="0" smtClean="0">
                <a:solidFill>
                  <a:srgbClr val="000000"/>
                </a:solidFill>
                <a:latin typeface="+mn-lt"/>
                <a:ea typeface="Arial"/>
                <a:cs typeface="Arial"/>
                <a:sym typeface="Arial"/>
              </a:rPr>
              <a:t>Planet designs, builds and launches satellites faster than any company or government in history. </a:t>
            </a:r>
          </a:p>
          <a:p>
            <a:endParaRPr lang="en-US" sz="900" b="0" i="0" u="none" strike="noStrike" cap="none" baseline="0" dirty="0" smtClean="0">
              <a:solidFill>
                <a:srgbClr val="000000"/>
              </a:solidFill>
              <a:latin typeface="+mn-lt"/>
              <a:ea typeface="Arial"/>
              <a:cs typeface="Arial"/>
              <a:sym typeface="Arial"/>
            </a:endParaRPr>
          </a:p>
          <a:p>
            <a:r>
              <a:rPr lang="en-US" sz="900" b="0" i="0" u="none" strike="noStrike" cap="none" baseline="0" dirty="0" smtClean="0">
                <a:solidFill>
                  <a:srgbClr val="000000"/>
                </a:solidFill>
                <a:latin typeface="+mn-lt"/>
                <a:ea typeface="Arial"/>
                <a:cs typeface="Arial"/>
                <a:sym typeface="Arial"/>
              </a:rPr>
              <a:t>We use consumer-grade electronics to build highly capable satellites at drastically lower costs. With the most advanced satellites launching into orbit every 3-4 months, our capabilities are on the cutting edge and always advancing.</a:t>
            </a:r>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207204C-6F83-8F43-9E78-BF61B3ADCEAB}" type="slidenum">
              <a:rPr lang="en-US" smtClean="0"/>
              <a:t>4</a:t>
            </a:fld>
            <a:endParaRPr lang="en-US"/>
          </a:p>
        </p:txBody>
      </p:sp>
    </p:spTree>
    <p:extLst>
      <p:ext uri="{BB962C8B-B14F-4D97-AF65-F5344CB8AC3E}">
        <p14:creationId xmlns:p14="http://schemas.microsoft.com/office/powerpoint/2010/main" val="206113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Clr>
                <a:schemeClr val="dk1"/>
              </a:buClr>
              <a:buSzPct val="25000"/>
              <a:buFont typeface="Arial"/>
              <a:buNone/>
            </a:pPr>
            <a:r>
              <a:rPr lang="en" sz="1000" b="0" i="0" u="none" strike="noStrike" cap="none" baseline="0" dirty="0">
                <a:solidFill>
                  <a:schemeClr val="dk1"/>
                </a:solidFill>
                <a:latin typeface="Helvetica Neue"/>
                <a:ea typeface="Helvetica Neue"/>
                <a:cs typeface="Helvetica Neue"/>
                <a:sym typeface="Helvetica Neue"/>
              </a:rPr>
              <a:t>Similar to agile software development – we iterate fast and release often - across spacecraft development, mission control, and product development.</a:t>
            </a:r>
          </a:p>
          <a:p>
            <a:pPr marL="0" marR="0" lvl="0" indent="0" algn="l" rtl="0">
              <a:spcBef>
                <a:spcPts val="0"/>
              </a:spcBef>
              <a:spcAft>
                <a:spcPts val="600"/>
              </a:spcAft>
              <a:buClr>
                <a:schemeClr val="dk1"/>
              </a:buClr>
              <a:buFont typeface="Arial"/>
              <a:buNone/>
            </a:pPr>
            <a:endParaRPr sz="1000" b="0" i="0" u="none" strike="noStrike" cap="none" baseline="0" dirty="0">
              <a:solidFill>
                <a:schemeClr val="dk1"/>
              </a:solidFill>
              <a:latin typeface="Helvetica Neue"/>
              <a:ea typeface="Helvetica Neue"/>
              <a:cs typeface="Helvetica Neue"/>
              <a:sym typeface="Helvetica Neue"/>
            </a:endParaRPr>
          </a:p>
          <a:p>
            <a:pPr marL="0" marR="0" lvl="0" indent="0" algn="l" rtl="0">
              <a:spcBef>
                <a:spcPts val="0"/>
              </a:spcBef>
              <a:buNone/>
            </a:pPr>
            <a:r>
              <a:rPr lang="en" sz="1000" b="0" i="0" u="none" strike="noStrike" cap="none" baseline="0" dirty="0">
                <a:solidFill>
                  <a:schemeClr val="dk1"/>
                </a:solidFill>
                <a:latin typeface="Helvetica Neue"/>
                <a:ea typeface="Helvetica Neue"/>
                <a:cs typeface="Helvetica Neue"/>
                <a:sym typeface="Helvetica Neue"/>
              </a:rPr>
              <a:t>We deploy new spacecraft every few months instead of every few years.  The allows us to put new technology into space faster. </a:t>
            </a:r>
            <a:r>
              <a:rPr lang="en" sz="1000" b="0" i="0" u="none" strike="noStrike" cap="none" baseline="0" dirty="0" smtClean="0">
                <a:solidFill>
                  <a:schemeClr val="dk1"/>
                </a:solidFill>
                <a:latin typeface="Calibri"/>
                <a:ea typeface="Calibri"/>
                <a:cs typeface="Calibri"/>
                <a:sym typeface="Calibri"/>
              </a:rPr>
              <a:t>We have iterated fast and release often (1</a:t>
            </a:r>
            <a:r>
              <a:rPr lang="en-US" sz="1000" b="0" i="0" u="none" strike="noStrike" cap="none" baseline="0" dirty="0" smtClean="0">
                <a:solidFill>
                  <a:schemeClr val="dk1"/>
                </a:solidFill>
                <a:latin typeface="Calibri"/>
                <a:ea typeface="Calibri"/>
                <a:cs typeface="Calibri"/>
                <a:sym typeface="Calibri"/>
              </a:rPr>
              <a:t>3</a:t>
            </a:r>
            <a:r>
              <a:rPr lang="en" sz="1000" b="0" i="0" u="none" strike="noStrike" cap="none" baseline="0" dirty="0" smtClean="0">
                <a:solidFill>
                  <a:schemeClr val="dk1"/>
                </a:solidFill>
                <a:latin typeface="Calibri"/>
                <a:ea typeface="Calibri"/>
                <a:cs typeface="Calibri"/>
                <a:sym typeface="Calibri"/>
              </a:rPr>
              <a:t> design cycles in 3 years) and we’ve embraced best-practices from Silicon </a:t>
            </a:r>
            <a:r>
              <a:rPr lang="en-US" sz="1000" b="0" i="0" u="none" strike="noStrike" cap="none" baseline="0" dirty="0" smtClean="0">
                <a:solidFill>
                  <a:schemeClr val="dk1"/>
                </a:solidFill>
                <a:latin typeface="Calibri"/>
                <a:ea typeface="Calibri"/>
                <a:cs typeface="Calibri"/>
                <a:sym typeface="Calibri"/>
              </a:rPr>
              <a:t>Valley.</a:t>
            </a:r>
          </a:p>
          <a:p>
            <a:pPr marL="0" marR="0" lvl="0" indent="0" algn="l" rtl="0">
              <a:spcBef>
                <a:spcPts val="0"/>
              </a:spcBef>
              <a:buNone/>
            </a:pPr>
            <a:endParaRPr lang="en-US" sz="1000" b="0" i="0" u="none" strike="noStrike" cap="none" baseline="0" dirty="0" smtClean="0">
              <a:solidFill>
                <a:schemeClr val="dk1"/>
              </a:solidFill>
              <a:latin typeface="Helvetica Neue"/>
              <a:ea typeface="Helvetica Neue"/>
              <a:cs typeface="Helvetica Neue"/>
              <a:sym typeface="Helvetica Neue"/>
            </a:endParaRPr>
          </a:p>
          <a:p>
            <a:pPr marL="0" marR="0" lvl="0" indent="0" algn="l" rtl="0">
              <a:spcBef>
                <a:spcPts val="0"/>
              </a:spcBef>
              <a:spcAft>
                <a:spcPts val="600"/>
              </a:spcAft>
              <a:buClr>
                <a:schemeClr val="dk1"/>
              </a:buClr>
              <a:buSzPct val="25000"/>
              <a:buFont typeface="Arial"/>
              <a:buNone/>
            </a:pPr>
            <a:r>
              <a:rPr lang="en" sz="1000" b="0" i="0" u="none" strike="noStrike" cap="none" baseline="0" dirty="0" smtClean="0">
                <a:solidFill>
                  <a:schemeClr val="dk1"/>
                </a:solidFill>
                <a:latin typeface="Helvetica Neue"/>
                <a:ea typeface="Helvetica Neue"/>
                <a:cs typeface="Helvetica Neue"/>
                <a:sym typeface="Helvetica Neue"/>
              </a:rPr>
              <a:t>Whether </a:t>
            </a:r>
            <a:r>
              <a:rPr lang="en" sz="1000" b="0" i="0" u="none" strike="noStrike" cap="none" baseline="0" dirty="0">
                <a:solidFill>
                  <a:schemeClr val="dk1"/>
                </a:solidFill>
                <a:latin typeface="Helvetica Neue"/>
                <a:ea typeface="Helvetica Neue"/>
                <a:cs typeface="Helvetica Neue"/>
                <a:sym typeface="Helvetica Neue"/>
              </a:rPr>
              <a:t>it’s new sensors such as Thermal, Short Wave, Red Edge or submeter resolution, the advantage we offer is to make these innovations happen faster and cheaper and to be more relevant and accessible to </a:t>
            </a:r>
            <a:r>
              <a:rPr lang="en-US" sz="1000" b="0" i="0" u="none" strike="noStrike" cap="none" baseline="0" dirty="0" smtClean="0">
                <a:solidFill>
                  <a:schemeClr val="dk1"/>
                </a:solidFill>
                <a:latin typeface="Helvetica Neue"/>
                <a:ea typeface="Helvetica Neue"/>
                <a:cs typeface="Helvetica Neue"/>
                <a:sym typeface="Helvetica Neue"/>
              </a:rPr>
              <a:t>users</a:t>
            </a:r>
            <a:r>
              <a:rPr lang="en" sz="1000" b="0" i="0" u="none" strike="noStrike" cap="none" baseline="0" dirty="0" smtClean="0">
                <a:solidFill>
                  <a:schemeClr val="dk1"/>
                </a:solidFill>
                <a:latin typeface="Helvetica Neue"/>
                <a:ea typeface="Helvetica Neue"/>
                <a:cs typeface="Helvetica Neue"/>
                <a:sym typeface="Helvetica Neue"/>
              </a:rPr>
              <a:t>.</a:t>
            </a:r>
            <a:endParaRPr lang="en-US" sz="1000" b="0" i="0" u="none" strike="noStrike" cap="none" baseline="0" dirty="0" smtClean="0">
              <a:solidFill>
                <a:schemeClr val="dk1"/>
              </a:solidFill>
              <a:latin typeface="Helvetica Neue"/>
              <a:ea typeface="Helvetica Neue"/>
              <a:cs typeface="Helvetica Neue"/>
              <a:sym typeface="Helvetica Neue"/>
            </a:endParaRPr>
          </a:p>
          <a:p>
            <a:pPr marL="0" marR="0" lvl="0" indent="0" algn="l" rtl="0">
              <a:spcBef>
                <a:spcPts val="0"/>
              </a:spcBef>
              <a:spcAft>
                <a:spcPts val="600"/>
              </a:spcAft>
              <a:buClr>
                <a:schemeClr val="dk1"/>
              </a:buClr>
              <a:buSzPct val="25000"/>
              <a:buFont typeface="Arial"/>
              <a:buNone/>
            </a:pPr>
            <a:endParaRPr lang="en-US" sz="1000" b="0" i="0" u="none" strike="noStrike" cap="none" baseline="0" dirty="0" smtClean="0">
              <a:solidFill>
                <a:schemeClr val="dk1"/>
              </a:solidFill>
              <a:latin typeface="Helvetica Neue"/>
              <a:ea typeface="Helvetica Neue"/>
              <a:cs typeface="Helvetica Neue"/>
              <a:sym typeface="Helvetica Neue"/>
            </a:endParaRPr>
          </a:p>
          <a:p>
            <a:pPr marL="0" marR="0" lvl="0" indent="0" algn="l" defTabSz="457200" rtl="0" eaLnBrk="1" fontAlgn="auto" latinLnBrk="0" hangingPunct="1">
              <a:lnSpc>
                <a:spcPct val="100000"/>
              </a:lnSpc>
              <a:spcBef>
                <a:spcPts val="0"/>
              </a:spcBef>
              <a:spcAft>
                <a:spcPts val="600"/>
              </a:spcAft>
              <a:buClr>
                <a:schemeClr val="dk1"/>
              </a:buClr>
              <a:buSzPct val="25000"/>
              <a:buFont typeface="Arial"/>
              <a:buNone/>
              <a:tabLst/>
              <a:defRPr/>
            </a:pPr>
            <a:r>
              <a:rPr lang="en-US" sz="1000" b="0" i="0" u="none" strike="noStrike" cap="none" baseline="0" dirty="0" smtClean="0">
                <a:solidFill>
                  <a:schemeClr val="dk1"/>
                </a:solidFill>
                <a:latin typeface="Helvetica Neue"/>
                <a:ea typeface="Helvetica Neue"/>
                <a:cs typeface="Helvetica Neue"/>
                <a:sym typeface="Helvetica Neue"/>
              </a:rPr>
              <a:t>We just released for technology demo our newest build, Build 13, and we’re excited to see that fly later this year. As context, most satellite production companies would not have finished one complete design cycle in 3 years. We’ve finished 13, and put over 70 </a:t>
            </a:r>
            <a:r>
              <a:rPr lang="en-US" sz="1000" b="0" i="0" u="none" strike="noStrike" cap="none" baseline="0" dirty="0" err="1" smtClean="0">
                <a:solidFill>
                  <a:schemeClr val="dk1"/>
                </a:solidFill>
                <a:latin typeface="Helvetica Neue"/>
                <a:ea typeface="Helvetica Neue"/>
                <a:cs typeface="Helvetica Neue"/>
                <a:sym typeface="Helvetica Neue"/>
              </a:rPr>
              <a:t>sats</a:t>
            </a:r>
            <a:r>
              <a:rPr lang="en-US" sz="1000" b="0" i="0" u="none" strike="noStrike" cap="none" baseline="0" dirty="0" smtClean="0">
                <a:solidFill>
                  <a:schemeClr val="dk1"/>
                </a:solidFill>
                <a:latin typeface="Helvetica Neue"/>
                <a:ea typeface="Helvetica Neue"/>
                <a:cs typeface="Helvetica Neue"/>
                <a:sym typeface="Helvetica Neue"/>
              </a:rPr>
              <a:t> on orbit in that tie frame.</a:t>
            </a:r>
          </a:p>
          <a:p>
            <a:pPr marL="0" marR="0" lvl="0" indent="0" algn="l" rtl="0">
              <a:spcBef>
                <a:spcPts val="0"/>
              </a:spcBef>
              <a:spcAft>
                <a:spcPts val="600"/>
              </a:spcAft>
              <a:buClr>
                <a:schemeClr val="dk1"/>
              </a:buClr>
              <a:buSzPct val="25000"/>
              <a:buFont typeface="Arial"/>
              <a:buNone/>
            </a:pPr>
            <a:endParaRPr lang="en" sz="1000" b="0" i="0" u="none" strike="noStrike" cap="none" baseline="0" dirty="0">
              <a:solidFill>
                <a:schemeClr val="dk1"/>
              </a:solidFill>
              <a:latin typeface="Helvetica Neue"/>
              <a:ea typeface="Helvetica Neue"/>
              <a:cs typeface="Helvetica Neue"/>
              <a:sym typeface="Helvetica Neue"/>
            </a:endParaRPr>
          </a:p>
        </p:txBody>
      </p:sp>
      <p:sp>
        <p:nvSpPr>
          <p:cNvPr id="269" name="Shape 269"/>
          <p:cNvSpPr txBox="1">
            <a:spLocks noGrp="1"/>
          </p:cNvSpPr>
          <p:nvPr>
            <p:ph type="sldNum" idx="12"/>
          </p:nvPr>
        </p:nvSpPr>
        <p:spPr>
          <a:xfrm>
            <a:off x="3884612" y="8685213"/>
            <a:ext cx="2971799" cy="457200"/>
          </a:xfrm>
          <a:prstGeom prst="rect">
            <a:avLst/>
          </a:prstGeom>
          <a:noFill/>
          <a:ln>
            <a:noFill/>
          </a:ln>
        </p:spPr>
        <p:txBody>
          <a:bodyPr lIns="89300" tIns="44650" rIns="89300" bIns="44650" anchor="b" anchorCtr="0">
            <a:noAutofit/>
          </a:bodyPr>
          <a:lstStyle/>
          <a:p>
            <a:pPr marL="0" marR="0" lvl="0" indent="0" algn="r" rtl="0">
              <a:spcBef>
                <a:spcPts val="0"/>
              </a:spcBef>
              <a:buSzPct val="25000"/>
              <a:buNone/>
            </a:pPr>
            <a:fld id="{00000000-1234-1234-1234-123412341234}" type="slidenum">
              <a:rPr lang="en" sz="1800" b="0" i="0" u="none" strike="noStrike" cap="none" baseline="0">
                <a:solidFill>
                  <a:srgbClr val="000000"/>
                </a:solidFill>
                <a:latin typeface="Calibri"/>
                <a:ea typeface="Calibri"/>
                <a:cs typeface="Calibri"/>
                <a:sym typeface="Calibri"/>
              </a:rPr>
              <a:t>5</a:t>
            </a:fld>
            <a:endParaRPr lang="en" sz="18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330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a:t>
            </a:r>
            <a:r>
              <a:rPr lang="en-US" baseline="0" dirty="0" smtClean="0"/>
              <a:t> shows how our satellites are on a monitoring mission versus a tasking operation.</a:t>
            </a:r>
          </a:p>
          <a:p>
            <a:endParaRPr lang="en-US" baseline="0" dirty="0" smtClean="0"/>
          </a:p>
          <a:p>
            <a:r>
              <a:rPr lang="en-US" dirty="0" smtClean="0"/>
              <a:t>This lends itself toward the capture of serendipitous events across the globe.  We effectively create a line scanner for the planet by putting the satellites in on particular orbit and placing them along track where one satellite’s swath width just overlaps with the one previous.</a:t>
            </a:r>
          </a:p>
          <a:p>
            <a:endParaRPr lang="en-US" dirty="0"/>
          </a:p>
        </p:txBody>
      </p:sp>
      <p:sp>
        <p:nvSpPr>
          <p:cNvPr id="4" name="Slide Number Placeholder 3"/>
          <p:cNvSpPr>
            <a:spLocks noGrp="1"/>
          </p:cNvSpPr>
          <p:nvPr>
            <p:ph type="sldNum" sz="quarter" idx="10"/>
          </p:nvPr>
        </p:nvSpPr>
        <p:spPr/>
        <p:txBody>
          <a:bodyPr/>
          <a:lstStyle/>
          <a:p>
            <a:fld id="{DAE28329-6507-F446-846E-A8776C35AE0B}" type="slidenum">
              <a:rPr lang="en-US" smtClean="0"/>
              <a:t>6</a:t>
            </a:fld>
            <a:endParaRPr lang="en-US"/>
          </a:p>
        </p:txBody>
      </p:sp>
    </p:spTree>
    <p:extLst>
      <p:ext uri="{BB962C8B-B14F-4D97-AF65-F5344CB8AC3E}">
        <p14:creationId xmlns:p14="http://schemas.microsoft.com/office/powerpoint/2010/main" val="96528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Humans are constantly affecting our planet, and our actions have far reaching effects. You can’t fix a problem if you don’t know about it. With imagery at a much higher temporal resolution - you can see see trees being cut, fields harvested, roads built, thus providing an unprecedented ability to detect and act on change</a:t>
            </a:r>
          </a:p>
          <a:p>
            <a:pPr>
              <a:spcBef>
                <a:spcPts val="0"/>
              </a:spcBef>
              <a:buNone/>
            </a:pPr>
            <a:endParaRPr lang="en-US" dirty="0" smtClean="0"/>
          </a:p>
          <a:p>
            <a:pPr>
              <a:spcBef>
                <a:spcPts val="0"/>
              </a:spcBef>
              <a:buNone/>
            </a:pPr>
            <a:endParaRPr lang="en-US" dirty="0" smtClean="0"/>
          </a:p>
          <a:p>
            <a:pPr>
              <a:spcBef>
                <a:spcPts val="0"/>
              </a:spcBef>
              <a:buNone/>
            </a:pPr>
            <a:endParaRPr lang="en-US" dirty="0" smtClean="0"/>
          </a:p>
          <a:p>
            <a:pPr>
              <a:spcBef>
                <a:spcPts val="0"/>
              </a:spcBef>
              <a:buNone/>
            </a:pPr>
            <a:endParaRPr dirty="0"/>
          </a:p>
        </p:txBody>
      </p:sp>
    </p:spTree>
    <p:extLst>
      <p:ext uri="{BB962C8B-B14F-4D97-AF65-F5344CB8AC3E}">
        <p14:creationId xmlns:p14="http://schemas.microsoft.com/office/powerpoint/2010/main" val="127480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smtClean="0"/>
              <a:t>Investment in road infrastructure is massive, but tracking its progress and efficacy for rural populations is a challenge</a:t>
            </a:r>
          </a:p>
          <a:p>
            <a:pPr fontAlgn="base"/>
            <a:r>
              <a:rPr lang="en-US" sz="1200" dirty="0" smtClean="0"/>
              <a:t>	-In the Philippines in particular,</a:t>
            </a:r>
            <a:r>
              <a:rPr lang="en-US" sz="1200" baseline="0" dirty="0" smtClean="0"/>
              <a:t> no connective service is more urgent than roads – and the Government as well as development organizations have 	increased investment in road programs to meet a stated commitment of paving the primary national road network by the end of this year</a:t>
            </a:r>
          </a:p>
          <a:p>
            <a:pPr fontAlgn="base"/>
            <a:r>
              <a:rPr lang="en-US" sz="1200" baseline="0" dirty="0" smtClean="0"/>
              <a:t>	-But a comprehensive map of existing roads is still missing – so the goal of this project was the map the approximate 4,000km of unmapped roads in 	Palawan</a:t>
            </a:r>
            <a:endParaRPr lang="en-US" sz="1200" dirty="0" smtClean="0"/>
          </a:p>
          <a:p>
            <a:pPr fontAlgn="base"/>
            <a:endParaRPr lang="en-US" sz="1200" dirty="0" smtClean="0"/>
          </a:p>
          <a:p>
            <a:pPr fontAlgn="base"/>
            <a:r>
              <a:rPr lang="en-US" sz="1200" dirty="0" smtClean="0"/>
              <a:t>In this project,</a:t>
            </a:r>
            <a:r>
              <a:rPr lang="en-US" sz="1200" baseline="0" dirty="0" smtClean="0"/>
              <a:t> we worked with multiple partners to demonstrate the application of our Earth monitoring technologies to solving this challenge – combining satellite imagery with ground-data collection through smart phones to demonstrate rapid, comprehensive road mapping for Palawan.</a:t>
            </a:r>
          </a:p>
          <a:p>
            <a:pPr fontAlgn="base"/>
            <a:r>
              <a:rPr lang="en-US" sz="1200" baseline="0" dirty="0" smtClean="0"/>
              <a:t>	-</a:t>
            </a:r>
            <a:r>
              <a:rPr lang="en-US" sz="1200" dirty="0" smtClean="0"/>
              <a:t>Planet provided current and high-cadence imagery, from which existing road networks</a:t>
            </a:r>
            <a:r>
              <a:rPr lang="en-US" sz="1200" baseline="0" dirty="0" smtClean="0"/>
              <a:t> were mapped</a:t>
            </a:r>
            <a:endParaRPr lang="en-US" sz="1200" dirty="0" smtClean="0"/>
          </a:p>
          <a:p>
            <a:pPr fontAlgn="base"/>
            <a:r>
              <a:rPr lang="en-US" sz="1200" dirty="0" smtClean="0"/>
              <a:t>	-New roads were then traced by crowd-sourced users via our partners</a:t>
            </a:r>
            <a:r>
              <a:rPr lang="en-US" sz="1200" baseline="0" dirty="0" smtClean="0"/>
              <a:t> at </a:t>
            </a:r>
            <a:r>
              <a:rPr lang="en-US" sz="1200" dirty="0" smtClean="0"/>
              <a:t>the Pallas </a:t>
            </a:r>
            <a:r>
              <a:rPr lang="en-US" sz="1200" dirty="0" err="1" smtClean="0"/>
              <a:t>Ludens</a:t>
            </a:r>
            <a:r>
              <a:rPr lang="en-US" sz="1200" dirty="0" smtClean="0"/>
              <a:t> Vision Lab</a:t>
            </a:r>
            <a:r>
              <a:rPr lang="is-IS" sz="1200" dirty="0" smtClean="0"/>
              <a:t>… This was an experimental aspect of the project, 	which leveraged machine learning for road prediction (including predictions around whether the</a:t>
            </a:r>
            <a:r>
              <a:rPr lang="is-IS" sz="1200" baseline="0" dirty="0" smtClean="0"/>
              <a:t> road was dirt or concrete).</a:t>
            </a:r>
            <a:endParaRPr lang="en-US" sz="1200" dirty="0" smtClean="0"/>
          </a:p>
          <a:p>
            <a:pPr fontAlgn="base"/>
            <a:r>
              <a:rPr lang="en-US" sz="1200" dirty="0" smtClean="0"/>
              <a:t>	-New road segments identified by the machine learning and</a:t>
            </a:r>
            <a:r>
              <a:rPr lang="en-US" sz="1200" baseline="0" dirty="0" smtClean="0"/>
              <a:t> human-led tracing activities</a:t>
            </a:r>
            <a:r>
              <a:rPr lang="en-US" sz="1200" dirty="0" smtClean="0"/>
              <a:t> were then validated in the field by Premise Data Corporation</a:t>
            </a:r>
            <a:r>
              <a:rPr lang="en-US" sz="1200" baseline="0" dirty="0" smtClean="0"/>
              <a:t> 	</a:t>
            </a:r>
            <a:r>
              <a:rPr lang="en-US" sz="1200" dirty="0" smtClean="0"/>
              <a:t>(verified both presence and quality)</a:t>
            </a:r>
          </a:p>
          <a:p>
            <a:pPr fontAlgn="base"/>
            <a:r>
              <a:rPr lang="en-US" sz="1200" dirty="0" smtClean="0"/>
              <a:t>	-And</a:t>
            </a:r>
            <a:r>
              <a:rPr lang="en-US" sz="1200" baseline="0" dirty="0" smtClean="0"/>
              <a:t> finally, d</a:t>
            </a:r>
            <a:r>
              <a:rPr lang="en-US" sz="1200" dirty="0" smtClean="0"/>
              <a:t>ata was integrated in the Open Roads Mapping Analytics Platform and made accessible to World Bank and Philippine government 	organizations.</a:t>
            </a:r>
          </a:p>
          <a:p>
            <a:endParaRPr lang="en-US" dirty="0" smtClean="0"/>
          </a:p>
        </p:txBody>
      </p:sp>
      <p:sp>
        <p:nvSpPr>
          <p:cNvPr id="4" name="Slide Number Placeholder 3"/>
          <p:cNvSpPr>
            <a:spLocks noGrp="1"/>
          </p:cNvSpPr>
          <p:nvPr>
            <p:ph type="sldNum" sz="quarter" idx="10"/>
          </p:nvPr>
        </p:nvSpPr>
        <p:spPr/>
        <p:txBody>
          <a:bodyPr/>
          <a:lstStyle/>
          <a:p>
            <a:fld id="{DAE28329-6507-F446-846E-A8776C35AE0B}" type="slidenum">
              <a:rPr lang="en-US" smtClean="0"/>
              <a:t>8</a:t>
            </a:fld>
            <a:endParaRPr lang="en-US"/>
          </a:p>
        </p:txBody>
      </p:sp>
    </p:spTree>
    <p:extLst>
      <p:ext uri="{BB962C8B-B14F-4D97-AF65-F5344CB8AC3E}">
        <p14:creationId xmlns:p14="http://schemas.microsoft.com/office/powerpoint/2010/main" val="78207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10000"/>
              <a:buFont typeface="Arial"/>
              <a:buNone/>
            </a:pPr>
            <a:r>
              <a:rPr lang="en-US" sz="1000" dirty="0" smtClean="0">
                <a:solidFill>
                  <a:schemeClr val="dk1"/>
                </a:solidFill>
              </a:rPr>
              <a:t>So here is</a:t>
            </a:r>
            <a:r>
              <a:rPr lang="en-US" sz="1000" baseline="0" dirty="0" smtClean="0">
                <a:solidFill>
                  <a:schemeClr val="dk1"/>
                </a:solidFill>
              </a:rPr>
              <a:t> a quick visual on how the initial imagery looked through the Planet API</a:t>
            </a:r>
            <a:endParaRPr lang="en" sz="1000" dirty="0">
              <a:solidFill>
                <a:schemeClr val="dk1"/>
              </a:solidFill>
            </a:endParaRPr>
          </a:p>
        </p:txBody>
      </p:sp>
    </p:spTree>
    <p:extLst>
      <p:ext uri="{BB962C8B-B14F-4D97-AF65-F5344CB8AC3E}">
        <p14:creationId xmlns:p14="http://schemas.microsoft.com/office/powerpoint/2010/main" val="1789527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Human-led road tracing from</a:t>
            </a:r>
            <a:r>
              <a:rPr lang="en-US" baseline="0" dirty="0" smtClean="0"/>
              <a:t> the satellite imagery</a:t>
            </a:r>
            <a:endParaRPr lang="en-US" dirty="0"/>
          </a:p>
        </p:txBody>
      </p:sp>
      <p:sp>
        <p:nvSpPr>
          <p:cNvPr id="4" name="Slide Number Placeholder 3"/>
          <p:cNvSpPr>
            <a:spLocks noGrp="1"/>
          </p:cNvSpPr>
          <p:nvPr>
            <p:ph type="sldNum" sz="quarter" idx="10"/>
          </p:nvPr>
        </p:nvSpPr>
        <p:spPr/>
        <p:txBody>
          <a:bodyPr/>
          <a:lstStyle/>
          <a:p>
            <a:fld id="{5674C33F-5D46-7349-89F4-9F4948708D77}" type="slidenum">
              <a:rPr lang="en-US" smtClean="0"/>
              <a:t>10</a:t>
            </a:fld>
            <a:endParaRPr lang="en-US"/>
          </a:p>
        </p:txBody>
      </p:sp>
    </p:spTree>
    <p:extLst>
      <p:ext uri="{BB962C8B-B14F-4D97-AF65-F5344CB8AC3E}">
        <p14:creationId xmlns:p14="http://schemas.microsoft.com/office/powerpoint/2010/main" val="213774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change visible with high-res, high-cadence imagery from Planet</a:t>
            </a:r>
            <a:endParaRPr lang="en-US" dirty="0"/>
          </a:p>
        </p:txBody>
      </p:sp>
      <p:sp>
        <p:nvSpPr>
          <p:cNvPr id="4" name="Slide Number Placeholder 3"/>
          <p:cNvSpPr>
            <a:spLocks noGrp="1"/>
          </p:cNvSpPr>
          <p:nvPr>
            <p:ph type="sldNum" sz="quarter" idx="10"/>
          </p:nvPr>
        </p:nvSpPr>
        <p:spPr/>
        <p:txBody>
          <a:bodyPr/>
          <a:lstStyle/>
          <a:p>
            <a:fld id="{5674C33F-5D46-7349-89F4-9F4948708D77}" type="slidenum">
              <a:rPr lang="en-US" smtClean="0"/>
              <a:t>11</a:t>
            </a:fld>
            <a:endParaRPr lang="en-US"/>
          </a:p>
        </p:txBody>
      </p:sp>
    </p:spTree>
    <p:extLst>
      <p:ext uri="{BB962C8B-B14F-4D97-AF65-F5344CB8AC3E}">
        <p14:creationId xmlns:p14="http://schemas.microsoft.com/office/powerpoint/2010/main" val="862403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67F89-1BB0-6B4F-9DAC-74AF085418C0}"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74555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67F89-1BB0-6B4F-9DAC-74AF085418C0}"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32564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67F89-1BB0-6B4F-9DAC-74AF085418C0}"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1393452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8" name="Picture 7" descr="muir-woods-web.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p:cNvSpPr txBox="1"/>
          <p:nvPr userDrawn="1"/>
        </p:nvSpPr>
        <p:spPr>
          <a:xfrm>
            <a:off x="2348089" y="6529706"/>
            <a:ext cx="5892800" cy="29745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333" dirty="0">
                <a:solidFill>
                  <a:srgbClr val="FFFFFF">
                    <a:alpha val="50000"/>
                  </a:srgbClr>
                </a:solidFill>
                <a:latin typeface="Arial Black"/>
                <a:cs typeface="Arial Black"/>
              </a:rPr>
              <a:t>Muir Woods &amp; Mt. </a:t>
            </a:r>
            <a:r>
              <a:rPr lang="en-US" sz="1333" dirty="0" err="1">
                <a:solidFill>
                  <a:srgbClr val="FFFFFF">
                    <a:alpha val="50000"/>
                  </a:srgbClr>
                </a:solidFill>
                <a:latin typeface="Arial Black"/>
                <a:cs typeface="Arial Black"/>
              </a:rPr>
              <a:t>Tamalpais</a:t>
            </a:r>
            <a:r>
              <a:rPr lang="en-US" sz="1333" dirty="0">
                <a:solidFill>
                  <a:srgbClr val="FFFFFF">
                    <a:alpha val="50000"/>
                  </a:srgbClr>
                </a:solidFill>
                <a:latin typeface="Arial Black"/>
                <a:cs typeface="Arial Black"/>
              </a:rPr>
              <a:t>, California, USA DEC 23, 2015</a:t>
            </a:r>
          </a:p>
        </p:txBody>
      </p:sp>
      <p:pic>
        <p:nvPicPr>
          <p:cNvPr id="7" name="Picture 6" descr="Planet_primarymark_CMYK_White.png"/>
          <p:cNvPicPr>
            <a:picLocks noChangeAspect="1"/>
          </p:cNvPicPr>
          <p:nvPr userDrawn="1"/>
        </p:nvPicPr>
        <p:blipFill rotWithShape="1">
          <a:blip r:embed="rId3" cstate="screen">
            <a:alphaModFix amt="22000"/>
            <a:extLst>
              <a:ext uri="{28A0092B-C50C-407E-A947-70E740481C1C}">
                <a14:useLocalDpi xmlns:a14="http://schemas.microsoft.com/office/drawing/2010/main"/>
              </a:ext>
            </a:extLst>
          </a:blip>
          <a:srcRect/>
          <a:stretch/>
        </p:blipFill>
        <p:spPr>
          <a:xfrm>
            <a:off x="0" y="3805720"/>
            <a:ext cx="2674000" cy="3052281"/>
          </a:xfrm>
          <a:prstGeom prst="rect">
            <a:avLst/>
          </a:prstGeom>
        </p:spPr>
      </p:pic>
      <p:sp>
        <p:nvSpPr>
          <p:cNvPr id="6" name="Title 3"/>
          <p:cNvSpPr>
            <a:spLocks noGrp="1"/>
          </p:cNvSpPr>
          <p:nvPr>
            <p:ph type="title" hasCustomPrompt="1"/>
          </p:nvPr>
        </p:nvSpPr>
        <p:spPr>
          <a:xfrm>
            <a:off x="365760" y="2767544"/>
            <a:ext cx="11413067" cy="1143000"/>
          </a:xfrm>
          <a:effectLst>
            <a:outerShdw blurRad="50800" dist="38100" dir="2700000" algn="tl" rotWithShape="0">
              <a:prstClr val="black">
                <a:alpha val="40000"/>
              </a:prstClr>
            </a:outerShdw>
          </a:effectLst>
        </p:spPr>
        <p:txBody>
          <a:bodyPr vert="horz" lIns="91440" tIns="45720" rIns="91440" bIns="45720" rtlCol="0" anchor="ctr">
            <a:noAutofit/>
          </a:bodyPr>
          <a:lstStyle>
            <a:lvl1pPr algn="ctr">
              <a:defRPr lang="en-US" baseline="0">
                <a:solidFill>
                  <a:schemeClr val="bg1"/>
                </a:solidFill>
              </a:defRPr>
            </a:lvl1pPr>
          </a:lstStyle>
          <a:p>
            <a:pPr marL="0" lvl="0" algn="r"/>
            <a:r>
              <a:rPr lang="en-US" dirty="0" smtClean="0"/>
              <a:t>CLICK TO EDIT MASTER TITLE STYLE</a:t>
            </a:r>
            <a:endParaRPr lang="en-US" dirty="0"/>
          </a:p>
        </p:txBody>
      </p:sp>
    </p:spTree>
    <p:extLst>
      <p:ext uri="{BB962C8B-B14F-4D97-AF65-F5344CB8AC3E}">
        <p14:creationId xmlns:p14="http://schemas.microsoft.com/office/powerpoint/2010/main" val="1433835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4 ">
    <p:bg>
      <p:bgPr>
        <a:solidFill>
          <a:schemeClr val="tx1"/>
        </a:solidFill>
        <a:effectLst/>
      </p:bgPr>
    </p:bg>
    <p:spTree>
      <p:nvGrpSpPr>
        <p:cNvPr id="1" name=""/>
        <p:cNvGrpSpPr/>
        <p:nvPr/>
      </p:nvGrpSpPr>
      <p:grpSpPr>
        <a:xfrm>
          <a:off x="0" y="0"/>
          <a:ext cx="0" cy="0"/>
          <a:chOff x="0" y="0"/>
          <a:chExt cx="0" cy="0"/>
        </a:xfrm>
      </p:grpSpPr>
      <p:pic>
        <p:nvPicPr>
          <p:cNvPr id="4" name="Shape 160"/>
          <p:cNvPicPr preferRelativeResize="0">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0"/>
            <a:ext cx="3409951"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3409950" y="1765301"/>
            <a:ext cx="8269817" cy="3626272"/>
          </a:xfrm>
        </p:spPr>
        <p:txBody>
          <a:bodyPr anchor="t"/>
          <a:lstStyle>
            <a:lvl1pPr algn="l">
              <a:defRPr sz="4800" b="0" i="0" cap="none">
                <a:solidFill>
                  <a:srgbClr val="FFFFFF"/>
                </a:solidFill>
                <a:latin typeface="Helvetica"/>
                <a:cs typeface="Helvetica"/>
              </a:defRPr>
            </a:lvl1pPr>
          </a:lstStyle>
          <a:p>
            <a:r>
              <a:rPr lang="en-US" dirty="0" smtClean="0"/>
              <a:t>Click to edit master title style</a:t>
            </a:r>
            <a:endParaRPr lang="en-US" dirty="0"/>
          </a:p>
        </p:txBody>
      </p:sp>
      <p:pic>
        <p:nvPicPr>
          <p:cNvPr id="5" name="Picture 4" descr="Planet_primarymark_RGB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8607" y="5845176"/>
            <a:ext cx="848420" cy="851365"/>
          </a:xfrm>
          <a:prstGeom prst="rect">
            <a:avLst/>
          </a:prstGeom>
        </p:spPr>
      </p:pic>
    </p:spTree>
    <p:extLst>
      <p:ext uri="{BB962C8B-B14F-4D97-AF65-F5344CB8AC3E}">
        <p14:creationId xmlns:p14="http://schemas.microsoft.com/office/powerpoint/2010/main" val="1610707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descr="sumy-oblast-web.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889956" cy="6858000"/>
          </a:xfrm>
          <a:prstGeom prst="rect">
            <a:avLst/>
          </a:prstGeom>
        </p:spPr>
      </p:pic>
      <p:sp>
        <p:nvSpPr>
          <p:cNvPr id="2" name="Title 1"/>
          <p:cNvSpPr>
            <a:spLocks noGrp="1"/>
          </p:cNvSpPr>
          <p:nvPr>
            <p:ph type="title" hasCustomPrompt="1"/>
          </p:nvPr>
        </p:nvSpPr>
        <p:spPr>
          <a:xfrm>
            <a:off x="3102187" y="274639"/>
            <a:ext cx="8480213"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bg1"/>
                </a:solidFill>
              </a:defRPr>
            </a:lvl1pPr>
          </a:lstStyle>
          <a:p>
            <a:fld id="{9390A9E6-2674-364E-8F45-0592448D0C10}" type="datetimeFigureOut">
              <a:rPr lang="en-US" smtClean="0"/>
              <a:pPr/>
              <a:t>10/11/16</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BD48C-A23E-A545-889C-3625C8298A88}" type="slidenum">
              <a:rPr lang="en-US" smtClean="0"/>
              <a:pPr/>
              <a:t>‹#›</a:t>
            </a:fld>
            <a:endParaRPr lang="en-US"/>
          </a:p>
        </p:txBody>
      </p:sp>
      <p:sp>
        <p:nvSpPr>
          <p:cNvPr id="7" name="Content Placeholder 2"/>
          <p:cNvSpPr>
            <a:spLocks noGrp="1"/>
          </p:cNvSpPr>
          <p:nvPr>
            <p:ph idx="1"/>
          </p:nvPr>
        </p:nvSpPr>
        <p:spPr>
          <a:xfrm>
            <a:off x="3102187" y="1600201"/>
            <a:ext cx="8480213" cy="4525963"/>
          </a:xfrm>
        </p:spPr>
        <p:txBody>
          <a:bodyPr/>
          <a:lstStyle>
            <a:lvl1pPr>
              <a:spcAft>
                <a:spcPts val="0"/>
              </a:spcAft>
              <a:defRPr b="0" i="0">
                <a:latin typeface="Helvetica"/>
                <a:cs typeface="Helvetica"/>
              </a:defRPr>
            </a:lvl1pPr>
            <a:lvl2pPr>
              <a:spcAft>
                <a:spcPts val="0"/>
              </a:spcAft>
              <a:defRPr b="0" i="0">
                <a:latin typeface="Helvetica"/>
                <a:cs typeface="Helvetica"/>
              </a:defRPr>
            </a:lvl2pPr>
            <a:lvl3pPr>
              <a:defRPr b="0" i="0">
                <a:latin typeface="Lato Regular"/>
                <a:cs typeface="Lato Regular"/>
              </a:defRPr>
            </a:lvl3pPr>
            <a:lvl4pPr>
              <a:defRPr b="0" i="0">
                <a:latin typeface="Lato Regular"/>
                <a:cs typeface="Lato Regular"/>
              </a:defRPr>
            </a:lvl4pPr>
            <a:lvl5pPr>
              <a:defRPr b="0" i="0">
                <a:latin typeface="Lato Regular"/>
                <a:cs typeface="Lato Regular"/>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95199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Black w logo">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09600" y="274639"/>
            <a:ext cx="10972800" cy="1143000"/>
          </a:xfrm>
        </p:spPr>
        <p:txBody>
          <a:bodyPr/>
          <a:lstStyle>
            <a:lvl1pPr>
              <a:defRPr>
                <a:solidFill>
                  <a:schemeClr val="bg1"/>
                </a:solidFill>
              </a:defRPr>
            </a:lvl1pPr>
          </a:lstStyle>
          <a:p>
            <a:r>
              <a:rPr lang="en-US" dirty="0" smtClean="0"/>
              <a:t>CLICK TO EDIT MASTER TITLE STYLE</a:t>
            </a:r>
            <a:endParaRPr lang="en-US" dirty="0"/>
          </a:p>
        </p:txBody>
      </p:sp>
      <p:sp>
        <p:nvSpPr>
          <p:cNvPr id="4" name="Rectangle 3"/>
          <p:cNvSpPr/>
          <p:nvPr userDrawn="1"/>
        </p:nvSpPr>
        <p:spPr>
          <a:xfrm>
            <a:off x="10859912" y="5800021"/>
            <a:ext cx="1332089" cy="1012824"/>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Planet_primarymark_RGB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8607" y="5845176"/>
            <a:ext cx="848420" cy="851365"/>
          </a:xfrm>
          <a:prstGeom prst="rect">
            <a:avLst/>
          </a:prstGeom>
        </p:spPr>
      </p:pic>
    </p:spTree>
    <p:extLst>
      <p:ext uri="{BB962C8B-B14F-4D97-AF65-F5344CB8AC3E}">
        <p14:creationId xmlns:p14="http://schemas.microsoft.com/office/powerpoint/2010/main" val="255759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415700" y="1536633"/>
            <a:ext cx="8438400" cy="3383600"/>
          </a:xfrm>
          <a:prstGeom prst="rect">
            <a:avLst/>
          </a:prstGeom>
        </p:spPr>
        <p:txBody>
          <a:bodyPr lIns="91425" tIns="91425" rIns="91425" bIns="91425" anchor="t" anchorCtr="0"/>
          <a:lstStyle>
            <a:lvl1pPr lvl="0" rtl="0">
              <a:spcBef>
                <a:spcPts val="0"/>
              </a:spcBef>
              <a:buSzPct val="100000"/>
              <a:defRPr sz="1867"/>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8" name="Shape 98"/>
          <p:cNvSpPr txBox="1">
            <a:spLocks noGrp="1"/>
          </p:cNvSpPr>
          <p:nvPr>
            <p:ph type="title"/>
          </p:nvPr>
        </p:nvSpPr>
        <p:spPr>
          <a:xfrm>
            <a:off x="415683" y="589802"/>
            <a:ext cx="8438400" cy="567199"/>
          </a:xfrm>
          <a:prstGeom prst="rect">
            <a:avLst/>
          </a:prstGeom>
        </p:spPr>
        <p:txBody>
          <a:bodyPr lIns="91425" tIns="91425" rIns="91425" bIns="91425" anchor="t" anchorCtr="0"/>
          <a:lstStyle>
            <a:lvl1pPr lvl="0" rtl="0">
              <a:spcBef>
                <a:spcPts val="0"/>
              </a:spcBef>
              <a:buNone/>
              <a:defRPr sz="3200">
                <a:latin typeface="Proxima Nova"/>
                <a:ea typeface="Proxima Nova"/>
                <a:cs typeface="Proxima Nova"/>
                <a:sym typeface="Proxima Nova"/>
              </a:defRPr>
            </a:lvl1pPr>
            <a:lvl2pPr lvl="1" rtl="0">
              <a:spcBef>
                <a:spcPts val="0"/>
              </a:spcBef>
              <a:buNone/>
              <a:defRPr>
                <a:latin typeface="Proxima Nova"/>
                <a:ea typeface="Proxima Nova"/>
                <a:cs typeface="Proxima Nova"/>
                <a:sym typeface="Proxima Nova"/>
              </a:defRPr>
            </a:lvl2pPr>
            <a:lvl3pPr lvl="2" rtl="0">
              <a:spcBef>
                <a:spcPts val="0"/>
              </a:spcBef>
              <a:buNone/>
              <a:defRPr>
                <a:latin typeface="Proxima Nova"/>
                <a:ea typeface="Proxima Nova"/>
                <a:cs typeface="Proxima Nova"/>
                <a:sym typeface="Proxima Nova"/>
              </a:defRPr>
            </a:lvl3pPr>
            <a:lvl4pPr lvl="3" rtl="0">
              <a:spcBef>
                <a:spcPts val="0"/>
              </a:spcBef>
              <a:buNone/>
              <a:defRPr>
                <a:latin typeface="Proxima Nova"/>
                <a:ea typeface="Proxima Nova"/>
                <a:cs typeface="Proxima Nova"/>
                <a:sym typeface="Proxima Nova"/>
              </a:defRPr>
            </a:lvl4pPr>
            <a:lvl5pPr lvl="4" rtl="0">
              <a:spcBef>
                <a:spcPts val="0"/>
              </a:spcBef>
              <a:buNone/>
              <a:defRPr>
                <a:latin typeface="Proxima Nova"/>
                <a:ea typeface="Proxima Nova"/>
                <a:cs typeface="Proxima Nova"/>
                <a:sym typeface="Proxima Nova"/>
              </a:defRPr>
            </a:lvl5pPr>
            <a:lvl6pPr lvl="5" rtl="0">
              <a:spcBef>
                <a:spcPts val="0"/>
              </a:spcBef>
              <a:buNone/>
              <a:defRPr>
                <a:latin typeface="Proxima Nova"/>
                <a:ea typeface="Proxima Nova"/>
                <a:cs typeface="Proxima Nova"/>
                <a:sym typeface="Proxima Nova"/>
              </a:defRPr>
            </a:lvl6pPr>
            <a:lvl7pPr lvl="6" rtl="0">
              <a:spcBef>
                <a:spcPts val="0"/>
              </a:spcBef>
              <a:buNone/>
              <a:defRPr>
                <a:latin typeface="Proxima Nova"/>
                <a:ea typeface="Proxima Nova"/>
                <a:cs typeface="Proxima Nova"/>
                <a:sym typeface="Proxima Nova"/>
              </a:defRPr>
            </a:lvl7pPr>
            <a:lvl8pPr lvl="7" rtl="0">
              <a:spcBef>
                <a:spcPts val="0"/>
              </a:spcBef>
              <a:buNone/>
              <a:defRPr>
                <a:latin typeface="Proxima Nova"/>
                <a:ea typeface="Proxima Nova"/>
                <a:cs typeface="Proxima Nova"/>
                <a:sym typeface="Proxima Nova"/>
              </a:defRPr>
            </a:lvl8pPr>
            <a:lvl9pPr lvl="8" rtl="0">
              <a:spcBef>
                <a:spcPts val="0"/>
              </a:spcBef>
              <a:buNone/>
              <a:defRPr>
                <a:latin typeface="Proxima Nova"/>
                <a:ea typeface="Proxima Nova"/>
                <a:cs typeface="Proxima Nova"/>
                <a:sym typeface="Proxima Nova"/>
              </a:defRPr>
            </a:lvl9pPr>
          </a:lstStyle>
          <a:p>
            <a:endParaRPr/>
          </a:p>
        </p:txBody>
      </p:sp>
      <p:sp>
        <p:nvSpPr>
          <p:cNvPr id="99" name="Shape 9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100" name="Shape 100"/>
          <p:cNvSpPr txBox="1">
            <a:spLocks noGrp="1"/>
          </p:cNvSpPr>
          <p:nvPr>
            <p:ph type="subTitle" idx="2"/>
          </p:nvPr>
        </p:nvSpPr>
        <p:spPr>
          <a:xfrm>
            <a:off x="498697" y="461821"/>
            <a:ext cx="3205200" cy="398800"/>
          </a:xfrm>
          <a:prstGeom prst="rect">
            <a:avLst/>
          </a:prstGeom>
          <a:noFill/>
        </p:spPr>
        <p:txBody>
          <a:bodyPr lIns="91425" tIns="91425" rIns="91425" bIns="91425" anchor="t" anchorCtr="0"/>
          <a:lstStyle>
            <a:lvl1pPr lvl="0" rtl="0">
              <a:spcBef>
                <a:spcPts val="0"/>
              </a:spcBef>
              <a:buNone/>
              <a:defRPr sz="1333" b="1">
                <a:solidFill>
                  <a:srgbClr val="FF462D"/>
                </a:solidFill>
              </a:defRPr>
            </a:lvl1pPr>
            <a:lvl2pPr lvl="1" rtl="0">
              <a:spcBef>
                <a:spcPts val="0"/>
              </a:spcBef>
              <a:buNone/>
              <a:defRPr sz="1467" b="1">
                <a:solidFill>
                  <a:srgbClr val="FF462D"/>
                </a:solidFill>
              </a:defRPr>
            </a:lvl2pPr>
            <a:lvl3pPr lvl="2" rtl="0">
              <a:spcBef>
                <a:spcPts val="0"/>
              </a:spcBef>
              <a:buNone/>
              <a:defRPr sz="1467" b="1">
                <a:solidFill>
                  <a:srgbClr val="FF462D"/>
                </a:solidFill>
              </a:defRPr>
            </a:lvl3pPr>
            <a:lvl4pPr lvl="3" rtl="0">
              <a:spcBef>
                <a:spcPts val="0"/>
              </a:spcBef>
              <a:buNone/>
              <a:defRPr sz="1467" b="1">
                <a:solidFill>
                  <a:srgbClr val="FF462D"/>
                </a:solidFill>
              </a:defRPr>
            </a:lvl4pPr>
            <a:lvl5pPr lvl="4" rtl="0">
              <a:spcBef>
                <a:spcPts val="0"/>
              </a:spcBef>
              <a:buNone/>
              <a:defRPr sz="1467" b="1">
                <a:solidFill>
                  <a:srgbClr val="FF462D"/>
                </a:solidFill>
              </a:defRPr>
            </a:lvl5pPr>
            <a:lvl6pPr lvl="5" rtl="0">
              <a:spcBef>
                <a:spcPts val="0"/>
              </a:spcBef>
              <a:buNone/>
              <a:defRPr sz="1467" b="1">
                <a:solidFill>
                  <a:srgbClr val="FF462D"/>
                </a:solidFill>
              </a:defRPr>
            </a:lvl6pPr>
            <a:lvl7pPr lvl="6" rtl="0">
              <a:spcBef>
                <a:spcPts val="0"/>
              </a:spcBef>
              <a:buNone/>
              <a:defRPr sz="1467" b="1">
                <a:solidFill>
                  <a:srgbClr val="FF462D"/>
                </a:solidFill>
              </a:defRPr>
            </a:lvl7pPr>
            <a:lvl8pPr lvl="7" rtl="0">
              <a:spcBef>
                <a:spcPts val="0"/>
              </a:spcBef>
              <a:buNone/>
              <a:defRPr sz="1467" b="1">
                <a:solidFill>
                  <a:srgbClr val="FF462D"/>
                </a:solidFill>
              </a:defRPr>
            </a:lvl8pPr>
            <a:lvl9pPr lvl="8" rtl="0">
              <a:spcBef>
                <a:spcPts val="0"/>
              </a:spcBef>
              <a:buNone/>
              <a:defRPr sz="1467" b="1">
                <a:solidFill>
                  <a:srgbClr val="FF462D"/>
                </a:solidFill>
              </a:defRPr>
            </a:lvl9pPr>
          </a:lstStyle>
          <a:p>
            <a:endParaRPr/>
          </a:p>
        </p:txBody>
      </p:sp>
    </p:spTree>
    <p:extLst>
      <p:ext uri="{BB962C8B-B14F-4D97-AF65-F5344CB8AC3E}">
        <p14:creationId xmlns:p14="http://schemas.microsoft.com/office/powerpoint/2010/main" val="1496414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1">
    <p:spTree>
      <p:nvGrpSpPr>
        <p:cNvPr id="1" name=""/>
        <p:cNvGrpSpPr/>
        <p:nvPr/>
      </p:nvGrpSpPr>
      <p:grpSpPr>
        <a:xfrm>
          <a:off x="0" y="0"/>
          <a:ext cx="0" cy="0"/>
          <a:chOff x="0" y="0"/>
          <a:chExt cx="0" cy="0"/>
        </a:xfrm>
      </p:grpSpPr>
      <p:pic>
        <p:nvPicPr>
          <p:cNvPr id="6" name="Picture 5" descr="london-array-web (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Planet_primarymark_CMYK_White.png"/>
          <p:cNvPicPr>
            <a:picLocks noChangeAspect="1"/>
          </p:cNvPicPr>
          <p:nvPr userDrawn="1"/>
        </p:nvPicPr>
        <p:blipFill rotWithShape="1">
          <a:blip r:embed="rId3" cstate="screen">
            <a:alphaModFix amt="22000"/>
            <a:extLst>
              <a:ext uri="{28A0092B-C50C-407E-A947-70E740481C1C}">
                <a14:useLocalDpi xmlns:a14="http://schemas.microsoft.com/office/drawing/2010/main"/>
              </a:ext>
            </a:extLst>
          </a:blip>
          <a:srcRect/>
          <a:stretch/>
        </p:blipFill>
        <p:spPr>
          <a:xfrm>
            <a:off x="0" y="3805720"/>
            <a:ext cx="2674000" cy="3052281"/>
          </a:xfrm>
          <a:prstGeom prst="rect">
            <a:avLst/>
          </a:prstGeom>
        </p:spPr>
      </p:pic>
      <p:sp>
        <p:nvSpPr>
          <p:cNvPr id="11" name="TextBox 10"/>
          <p:cNvSpPr txBox="1"/>
          <p:nvPr userDrawn="1"/>
        </p:nvSpPr>
        <p:spPr>
          <a:xfrm>
            <a:off x="2348089" y="6529706"/>
            <a:ext cx="5892800" cy="29745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333" dirty="0" smtClean="0">
                <a:solidFill>
                  <a:srgbClr val="FFFFFF">
                    <a:alpha val="50000"/>
                  </a:srgbClr>
                </a:solidFill>
                <a:latin typeface="Arial Black"/>
                <a:cs typeface="Arial Black"/>
              </a:rPr>
              <a:t>London Array Wind Farm, United Kingdom, APR 17, 2016</a:t>
            </a:r>
            <a:endParaRPr lang="en-US" sz="1333" dirty="0">
              <a:solidFill>
                <a:srgbClr val="FFFFFF">
                  <a:alpha val="50000"/>
                </a:srgbClr>
              </a:solidFill>
              <a:latin typeface="Arial Black"/>
              <a:cs typeface="Arial Black"/>
            </a:endParaRPr>
          </a:p>
        </p:txBody>
      </p:sp>
      <p:sp>
        <p:nvSpPr>
          <p:cNvPr id="13" name="Title 3"/>
          <p:cNvSpPr>
            <a:spLocks noGrp="1"/>
          </p:cNvSpPr>
          <p:nvPr>
            <p:ph type="title" hasCustomPrompt="1"/>
          </p:nvPr>
        </p:nvSpPr>
        <p:spPr>
          <a:xfrm>
            <a:off x="365760" y="2767544"/>
            <a:ext cx="11413067" cy="1143000"/>
          </a:xfrm>
          <a:effectLst>
            <a:outerShdw blurRad="50800" dist="38100" dir="2700000" algn="tl" rotWithShape="0">
              <a:prstClr val="black">
                <a:alpha val="40000"/>
              </a:prstClr>
            </a:outerShdw>
          </a:effectLst>
        </p:spPr>
        <p:txBody>
          <a:bodyPr vert="horz" lIns="91440" tIns="45720" rIns="91440" bIns="45720" rtlCol="0" anchor="ctr">
            <a:noAutofit/>
          </a:bodyPr>
          <a:lstStyle>
            <a:lvl1pPr algn="ctr">
              <a:defRPr lang="en-US" baseline="0">
                <a:solidFill>
                  <a:schemeClr val="bg1"/>
                </a:solidFill>
              </a:defRPr>
            </a:lvl1pPr>
          </a:lstStyle>
          <a:p>
            <a:pPr marL="0" lvl="0" algn="r"/>
            <a:r>
              <a:rPr lang="en-US" dirty="0" smtClean="0"/>
              <a:t>CLICK TO EDIT MASTER TITLE STYLE</a:t>
            </a:r>
            <a:endParaRPr lang="en-US" dirty="0"/>
          </a:p>
        </p:txBody>
      </p:sp>
    </p:spTree>
    <p:extLst>
      <p:ext uri="{BB962C8B-B14F-4D97-AF65-F5344CB8AC3E}">
        <p14:creationId xmlns:p14="http://schemas.microsoft.com/office/powerpoint/2010/main" val="212193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67F89-1BB0-6B4F-9DAC-74AF085418C0}"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142145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667F89-1BB0-6B4F-9DAC-74AF085418C0}"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171036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67F89-1BB0-6B4F-9DAC-74AF085418C0}"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200955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667F89-1BB0-6B4F-9DAC-74AF085418C0}" type="datetimeFigureOut">
              <a:rPr lang="en-US" smtClean="0"/>
              <a:t>10/11/16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108052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67F89-1BB0-6B4F-9DAC-74AF085418C0}" type="datetimeFigureOut">
              <a:rPr lang="en-US" smtClean="0"/>
              <a:t>10/11/16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127936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67F89-1BB0-6B4F-9DAC-74AF085418C0}" type="datetimeFigureOut">
              <a:rPr lang="en-US" smtClean="0"/>
              <a:t>10/11/16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173203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67F89-1BB0-6B4F-9DAC-74AF085418C0}"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122815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67F89-1BB0-6B4F-9DAC-74AF085418C0}"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A02C4-4CA0-F844-89F2-6AE0E03F4804}" type="slidenum">
              <a:rPr lang="en-US" smtClean="0"/>
              <a:t>‹#›</a:t>
            </a:fld>
            <a:endParaRPr lang="en-US"/>
          </a:p>
        </p:txBody>
      </p:sp>
    </p:spTree>
    <p:extLst>
      <p:ext uri="{BB962C8B-B14F-4D97-AF65-F5344CB8AC3E}">
        <p14:creationId xmlns:p14="http://schemas.microsoft.com/office/powerpoint/2010/main" val="20575507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67F89-1BB0-6B4F-9DAC-74AF085418C0}" type="datetimeFigureOut">
              <a:rPr lang="en-US" smtClean="0"/>
              <a:t>10/11/16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02C4-4CA0-F844-89F2-6AE0E03F4804}" type="slidenum">
              <a:rPr lang="en-US" smtClean="0"/>
              <a:t>‹#›</a:t>
            </a:fld>
            <a:endParaRPr lang="en-US"/>
          </a:p>
        </p:txBody>
      </p:sp>
    </p:spTree>
    <p:extLst>
      <p:ext uri="{BB962C8B-B14F-4D97-AF65-F5344CB8AC3E}">
        <p14:creationId xmlns:p14="http://schemas.microsoft.com/office/powerpoint/2010/main" val="381958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Arial Black" charset="0"/>
                <a:ea typeface="Arial Black" charset="0"/>
                <a:cs typeface="Arial Black" charset="0"/>
              </a:rPr>
              <a:t>MONITORING ROAD INFRASTRUCTURE INVESTMENTS</a:t>
            </a:r>
            <a:br>
              <a:rPr lang="en-US" b="1" dirty="0" smtClean="0">
                <a:latin typeface="Arial Black" charset="0"/>
                <a:ea typeface="Arial Black" charset="0"/>
                <a:cs typeface="Arial Black" charset="0"/>
              </a:rPr>
            </a:br>
            <a:r>
              <a:rPr lang="en-US" sz="4000" b="1" dirty="0" smtClean="0">
                <a:latin typeface="Arial" charset="0"/>
                <a:ea typeface="Arial" charset="0"/>
                <a:cs typeface="Arial" charset="0"/>
              </a:rPr>
              <a:t>in the Rural Philippines</a:t>
            </a:r>
            <a:endParaRPr lang="en-US" b="1" dirty="0">
              <a:latin typeface="Arial Black" charset="0"/>
              <a:ea typeface="Arial Black" charset="0"/>
              <a:cs typeface="Arial Black" charset="0"/>
            </a:endParaRPr>
          </a:p>
        </p:txBody>
      </p:sp>
      <p:sp>
        <p:nvSpPr>
          <p:cNvPr id="3" name="Subtitle 12"/>
          <p:cNvSpPr txBox="1">
            <a:spLocks/>
          </p:cNvSpPr>
          <p:nvPr/>
        </p:nvSpPr>
        <p:spPr>
          <a:xfrm>
            <a:off x="7449268" y="5336260"/>
            <a:ext cx="7772400" cy="77467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solidFill>
                  <a:schemeClr val="bg1"/>
                </a:solidFill>
                <a:latin typeface="Arial Black" charset="0"/>
                <a:ea typeface="Arial Black" charset="0"/>
                <a:cs typeface="Arial Black" charset="0"/>
              </a:rPr>
              <a:t>OCTOBER 13, 2016</a:t>
            </a:r>
            <a:endParaRPr lang="en-US" b="1" dirty="0">
              <a:solidFill>
                <a:schemeClr val="bg1"/>
              </a:solidFill>
              <a:latin typeface="Arial Black" charset="0"/>
              <a:ea typeface="Arial Black" charset="0"/>
              <a:cs typeface="Arial Black" charset="0"/>
            </a:endParaRPr>
          </a:p>
        </p:txBody>
      </p:sp>
    </p:spTree>
    <p:extLst>
      <p:ext uri="{BB962C8B-B14F-4D97-AF65-F5344CB8AC3E}">
        <p14:creationId xmlns:p14="http://schemas.microsoft.com/office/powerpoint/2010/main" val="15640187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11323674" cy="6858000"/>
          </a:xfrm>
          <a:prstGeom prst="rect">
            <a:avLst/>
          </a:prstGeom>
        </p:spPr>
      </p:pic>
      <p:sp>
        <p:nvSpPr>
          <p:cNvPr id="6" name="TextBox 5"/>
          <p:cNvSpPr txBox="1"/>
          <p:nvPr/>
        </p:nvSpPr>
        <p:spPr>
          <a:xfrm>
            <a:off x="3142903" y="4817225"/>
            <a:ext cx="5968440" cy="1569660"/>
          </a:xfrm>
          <a:prstGeom prst="rect">
            <a:avLst/>
          </a:prstGeom>
          <a:noFill/>
        </p:spPr>
        <p:txBody>
          <a:bodyPr wrap="square" rtlCol="0">
            <a:spAutoFit/>
          </a:bodyPr>
          <a:lstStyle/>
          <a:p>
            <a:r>
              <a:rPr lang="en-US" sz="3200" b="1" dirty="0" smtClean="0">
                <a:solidFill>
                  <a:schemeClr val="bg1"/>
                </a:solidFill>
                <a:latin typeface="Arial" charset="0"/>
                <a:ea typeface="Arial" charset="0"/>
                <a:cs typeface="Arial" charset="0"/>
              </a:rPr>
              <a:t>Automated </a:t>
            </a:r>
            <a:r>
              <a:rPr lang="en-US" sz="3200" b="1" smtClean="0">
                <a:solidFill>
                  <a:schemeClr val="bg1"/>
                </a:solidFill>
                <a:latin typeface="Arial" charset="0"/>
                <a:ea typeface="Arial" charset="0"/>
                <a:cs typeface="Arial" charset="0"/>
              </a:rPr>
              <a:t>Planet Mosaic w</a:t>
            </a:r>
            <a:r>
              <a:rPr lang="en-US" sz="3200" b="1" dirty="0" smtClean="0">
                <a:solidFill>
                  <a:schemeClr val="bg1"/>
                </a:solidFill>
                <a:latin typeface="Arial" charset="0"/>
                <a:ea typeface="Arial" charset="0"/>
                <a:cs typeface="Arial" charset="0"/>
              </a:rPr>
              <a:t>/ hand-tracing in Open Roads Mapping Editor</a:t>
            </a:r>
            <a:endParaRPr lang="en-US" sz="32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87183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380" y="0"/>
            <a:ext cx="4743450" cy="6858000"/>
          </a:xfrm>
          <a:prstGeom prst="rect">
            <a:avLst/>
          </a:prstGeom>
        </p:spPr>
      </p:pic>
      <p:sp>
        <p:nvSpPr>
          <p:cNvPr id="6" name="TextBox 5"/>
          <p:cNvSpPr txBox="1"/>
          <p:nvPr/>
        </p:nvSpPr>
        <p:spPr>
          <a:xfrm>
            <a:off x="907521" y="2397948"/>
            <a:ext cx="5320145" cy="2062103"/>
          </a:xfrm>
          <a:prstGeom prst="rect">
            <a:avLst/>
          </a:prstGeom>
          <a:noFill/>
        </p:spPr>
        <p:txBody>
          <a:bodyPr wrap="square" rtlCol="0">
            <a:spAutoFit/>
          </a:bodyPr>
          <a:lstStyle/>
          <a:p>
            <a:r>
              <a:rPr lang="en-US" sz="3200" b="1" dirty="0" smtClean="0">
                <a:latin typeface="Arial Black" charset="0"/>
                <a:ea typeface="Arial Black" charset="0"/>
                <a:cs typeface="Arial Black" charset="0"/>
              </a:rPr>
              <a:t>Road under construction in Planet's uniquely timely dataset.</a:t>
            </a:r>
            <a:endParaRPr lang="en-US" sz="3200" b="1" dirty="0">
              <a:latin typeface="Arial Black" charset="0"/>
              <a:ea typeface="Arial Black" charset="0"/>
              <a:cs typeface="Arial Black" charset="0"/>
            </a:endParaRPr>
          </a:p>
        </p:txBody>
      </p:sp>
    </p:spTree>
    <p:extLst>
      <p:ext uri="{BB962C8B-B14F-4D97-AF65-F5344CB8AC3E}">
        <p14:creationId xmlns:p14="http://schemas.microsoft.com/office/powerpoint/2010/main" val="12306825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85767" y="444134"/>
            <a:ext cx="9986000" cy="567200"/>
          </a:xfrm>
          <a:prstGeom prst="rect">
            <a:avLst/>
          </a:prstGeom>
        </p:spPr>
        <p:txBody>
          <a:bodyPr vert="horz" lIns="121900" tIns="121900" rIns="121900" bIns="121900" rtlCol="0" anchor="t" anchorCtr="0">
            <a:noAutofit/>
          </a:bodyPr>
          <a:lstStyle/>
          <a:p>
            <a:r>
              <a:rPr lang="en" b="1">
                <a:latin typeface="Arial Black" charset="0"/>
                <a:ea typeface="Arial Black" charset="0"/>
                <a:cs typeface="Arial Black" charset="0"/>
              </a:rPr>
              <a:t>Ground Validation via Premise</a:t>
            </a:r>
          </a:p>
        </p:txBody>
      </p:sp>
      <p:sp>
        <p:nvSpPr>
          <p:cNvPr id="229" name="Shape 229"/>
          <p:cNvSpPr txBox="1">
            <a:spLocks noGrp="1"/>
          </p:cNvSpPr>
          <p:nvPr>
            <p:ph type="body" idx="1"/>
          </p:nvPr>
        </p:nvSpPr>
        <p:spPr>
          <a:xfrm>
            <a:off x="493147" y="1671584"/>
            <a:ext cx="2893600" cy="929200"/>
          </a:xfrm>
          <a:prstGeom prst="rect">
            <a:avLst/>
          </a:prstGeom>
        </p:spPr>
        <p:txBody>
          <a:bodyPr vert="horz" lIns="121900" tIns="121900" rIns="121900" bIns="121900" rtlCol="0" anchor="t" anchorCtr="0">
            <a:noAutofit/>
          </a:bodyPr>
          <a:lstStyle/>
          <a:p>
            <a:pPr>
              <a:buNone/>
            </a:pPr>
            <a:r>
              <a:rPr lang="en" sz="1800" dirty="0">
                <a:solidFill>
                  <a:schemeClr val="dk1"/>
                </a:solidFill>
                <a:highlight>
                  <a:srgbClr val="FFFFFF"/>
                </a:highlight>
                <a:latin typeface="Arial" charset="0"/>
                <a:ea typeface="Arial" charset="0"/>
                <a:cs typeface="Arial" charset="0"/>
              </a:rPr>
              <a:t>Contributors complete survey tasks by capturing data and photos using the Premise Android app.</a:t>
            </a:r>
          </a:p>
        </p:txBody>
      </p:sp>
      <p:sp>
        <p:nvSpPr>
          <p:cNvPr id="230" name="Shape 230"/>
          <p:cNvSpPr txBox="1">
            <a:spLocks noGrp="1"/>
          </p:cNvSpPr>
          <p:nvPr>
            <p:ph type="subTitle" idx="2"/>
          </p:nvPr>
        </p:nvSpPr>
        <p:spPr>
          <a:xfrm>
            <a:off x="485767" y="1387666"/>
            <a:ext cx="2314800" cy="398799"/>
          </a:xfrm>
          <a:prstGeom prst="rect">
            <a:avLst/>
          </a:prstGeom>
        </p:spPr>
        <p:txBody>
          <a:bodyPr vert="horz" lIns="121900" tIns="121900" rIns="121900" bIns="121900" rtlCol="0" anchor="t" anchorCtr="0">
            <a:noAutofit/>
          </a:bodyPr>
          <a:lstStyle/>
          <a:p>
            <a:r>
              <a:rPr lang="en" sz="1400" dirty="0">
                <a:latin typeface="Arial" charset="0"/>
                <a:ea typeface="Arial" charset="0"/>
                <a:cs typeface="Arial" charset="0"/>
              </a:rPr>
              <a:t>Capture Data</a:t>
            </a:r>
          </a:p>
        </p:txBody>
      </p:sp>
      <p:sp>
        <p:nvSpPr>
          <p:cNvPr id="231" name="Shape 231"/>
          <p:cNvSpPr txBox="1">
            <a:spLocks noGrp="1"/>
          </p:cNvSpPr>
          <p:nvPr>
            <p:ph type="body" idx="1"/>
          </p:nvPr>
        </p:nvSpPr>
        <p:spPr>
          <a:xfrm>
            <a:off x="4042580" y="1671582"/>
            <a:ext cx="3320800" cy="1058400"/>
          </a:xfrm>
          <a:prstGeom prst="rect">
            <a:avLst/>
          </a:prstGeom>
        </p:spPr>
        <p:txBody>
          <a:bodyPr vert="horz" lIns="121900" tIns="121900" rIns="121900" bIns="121900" rtlCol="0" anchor="t" anchorCtr="0">
            <a:noAutofit/>
          </a:bodyPr>
          <a:lstStyle/>
          <a:p>
            <a:pPr>
              <a:buNone/>
            </a:pPr>
            <a:r>
              <a:rPr lang="en" sz="1800">
                <a:solidFill>
                  <a:schemeClr val="dk1"/>
                </a:solidFill>
                <a:highlight>
                  <a:srgbClr val="FFFFFF"/>
                </a:highlight>
                <a:latin typeface="Arial" charset="0"/>
                <a:ea typeface="Arial" charset="0"/>
                <a:cs typeface="Arial" charset="0"/>
              </a:rPr>
              <a:t>Data quality is controlled through a mix of  machine learning, computer vision, and manual methods such as visual spot checks and cross-verification.</a:t>
            </a:r>
          </a:p>
        </p:txBody>
      </p:sp>
      <p:sp>
        <p:nvSpPr>
          <p:cNvPr id="232" name="Shape 232"/>
          <p:cNvSpPr txBox="1">
            <a:spLocks noGrp="1"/>
          </p:cNvSpPr>
          <p:nvPr>
            <p:ph type="subTitle" idx="2"/>
          </p:nvPr>
        </p:nvSpPr>
        <p:spPr>
          <a:xfrm>
            <a:off x="4035200" y="1387666"/>
            <a:ext cx="3123999" cy="398799"/>
          </a:xfrm>
          <a:prstGeom prst="rect">
            <a:avLst/>
          </a:prstGeom>
        </p:spPr>
        <p:txBody>
          <a:bodyPr vert="horz" lIns="121900" tIns="121900" rIns="121900" bIns="121900" rtlCol="0" anchor="t" anchorCtr="0">
            <a:noAutofit/>
          </a:bodyPr>
          <a:lstStyle/>
          <a:p>
            <a:r>
              <a:rPr lang="en" sz="1400" dirty="0">
                <a:latin typeface="Arial" charset="0"/>
                <a:ea typeface="Arial" charset="0"/>
                <a:cs typeface="Arial" charset="0"/>
              </a:rPr>
              <a:t>Fraud Detection &amp; Quality Control</a:t>
            </a:r>
          </a:p>
        </p:txBody>
      </p:sp>
      <p:sp>
        <p:nvSpPr>
          <p:cNvPr id="233" name="Shape 233"/>
          <p:cNvSpPr txBox="1">
            <a:spLocks noGrp="1"/>
          </p:cNvSpPr>
          <p:nvPr>
            <p:ph type="body" idx="1"/>
          </p:nvPr>
        </p:nvSpPr>
        <p:spPr>
          <a:xfrm>
            <a:off x="8112647" y="1671584"/>
            <a:ext cx="3542000" cy="929200"/>
          </a:xfrm>
          <a:prstGeom prst="rect">
            <a:avLst/>
          </a:prstGeom>
        </p:spPr>
        <p:txBody>
          <a:bodyPr vert="horz" lIns="121900" tIns="121900" rIns="121900" bIns="121900" rtlCol="0" anchor="t" anchorCtr="0">
            <a:noAutofit/>
          </a:bodyPr>
          <a:lstStyle/>
          <a:p>
            <a:pPr>
              <a:buNone/>
            </a:pPr>
            <a:r>
              <a:rPr lang="en" sz="1800">
                <a:latin typeface="Arial" charset="0"/>
                <a:ea typeface="Arial" charset="0"/>
                <a:cs typeface="Arial" charset="0"/>
              </a:rPr>
              <a:t>In addition to a full download and audit trail of of all data, Premise provides analytics dashboards showing key indicators and insights. </a:t>
            </a:r>
          </a:p>
        </p:txBody>
      </p:sp>
      <p:sp>
        <p:nvSpPr>
          <p:cNvPr id="234" name="Shape 234"/>
          <p:cNvSpPr txBox="1">
            <a:spLocks noGrp="1"/>
          </p:cNvSpPr>
          <p:nvPr>
            <p:ph type="subTitle" idx="2"/>
          </p:nvPr>
        </p:nvSpPr>
        <p:spPr>
          <a:xfrm>
            <a:off x="8104914" y="1387651"/>
            <a:ext cx="2427600" cy="398799"/>
          </a:xfrm>
          <a:prstGeom prst="rect">
            <a:avLst/>
          </a:prstGeom>
        </p:spPr>
        <p:txBody>
          <a:bodyPr vert="horz" lIns="121900" tIns="121900" rIns="121900" bIns="121900" rtlCol="0" anchor="t" anchorCtr="0">
            <a:noAutofit/>
          </a:bodyPr>
          <a:lstStyle/>
          <a:p>
            <a:r>
              <a:rPr lang="en" sz="1400">
                <a:latin typeface="Arial" charset="0"/>
                <a:ea typeface="Arial" charset="0"/>
                <a:cs typeface="Arial" charset="0"/>
              </a:rPr>
              <a:t>Quantify, Index, Analyze </a:t>
            </a:r>
          </a:p>
        </p:txBody>
      </p:sp>
      <p:pic>
        <p:nvPicPr>
          <p:cNvPr id="235" name="Shape 235"/>
          <p:cNvPicPr preferRelativeResize="0"/>
          <p:nvPr/>
        </p:nvPicPr>
        <p:blipFill rotWithShape="1">
          <a:blip r:embed="rId3">
            <a:alphaModFix/>
          </a:blip>
          <a:srcRect t="46595"/>
          <a:stretch/>
        </p:blipFill>
        <p:spPr>
          <a:xfrm>
            <a:off x="333" y="3195569"/>
            <a:ext cx="12191339" cy="3662433"/>
          </a:xfrm>
          <a:prstGeom prst="rect">
            <a:avLst/>
          </a:prstGeom>
          <a:noFill/>
          <a:ln>
            <a:noFill/>
          </a:ln>
        </p:spPr>
      </p:pic>
    </p:spTree>
    <p:extLst>
      <p:ext uri="{BB962C8B-B14F-4D97-AF65-F5344CB8AC3E}">
        <p14:creationId xmlns:p14="http://schemas.microsoft.com/office/powerpoint/2010/main" val="19826576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Shape 241"/>
          <p:cNvSpPr txBox="1">
            <a:spLocks noGrp="1"/>
          </p:cNvSpPr>
          <p:nvPr>
            <p:ph type="title"/>
          </p:nvPr>
        </p:nvSpPr>
        <p:spPr>
          <a:xfrm>
            <a:off x="479067" y="672367"/>
            <a:ext cx="10688800" cy="717200"/>
          </a:xfrm>
          <a:prstGeom prst="rect">
            <a:avLst/>
          </a:prstGeom>
        </p:spPr>
        <p:txBody>
          <a:bodyPr vert="horz" lIns="121900" tIns="121900" rIns="121900" bIns="121900" rtlCol="0" anchor="t" anchorCtr="0">
            <a:noAutofit/>
          </a:bodyPr>
          <a:lstStyle/>
          <a:p>
            <a:r>
              <a:rPr lang="en" b="1" dirty="0">
                <a:latin typeface="Arial Black" charset="0"/>
                <a:ea typeface="Arial Black" charset="0"/>
                <a:cs typeface="Arial Black" charset="0"/>
              </a:rPr>
              <a:t>Ground Validation via Premise</a:t>
            </a:r>
          </a:p>
          <a:p>
            <a:endParaRPr b="1" dirty="0">
              <a:latin typeface="Arial Black" charset="0"/>
              <a:ea typeface="Arial Black" charset="0"/>
              <a:cs typeface="Arial Black" charset="0"/>
            </a:endParaRPr>
          </a:p>
          <a:p>
            <a:endParaRPr b="1" dirty="0">
              <a:latin typeface="Arial Black" charset="0"/>
              <a:ea typeface="Arial Black" charset="0"/>
              <a:cs typeface="Arial Black" charset="0"/>
            </a:endParaRPr>
          </a:p>
        </p:txBody>
      </p:sp>
      <p:sp>
        <p:nvSpPr>
          <p:cNvPr id="242" name="Shape 242"/>
          <p:cNvSpPr txBox="1">
            <a:spLocks noGrp="1"/>
          </p:cNvSpPr>
          <p:nvPr>
            <p:ph type="body" idx="1"/>
          </p:nvPr>
        </p:nvSpPr>
        <p:spPr>
          <a:xfrm>
            <a:off x="487767" y="1236067"/>
            <a:ext cx="8189600" cy="1411600"/>
          </a:xfrm>
          <a:prstGeom prst="rect">
            <a:avLst/>
          </a:prstGeom>
        </p:spPr>
        <p:txBody>
          <a:bodyPr vert="horz" lIns="121900" tIns="121900" rIns="121900" bIns="121900" rtlCol="0" anchor="t" anchorCtr="0">
            <a:noAutofit/>
          </a:bodyPr>
          <a:lstStyle/>
          <a:p>
            <a:pPr>
              <a:buNone/>
            </a:pPr>
            <a:r>
              <a:rPr lang="en" sz="1733" b="1">
                <a:solidFill>
                  <a:schemeClr val="tx1">
                    <a:lumMod val="85000"/>
                    <a:lumOff val="15000"/>
                  </a:schemeClr>
                </a:solidFill>
                <a:latin typeface="Arial" charset="0"/>
                <a:ea typeface="Arial" charset="0"/>
                <a:cs typeface="Arial" charset="0"/>
              </a:rPr>
              <a:t>Open Roads Survey</a:t>
            </a:r>
          </a:p>
          <a:p>
            <a:pPr>
              <a:buNone/>
            </a:pPr>
            <a:endParaRPr sz="1733" b="1" dirty="0">
              <a:solidFill>
                <a:schemeClr val="tx1">
                  <a:lumMod val="85000"/>
                  <a:lumOff val="15000"/>
                </a:schemeClr>
              </a:solidFill>
              <a:latin typeface="Arial" charset="0"/>
              <a:ea typeface="Arial" charset="0"/>
              <a:cs typeface="Arial" charset="0"/>
            </a:endParaRPr>
          </a:p>
        </p:txBody>
      </p:sp>
      <p:pic>
        <p:nvPicPr>
          <p:cNvPr id="243" name="Shape 243"/>
          <p:cNvPicPr preferRelativeResize="0"/>
          <p:nvPr/>
        </p:nvPicPr>
        <p:blipFill>
          <a:blip r:embed="rId3">
            <a:alphaModFix/>
          </a:blip>
          <a:stretch>
            <a:fillRect/>
          </a:stretch>
        </p:blipFill>
        <p:spPr>
          <a:xfrm>
            <a:off x="2004820" y="1715068"/>
            <a:ext cx="7914033" cy="5045865"/>
          </a:xfrm>
          <a:prstGeom prst="rect">
            <a:avLst/>
          </a:prstGeom>
          <a:noFill/>
          <a:ln>
            <a:noFill/>
          </a:ln>
        </p:spPr>
      </p:pic>
    </p:spTree>
    <p:extLst>
      <p:ext uri="{BB962C8B-B14F-4D97-AF65-F5344CB8AC3E}">
        <p14:creationId xmlns:p14="http://schemas.microsoft.com/office/powerpoint/2010/main" val="5219883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p:cNvPicPr preferRelativeResize="0"/>
          <p:nvPr/>
        </p:nvPicPr>
        <p:blipFill rotWithShape="1">
          <a:blip r:embed="rId3">
            <a:alphaModFix/>
          </a:blip>
          <a:srcRect l="22185" t="3232" r="34177"/>
          <a:stretch/>
        </p:blipFill>
        <p:spPr>
          <a:xfrm>
            <a:off x="-2771" y="1"/>
            <a:ext cx="5497869" cy="6857999"/>
          </a:xfrm>
          <a:prstGeom prst="rect">
            <a:avLst/>
          </a:prstGeom>
          <a:noFill/>
          <a:ln>
            <a:noFill/>
          </a:ln>
        </p:spPr>
      </p:pic>
      <p:pic>
        <p:nvPicPr>
          <p:cNvPr id="249" name="Shape 249"/>
          <p:cNvPicPr preferRelativeResize="0"/>
          <p:nvPr/>
        </p:nvPicPr>
        <p:blipFill rotWithShape="1">
          <a:blip r:embed="rId4">
            <a:alphaModFix/>
          </a:blip>
          <a:srcRect b="4443"/>
          <a:stretch/>
        </p:blipFill>
        <p:spPr>
          <a:xfrm>
            <a:off x="333" y="304800"/>
            <a:ext cx="12191339" cy="6553200"/>
          </a:xfrm>
          <a:prstGeom prst="rect">
            <a:avLst/>
          </a:prstGeom>
          <a:noFill/>
          <a:ln>
            <a:noFill/>
          </a:ln>
        </p:spPr>
      </p:pic>
      <p:sp>
        <p:nvSpPr>
          <p:cNvPr id="250" name="Shape 250"/>
          <p:cNvSpPr txBox="1">
            <a:spLocks noGrp="1"/>
          </p:cNvSpPr>
          <p:nvPr>
            <p:ph type="body" idx="1"/>
          </p:nvPr>
        </p:nvSpPr>
        <p:spPr>
          <a:xfrm>
            <a:off x="5610800" y="1236067"/>
            <a:ext cx="6317200" cy="1134800"/>
          </a:xfrm>
          <a:prstGeom prst="rect">
            <a:avLst/>
          </a:prstGeom>
        </p:spPr>
        <p:txBody>
          <a:bodyPr vert="horz" lIns="121900" tIns="121900" rIns="121900" bIns="121900" rtlCol="0" anchor="t" anchorCtr="0">
            <a:noAutofit/>
          </a:bodyPr>
          <a:lstStyle/>
          <a:p>
            <a:pPr>
              <a:buNone/>
            </a:pPr>
            <a:r>
              <a:rPr lang="en" sz="1733" dirty="0">
                <a:solidFill>
                  <a:schemeClr val="tx1">
                    <a:lumMod val="85000"/>
                    <a:lumOff val="15000"/>
                  </a:schemeClr>
                </a:solidFill>
                <a:latin typeface="Arial" charset="0"/>
                <a:ea typeface="Arial" charset="0"/>
                <a:cs typeface="Arial" charset="0"/>
              </a:rPr>
              <a:t>Premise remotely manages, directs and pays a global network of data contributors through the Premise Android app.</a:t>
            </a:r>
          </a:p>
          <a:p>
            <a:pPr marL="609585" indent="-414856">
              <a:buClr>
                <a:schemeClr val="dk1"/>
              </a:buClr>
            </a:pPr>
            <a:r>
              <a:rPr lang="en" sz="1733" dirty="0">
                <a:solidFill>
                  <a:schemeClr val="tx1">
                    <a:lumMod val="85000"/>
                    <a:lumOff val="15000"/>
                  </a:schemeClr>
                </a:solidFill>
                <a:latin typeface="Arial" charset="0"/>
                <a:ea typeface="Arial" charset="0"/>
                <a:cs typeface="Arial" charset="0"/>
              </a:rPr>
              <a:t>Local Government (e.g., Palawan Special Projects Unit)</a:t>
            </a:r>
          </a:p>
          <a:p>
            <a:pPr marL="609585" indent="-414856">
              <a:buClr>
                <a:schemeClr val="dk1"/>
              </a:buClr>
            </a:pPr>
            <a:r>
              <a:rPr lang="en" sz="1733" dirty="0">
                <a:solidFill>
                  <a:schemeClr val="tx1">
                    <a:lumMod val="85000"/>
                    <a:lumOff val="15000"/>
                  </a:schemeClr>
                </a:solidFill>
                <a:latin typeface="Arial" charset="0"/>
                <a:ea typeface="Arial" charset="0"/>
                <a:cs typeface="Arial" charset="0"/>
              </a:rPr>
              <a:t>DPWH / </a:t>
            </a:r>
            <a:r>
              <a:rPr lang="en" sz="1733" dirty="0" err="1">
                <a:solidFill>
                  <a:schemeClr val="tx1">
                    <a:lumMod val="85000"/>
                    <a:lumOff val="15000"/>
                  </a:schemeClr>
                </a:solidFill>
                <a:latin typeface="Arial" charset="0"/>
                <a:ea typeface="Arial" charset="0"/>
                <a:cs typeface="Arial" charset="0"/>
              </a:rPr>
              <a:t>Woodfields</a:t>
            </a:r>
            <a:r>
              <a:rPr lang="en" sz="1733" dirty="0">
                <a:solidFill>
                  <a:schemeClr val="tx1">
                    <a:lumMod val="85000"/>
                    <a:lumOff val="15000"/>
                  </a:schemeClr>
                </a:solidFill>
                <a:latin typeface="Arial" charset="0"/>
                <a:ea typeface="Arial" charset="0"/>
                <a:cs typeface="Arial" charset="0"/>
              </a:rPr>
              <a:t> (Mindanao)</a:t>
            </a:r>
          </a:p>
          <a:p>
            <a:pPr marL="609585" indent="-414856">
              <a:buClr>
                <a:schemeClr val="dk1"/>
              </a:buClr>
            </a:pPr>
            <a:r>
              <a:rPr lang="en" sz="1733" dirty="0">
                <a:solidFill>
                  <a:schemeClr val="tx1">
                    <a:lumMod val="85000"/>
                    <a:lumOff val="15000"/>
                  </a:schemeClr>
                </a:solidFill>
                <a:latin typeface="Arial" charset="0"/>
                <a:ea typeface="Arial" charset="0"/>
                <a:cs typeface="Arial" charset="0"/>
              </a:rPr>
              <a:t>RACER</a:t>
            </a:r>
          </a:p>
          <a:p>
            <a:pPr marL="609585" indent="-414856">
              <a:buClr>
                <a:schemeClr val="dk1"/>
              </a:buClr>
            </a:pPr>
            <a:r>
              <a:rPr lang="en" sz="1733" dirty="0">
                <a:solidFill>
                  <a:schemeClr val="tx1">
                    <a:lumMod val="85000"/>
                    <a:lumOff val="15000"/>
                  </a:schemeClr>
                </a:solidFill>
                <a:latin typeface="Arial" charset="0"/>
                <a:ea typeface="Arial" charset="0"/>
                <a:cs typeface="Arial" charset="0"/>
              </a:rPr>
              <a:t>Facebook Recruitment</a:t>
            </a:r>
          </a:p>
        </p:txBody>
      </p:sp>
      <p:sp>
        <p:nvSpPr>
          <p:cNvPr id="251" name="Shape 251"/>
          <p:cNvSpPr txBox="1">
            <a:spLocks noGrp="1"/>
          </p:cNvSpPr>
          <p:nvPr>
            <p:ph type="title"/>
          </p:nvPr>
        </p:nvSpPr>
        <p:spPr>
          <a:xfrm>
            <a:off x="5495098" y="672367"/>
            <a:ext cx="6924602" cy="705600"/>
          </a:xfrm>
          <a:prstGeom prst="rect">
            <a:avLst/>
          </a:prstGeom>
        </p:spPr>
        <p:txBody>
          <a:bodyPr vert="horz" lIns="121900" tIns="121900" rIns="121900" bIns="121900" rtlCol="0" anchor="t" anchorCtr="0">
            <a:noAutofit/>
          </a:bodyPr>
          <a:lstStyle/>
          <a:p>
            <a:r>
              <a:rPr lang="en" b="1" dirty="0">
                <a:latin typeface="Arial" charset="0"/>
                <a:ea typeface="Arial" charset="0"/>
                <a:cs typeface="Arial" charset="0"/>
              </a:rPr>
              <a:t>Network Contributor Composition</a:t>
            </a:r>
          </a:p>
        </p:txBody>
      </p:sp>
    </p:spTree>
    <p:extLst>
      <p:ext uri="{BB962C8B-B14F-4D97-AF65-F5344CB8AC3E}">
        <p14:creationId xmlns:p14="http://schemas.microsoft.com/office/powerpoint/2010/main" val="1909826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591772" y="308138"/>
            <a:ext cx="7136177" cy="6254240"/>
          </a:xfrm>
          <a:prstGeom prst="rect">
            <a:avLst/>
          </a:prstGeom>
          <a:noFill/>
          <a:ln>
            <a:noFill/>
          </a:ln>
        </p:spPr>
        <p:txBody>
          <a:bodyPr lIns="121900" tIns="121900" rIns="121900" bIns="121900" anchor="t" anchorCtr="0"/>
          <a:lstStyle>
            <a:defPPr marR="0" algn="l" rtl="0">
              <a:lnSpc>
                <a:spcPct val="100000"/>
              </a:lnSpc>
              <a:spcBef>
                <a:spcPts val="0"/>
              </a:spcBef>
              <a:spcAft>
                <a:spcPts val="0"/>
              </a:spcAft>
            </a:defPPr>
            <a:lvl1pPr marL="342900" marR="0" indent="-342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228600" marR="0" indent="2286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457200" marR="0" indent="4572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685800" marR="0" indent="6858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914400" marR="0" indent="9144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1371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18288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22860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2743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pPr marL="50799" indent="0">
              <a:lnSpc>
                <a:spcPct val="115000"/>
              </a:lnSpc>
              <a:buClr>
                <a:srgbClr val="666666"/>
              </a:buClr>
              <a:buSzPct val="100000"/>
            </a:pPr>
            <a:r>
              <a:rPr lang="en-US" sz="3733" dirty="0" smtClean="0">
                <a:solidFill>
                  <a:schemeClr val="tx1"/>
                </a:solidFill>
                <a:latin typeface="Arial Black"/>
                <a:ea typeface="Helvetica Neue"/>
                <a:cs typeface="Arial Black"/>
                <a:sym typeface="Helvetica Neue"/>
              </a:rPr>
              <a:t>LESSONS LEARNED</a:t>
            </a:r>
            <a:endParaRPr lang="en" sz="3733" dirty="0">
              <a:solidFill>
                <a:schemeClr val="tx1"/>
              </a:solidFill>
              <a:latin typeface="Arial Black"/>
              <a:ea typeface="Helvetica Neue"/>
              <a:cs typeface="Arial Black"/>
              <a:sym typeface="Helvetica Neue"/>
            </a:endParaRPr>
          </a:p>
          <a:p>
            <a:pPr marL="660383" indent="-609585">
              <a:lnSpc>
                <a:spcPct val="115000"/>
              </a:lnSpc>
              <a:buClr>
                <a:srgbClr val="666666"/>
              </a:buClr>
              <a:buSzPct val="100000"/>
              <a:buFont typeface="Arial"/>
              <a:buChar char="•"/>
            </a:pPr>
            <a:endParaRPr lang="en-US" sz="1333" dirty="0">
              <a:solidFill>
                <a:schemeClr val="tx1">
                  <a:lumMod val="65000"/>
                  <a:lumOff val="35000"/>
                </a:schemeClr>
              </a:solidFill>
              <a:latin typeface="Helvetica"/>
              <a:ea typeface="Helvetica Neue"/>
              <a:cs typeface="Helvetica"/>
              <a:sym typeface="Helvetica Neue"/>
            </a:endParaRPr>
          </a:p>
          <a:p>
            <a:pPr marL="660383" indent="-609585">
              <a:lnSpc>
                <a:spcPct val="115000"/>
              </a:lnSpc>
              <a:buClr>
                <a:srgbClr val="666666"/>
              </a:buClr>
              <a:buSzPct val="100000"/>
              <a:buFont typeface="Arial"/>
              <a:buChar char="•"/>
            </a:pPr>
            <a:r>
              <a:rPr lang="en-US" sz="2667" b="1" dirty="0" smtClean="0">
                <a:solidFill>
                  <a:schemeClr val="tx1">
                    <a:lumMod val="85000"/>
                    <a:lumOff val="15000"/>
                  </a:schemeClr>
                </a:solidFill>
                <a:latin typeface="Arial" charset="0"/>
                <a:ea typeface="Arial" charset="0"/>
                <a:cs typeface="Arial" charset="0"/>
                <a:sym typeface="Helvetica Neue"/>
              </a:rPr>
              <a:t>Satellite cadence and mosaic</a:t>
            </a:r>
            <a:r>
              <a:rPr lang="en-US" sz="2667" dirty="0" smtClean="0">
                <a:solidFill>
                  <a:schemeClr val="tx1">
                    <a:lumMod val="85000"/>
                    <a:lumOff val="15000"/>
                  </a:schemeClr>
                </a:solidFill>
                <a:latin typeface="Arial" charset="0"/>
                <a:ea typeface="Arial" charset="0"/>
                <a:cs typeface="Arial" charset="0"/>
                <a:sym typeface="Helvetica Neue"/>
              </a:rPr>
              <a:t>s – capacity is increasing daily</a:t>
            </a:r>
          </a:p>
          <a:p>
            <a:pPr marL="660383" indent="-609585">
              <a:lnSpc>
                <a:spcPct val="115000"/>
              </a:lnSpc>
              <a:buClr>
                <a:srgbClr val="666666"/>
              </a:buClr>
              <a:buSzPct val="100000"/>
              <a:buFont typeface="Arial"/>
              <a:buChar char="•"/>
            </a:pPr>
            <a:endParaRPr lang="en-US" sz="600" dirty="0" smtClean="0">
              <a:solidFill>
                <a:schemeClr val="tx1">
                  <a:lumMod val="85000"/>
                  <a:lumOff val="15000"/>
                </a:schemeClr>
              </a:solidFill>
              <a:latin typeface="Arial" charset="0"/>
              <a:ea typeface="Arial" charset="0"/>
              <a:cs typeface="Arial" charset="0"/>
              <a:sym typeface="Helvetica Neue"/>
            </a:endParaRPr>
          </a:p>
          <a:p>
            <a:pPr marL="660383" indent="-609585">
              <a:lnSpc>
                <a:spcPct val="115000"/>
              </a:lnSpc>
              <a:buClr>
                <a:srgbClr val="666666"/>
              </a:buClr>
              <a:buSzPct val="100000"/>
              <a:buFont typeface="Arial"/>
              <a:buChar char="•"/>
            </a:pPr>
            <a:r>
              <a:rPr lang="en-US" sz="2667" b="1" dirty="0" smtClean="0">
                <a:solidFill>
                  <a:schemeClr val="tx1">
                    <a:lumMod val="85000"/>
                    <a:lumOff val="15000"/>
                  </a:schemeClr>
                </a:solidFill>
                <a:latin typeface="Arial" charset="0"/>
                <a:ea typeface="Arial" charset="0"/>
                <a:cs typeface="Arial" charset="0"/>
                <a:sym typeface="Helvetica Neue"/>
              </a:rPr>
              <a:t>Machine learning prediction </a:t>
            </a:r>
            <a:r>
              <a:rPr lang="en-US" sz="2667" dirty="0" smtClean="0">
                <a:solidFill>
                  <a:schemeClr val="tx1">
                    <a:lumMod val="85000"/>
                    <a:lumOff val="15000"/>
                  </a:schemeClr>
                </a:solidFill>
                <a:latin typeface="Arial" charset="0"/>
                <a:ea typeface="Arial" charset="0"/>
                <a:cs typeface="Arial" charset="0"/>
                <a:sym typeface="Helvetica Neue"/>
              </a:rPr>
              <a:t>– excellent for national roads, generally too conservative for local roads</a:t>
            </a:r>
          </a:p>
          <a:p>
            <a:pPr marL="660383" indent="-609585">
              <a:lnSpc>
                <a:spcPct val="115000"/>
              </a:lnSpc>
              <a:buClr>
                <a:srgbClr val="666666"/>
              </a:buClr>
              <a:buSzPct val="100000"/>
              <a:buFont typeface="Arial"/>
              <a:buChar char="•"/>
            </a:pPr>
            <a:endParaRPr lang="en-US" sz="600" dirty="0" smtClean="0">
              <a:solidFill>
                <a:schemeClr val="tx1">
                  <a:lumMod val="85000"/>
                  <a:lumOff val="15000"/>
                </a:schemeClr>
              </a:solidFill>
              <a:latin typeface="Arial" charset="0"/>
              <a:ea typeface="Arial" charset="0"/>
              <a:cs typeface="Arial" charset="0"/>
              <a:sym typeface="Helvetica Neue"/>
            </a:endParaRPr>
          </a:p>
          <a:p>
            <a:pPr marL="660383" indent="-609585">
              <a:lnSpc>
                <a:spcPct val="115000"/>
              </a:lnSpc>
              <a:buClr>
                <a:srgbClr val="666666"/>
              </a:buClr>
              <a:buSzPct val="100000"/>
              <a:buFont typeface="Arial"/>
              <a:buChar char="•"/>
            </a:pPr>
            <a:r>
              <a:rPr lang="en-US" sz="2667" b="1" dirty="0" smtClean="0">
                <a:solidFill>
                  <a:schemeClr val="tx1">
                    <a:lumMod val="85000"/>
                    <a:lumOff val="15000"/>
                  </a:schemeClr>
                </a:solidFill>
                <a:latin typeface="Arial" charset="0"/>
                <a:ea typeface="Arial" charset="0"/>
                <a:cs typeface="Arial" charset="0"/>
                <a:sym typeface="Helvetica Neue"/>
              </a:rPr>
              <a:t>Tasking</a:t>
            </a:r>
            <a:r>
              <a:rPr lang="en-US" sz="2667" dirty="0" smtClean="0">
                <a:solidFill>
                  <a:schemeClr val="tx1">
                    <a:lumMod val="85000"/>
                    <a:lumOff val="15000"/>
                  </a:schemeClr>
                </a:solidFill>
                <a:latin typeface="Arial" charset="0"/>
                <a:ea typeface="Arial" charset="0"/>
                <a:cs typeface="Arial" charset="0"/>
                <a:sym typeface="Helvetica Neue"/>
              </a:rPr>
              <a:t> – interfaces with users only at start and end of road segment, not along</a:t>
            </a:r>
          </a:p>
          <a:p>
            <a:pPr marL="660383" indent="-609585">
              <a:lnSpc>
                <a:spcPct val="115000"/>
              </a:lnSpc>
              <a:buClr>
                <a:srgbClr val="666666"/>
              </a:buClr>
              <a:buSzPct val="100000"/>
              <a:buFont typeface="Arial"/>
              <a:buChar char="•"/>
            </a:pPr>
            <a:endParaRPr lang="en-US" sz="600" dirty="0" smtClean="0">
              <a:solidFill>
                <a:schemeClr val="tx1">
                  <a:lumMod val="85000"/>
                  <a:lumOff val="15000"/>
                </a:schemeClr>
              </a:solidFill>
              <a:latin typeface="Arial" charset="0"/>
              <a:ea typeface="Arial" charset="0"/>
              <a:cs typeface="Arial" charset="0"/>
              <a:sym typeface="Helvetica Neue"/>
            </a:endParaRPr>
          </a:p>
          <a:p>
            <a:pPr marL="660383" indent="-609585">
              <a:lnSpc>
                <a:spcPct val="115000"/>
              </a:lnSpc>
              <a:buClr>
                <a:srgbClr val="666666"/>
              </a:buClr>
              <a:buSzPct val="100000"/>
              <a:buFont typeface="Arial"/>
              <a:buChar char="•"/>
            </a:pPr>
            <a:r>
              <a:rPr lang="en-US" sz="2667" b="1" dirty="0" smtClean="0">
                <a:solidFill>
                  <a:schemeClr val="tx1">
                    <a:lumMod val="85000"/>
                    <a:lumOff val="15000"/>
                  </a:schemeClr>
                </a:solidFill>
                <a:latin typeface="Arial" charset="0"/>
                <a:ea typeface="Arial" charset="0"/>
                <a:cs typeface="Arial" charset="0"/>
                <a:sym typeface="Helvetica Neue"/>
              </a:rPr>
              <a:t>New roads </a:t>
            </a:r>
            <a:r>
              <a:rPr lang="en-US" sz="2667" dirty="0" smtClean="0">
                <a:solidFill>
                  <a:schemeClr val="tx1">
                    <a:lumMod val="85000"/>
                    <a:lumOff val="15000"/>
                  </a:schemeClr>
                </a:solidFill>
                <a:latin typeface="Arial" charset="0"/>
                <a:ea typeface="Arial" charset="0"/>
                <a:cs typeface="Arial" charset="0"/>
                <a:sym typeface="Helvetica Neue"/>
              </a:rPr>
              <a:t>– need mechanisms for field users to identify and upload new roads</a:t>
            </a:r>
          </a:p>
          <a:p>
            <a:pPr marL="660383" indent="-609585">
              <a:lnSpc>
                <a:spcPct val="115000"/>
              </a:lnSpc>
              <a:buClr>
                <a:srgbClr val="666666"/>
              </a:buClr>
              <a:buSzPct val="100000"/>
              <a:buFont typeface="Arial"/>
              <a:buChar char="•"/>
            </a:pPr>
            <a:endParaRPr lang="en-US" sz="2667" dirty="0" smtClean="0">
              <a:solidFill>
                <a:schemeClr val="tx1">
                  <a:lumMod val="65000"/>
                  <a:lumOff val="35000"/>
                </a:schemeClr>
              </a:solidFill>
              <a:latin typeface="Arial" charset="0"/>
              <a:ea typeface="Arial" charset="0"/>
              <a:cs typeface="Arial" charset="0"/>
              <a:sym typeface="Helvetica Neue"/>
            </a:endParaRPr>
          </a:p>
          <a:p>
            <a:pPr marL="660383" indent="-609585">
              <a:lnSpc>
                <a:spcPct val="115000"/>
              </a:lnSpc>
              <a:buClr>
                <a:srgbClr val="666666"/>
              </a:buClr>
              <a:buSzPct val="100000"/>
              <a:buFont typeface="Arial"/>
              <a:buChar char="•"/>
            </a:pPr>
            <a:endParaRPr lang="en" sz="2667" dirty="0">
              <a:solidFill>
                <a:schemeClr val="tx1">
                  <a:lumMod val="65000"/>
                  <a:lumOff val="35000"/>
                </a:schemeClr>
              </a:solidFill>
              <a:latin typeface="Arial" charset="0"/>
              <a:ea typeface="Arial" charset="0"/>
              <a:cs typeface="Arial" charset="0"/>
              <a:sym typeface="Helvetica Neue"/>
            </a:endParaRPr>
          </a:p>
        </p:txBody>
      </p:sp>
      <p:pic>
        <p:nvPicPr>
          <p:cNvPr id="14" name="Picture 13" descr="1607.06-planet-approach-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347" y="3770262"/>
            <a:ext cx="2641643" cy="2792116"/>
          </a:xfrm>
          <a:prstGeom prst="rect">
            <a:avLst/>
          </a:prstGeom>
        </p:spPr>
      </p:pic>
      <p:pic>
        <p:nvPicPr>
          <p:cNvPr id="15" name="Picture 14" descr="1607.07-historical-approach-F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290" y="525434"/>
            <a:ext cx="3132111" cy="2693940"/>
          </a:xfrm>
          <a:prstGeom prst="rect">
            <a:avLst/>
          </a:prstGeom>
        </p:spPr>
      </p:pic>
    </p:spTree>
    <p:extLst>
      <p:ext uri="{BB962C8B-B14F-4D97-AF65-F5344CB8AC3E}">
        <p14:creationId xmlns:p14="http://schemas.microsoft.com/office/powerpoint/2010/main" val="7130012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THANK YOU</a:t>
            </a:r>
            <a:endParaRPr lang="en-US" dirty="0"/>
          </a:p>
        </p:txBody>
      </p:sp>
      <p:sp>
        <p:nvSpPr>
          <p:cNvPr id="6" name="Text Placeholder 4"/>
          <p:cNvSpPr txBox="1">
            <a:spLocks/>
          </p:cNvSpPr>
          <p:nvPr/>
        </p:nvSpPr>
        <p:spPr>
          <a:xfrm>
            <a:off x="609600" y="4164256"/>
            <a:ext cx="11070168" cy="1500187"/>
          </a:xfrm>
          <a:prstGeom prst="rect">
            <a:avLst/>
          </a:prstGeom>
        </p:spPr>
        <p:txBody>
          <a:bodyPr/>
          <a:lstStyle>
            <a:lvl1pPr marL="342900" indent="-342900" algn="l" defTabSz="457200" rtl="0" eaLnBrk="1" latinLnBrk="0" hangingPunct="1">
              <a:spcBef>
                <a:spcPct val="20000"/>
              </a:spcBef>
              <a:buFont typeface="Arial"/>
              <a:buChar char="•"/>
              <a:defRPr sz="3000" b="0" i="0" kern="1200">
                <a:solidFill>
                  <a:schemeClr val="tx1">
                    <a:lumMod val="65000"/>
                    <a:lumOff val="35000"/>
                  </a:schemeClr>
                </a:solidFill>
                <a:latin typeface="Helvetica"/>
                <a:ea typeface="+mn-ea"/>
                <a:cs typeface="Helvetica"/>
              </a:defRPr>
            </a:lvl1pPr>
            <a:lvl2pPr marL="914400" indent="-457200" algn="l" defTabSz="457200" rtl="0" eaLnBrk="1" latinLnBrk="0" hangingPunct="1">
              <a:spcBef>
                <a:spcPct val="20000"/>
              </a:spcBef>
              <a:buFont typeface="Arial"/>
              <a:buChar char="•"/>
              <a:defRPr sz="2800" b="0" i="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b="0" i="0" kern="1200">
                <a:solidFill>
                  <a:schemeClr val="tx1"/>
                </a:solidFill>
                <a:latin typeface="Muli"/>
                <a:ea typeface="+mn-ea"/>
                <a:cs typeface="Muli"/>
              </a:defRPr>
            </a:lvl4pPr>
            <a:lvl5pPr marL="2057400" indent="-228600" algn="l" defTabSz="457200" rtl="0" eaLnBrk="1" latinLnBrk="0" hangingPunct="1">
              <a:spcBef>
                <a:spcPct val="20000"/>
              </a:spcBef>
              <a:buFont typeface="Arial"/>
              <a:buChar char="»"/>
              <a:defRPr sz="2000" b="0" i="0" kern="1200">
                <a:solidFill>
                  <a:schemeClr val="tx1"/>
                </a:solidFill>
                <a:latin typeface="Muli"/>
                <a:ea typeface="+mn-ea"/>
                <a:cs typeface="Mul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Arial Black"/>
                <a:ea typeface="+mj-ea"/>
                <a:cs typeface="Arial Black"/>
              </a:rPr>
              <a:t>VISIT US AT PLANET.COM</a:t>
            </a:r>
          </a:p>
        </p:txBody>
      </p:sp>
    </p:spTree>
    <p:extLst>
      <p:ext uri="{BB962C8B-B14F-4D97-AF65-F5344CB8AC3E}">
        <p14:creationId xmlns:p14="http://schemas.microsoft.com/office/powerpoint/2010/main" val="154872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latin typeface="Arial Black" charset="0"/>
                <a:ea typeface="Arial Black" charset="0"/>
                <a:cs typeface="Arial Black" charset="0"/>
              </a:rPr>
              <a:t>AGENDA</a:t>
            </a:r>
            <a:endParaRPr lang="en-US" b="1" dirty="0">
              <a:latin typeface="Arial Black" charset="0"/>
              <a:ea typeface="Arial Black" charset="0"/>
              <a:cs typeface="Arial Black" charset="0"/>
            </a:endParaRPr>
          </a:p>
        </p:txBody>
      </p:sp>
      <p:sp>
        <p:nvSpPr>
          <p:cNvPr id="6" name="Content Placeholder 5"/>
          <p:cNvSpPr>
            <a:spLocks noGrp="1"/>
          </p:cNvSpPr>
          <p:nvPr>
            <p:ph idx="1"/>
          </p:nvPr>
        </p:nvSpPr>
        <p:spPr/>
        <p:txBody>
          <a:bodyPr/>
          <a:lstStyle/>
          <a:p>
            <a:endParaRPr lang="en-US" sz="3000" dirty="0" smtClean="0">
              <a:solidFill>
                <a:schemeClr val="tx1">
                  <a:lumMod val="85000"/>
                  <a:lumOff val="15000"/>
                </a:schemeClr>
              </a:solidFill>
            </a:endParaRPr>
          </a:p>
          <a:p>
            <a:r>
              <a:rPr lang="en-US" sz="3000" dirty="0" smtClean="0">
                <a:solidFill>
                  <a:schemeClr val="tx1">
                    <a:lumMod val="85000"/>
                    <a:lumOff val="15000"/>
                  </a:schemeClr>
                </a:solidFill>
                <a:latin typeface="Arial" charset="0"/>
                <a:ea typeface="Arial" charset="0"/>
                <a:cs typeface="Arial" charset="0"/>
              </a:rPr>
              <a:t>About Planet</a:t>
            </a:r>
          </a:p>
          <a:p>
            <a:r>
              <a:rPr lang="en-US" sz="3000" dirty="0" smtClean="0">
                <a:solidFill>
                  <a:schemeClr val="tx1">
                    <a:lumMod val="85000"/>
                    <a:lumOff val="15000"/>
                  </a:schemeClr>
                </a:solidFill>
                <a:latin typeface="Arial" charset="0"/>
                <a:ea typeface="Arial" charset="0"/>
                <a:cs typeface="Arial" charset="0"/>
              </a:rPr>
              <a:t>Road Monitoring in the Rural Philippines</a:t>
            </a:r>
          </a:p>
          <a:p>
            <a:r>
              <a:rPr lang="en-US" sz="3000" dirty="0" smtClean="0">
                <a:solidFill>
                  <a:schemeClr val="tx1">
                    <a:lumMod val="85000"/>
                    <a:lumOff val="15000"/>
                  </a:schemeClr>
                </a:solidFill>
                <a:latin typeface="Arial" charset="0"/>
                <a:ea typeface="Arial" charset="0"/>
                <a:cs typeface="Arial" charset="0"/>
              </a:rPr>
              <a:t>Ground Validation</a:t>
            </a:r>
          </a:p>
          <a:p>
            <a:r>
              <a:rPr lang="en-US" sz="3000" dirty="0" smtClean="0">
                <a:solidFill>
                  <a:schemeClr val="tx1">
                    <a:lumMod val="85000"/>
                    <a:lumOff val="15000"/>
                  </a:schemeClr>
                </a:solidFill>
                <a:latin typeface="Arial" charset="0"/>
                <a:ea typeface="Arial" charset="0"/>
                <a:cs typeface="Arial" charset="0"/>
              </a:rPr>
              <a:t>Lessons Learned</a:t>
            </a:r>
          </a:p>
          <a:p>
            <a:endParaRPr lang="en-US" dirty="0">
              <a:solidFill>
                <a:schemeClr val="tx1">
                  <a:lumMod val="85000"/>
                  <a:lumOff val="15000"/>
                </a:schemeClr>
              </a:solidFill>
            </a:endParaRPr>
          </a:p>
        </p:txBody>
      </p:sp>
    </p:spTree>
    <p:extLst>
      <p:ext uri="{BB962C8B-B14F-4D97-AF65-F5344CB8AC3E}">
        <p14:creationId xmlns:p14="http://schemas.microsoft.com/office/powerpoint/2010/main" val="355083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 image the whole world every day, </a:t>
            </a:r>
            <a:r>
              <a:rPr lang="en-US" dirty="0">
                <a:solidFill>
                  <a:schemeClr val="accent1">
                    <a:lumMod val="40000"/>
                    <a:lumOff val="60000"/>
                  </a:schemeClr>
                </a:solidFill>
              </a:rPr>
              <a:t>making change visible, accessible and actionable.</a:t>
            </a:r>
          </a:p>
        </p:txBody>
      </p:sp>
    </p:spTree>
    <p:extLst>
      <p:ext uri="{BB962C8B-B14F-4D97-AF65-F5344CB8AC3E}">
        <p14:creationId xmlns:p14="http://schemas.microsoft.com/office/powerpoint/2010/main" val="213131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solidFill>
                  <a:srgbClr val="FFFFFF"/>
                </a:solidFill>
              </a:rPr>
              <a:t>THE DOVE SPACECRAFT</a:t>
            </a:r>
            <a:endParaRPr lang="en-US" dirty="0"/>
          </a:p>
        </p:txBody>
      </p:sp>
      <p:pic>
        <p:nvPicPr>
          <p:cNvPr id="13" name="Picture 12" descr="Dove.png"/>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762" b="89973" l="4083" r="89978">
                        <a14:foregroundMark x1="7164" y1="62331" x2="7164" y2="62331"/>
                        <a14:foregroundMark x1="10171" y1="64905" x2="10171" y2="64905"/>
                        <a14:foregroundMark x1="27023" y1="70461" x2="27023" y2="70461"/>
                        <a14:foregroundMark x1="30512" y1="73916" x2="30512" y2="73916"/>
                        <a14:foregroundMark x1="63920" y1="21409" x2="64143" y2="60637"/>
                        <a14:foregroundMark x1="83073" y1="3862" x2="62509" y2="17954"/>
                        <a14:foregroundMark x1="55048" y1="80691" x2="33296" y2="74322"/>
                      </a14:backgroundRemoval>
                    </a14:imgEffect>
                  </a14:imgLayer>
                </a14:imgProps>
              </a:ext>
              <a:ext uri="{28A0092B-C50C-407E-A947-70E740481C1C}">
                <a14:useLocalDpi xmlns:a14="http://schemas.microsoft.com/office/drawing/2010/main"/>
              </a:ext>
            </a:extLst>
          </a:blip>
          <a:srcRect/>
          <a:stretch/>
        </p:blipFill>
        <p:spPr>
          <a:xfrm>
            <a:off x="113179" y="767343"/>
            <a:ext cx="10980591" cy="6011831"/>
          </a:xfrm>
          <a:prstGeom prst="rect">
            <a:avLst/>
          </a:prstGeom>
        </p:spPr>
      </p:pic>
      <p:cxnSp>
        <p:nvCxnSpPr>
          <p:cNvPr id="14" name="Straight Connector 13"/>
          <p:cNvCxnSpPr/>
          <p:nvPr/>
        </p:nvCxnSpPr>
        <p:spPr>
          <a:xfrm>
            <a:off x="8574491" y="3371782"/>
            <a:ext cx="0" cy="1088868"/>
          </a:xfrm>
          <a:prstGeom prst="line">
            <a:avLst/>
          </a:prstGeom>
          <a:ln w="3175"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741572" y="3678602"/>
            <a:ext cx="1014637" cy="492418"/>
          </a:xfrm>
          <a:prstGeom prst="rect">
            <a:avLst/>
          </a:prstGeom>
          <a:noFill/>
        </p:spPr>
        <p:txBody>
          <a:bodyPr wrap="square" lIns="121895" tIns="60948" rIns="121895" bIns="60948" rtlCol="0">
            <a:spAutoFit/>
          </a:bodyPr>
          <a:lstStyle/>
          <a:p>
            <a:r>
              <a:rPr lang="en-US" sz="2400" dirty="0">
                <a:solidFill>
                  <a:srgbClr val="FFFFFF"/>
                </a:solidFill>
                <a:latin typeface="Helvetica Neue Thin"/>
                <a:cs typeface="Helvetica Neue Thin"/>
              </a:rPr>
              <a:t>10cm</a:t>
            </a:r>
          </a:p>
        </p:txBody>
      </p:sp>
      <p:cxnSp>
        <p:nvCxnSpPr>
          <p:cNvPr id="16" name="Straight Connector 15"/>
          <p:cNvCxnSpPr/>
          <p:nvPr/>
        </p:nvCxnSpPr>
        <p:spPr>
          <a:xfrm>
            <a:off x="7064504" y="1053969"/>
            <a:ext cx="981176" cy="353363"/>
          </a:xfrm>
          <a:prstGeom prst="line">
            <a:avLst/>
          </a:prstGeom>
          <a:ln w="3175" cmpd="sng">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425016" y="738233"/>
            <a:ext cx="1014637" cy="492418"/>
          </a:xfrm>
          <a:prstGeom prst="rect">
            <a:avLst/>
          </a:prstGeom>
          <a:noFill/>
        </p:spPr>
        <p:txBody>
          <a:bodyPr wrap="square" lIns="121895" tIns="60948" rIns="121895" bIns="60948" rtlCol="0">
            <a:spAutoFit/>
          </a:bodyPr>
          <a:lstStyle/>
          <a:p>
            <a:r>
              <a:rPr lang="en-US" sz="2400" dirty="0">
                <a:solidFill>
                  <a:srgbClr val="FFFFFF"/>
                </a:solidFill>
                <a:latin typeface="Helvetica Neue Thin"/>
                <a:cs typeface="Helvetica Neue Thin"/>
              </a:rPr>
              <a:t>10cm</a:t>
            </a:r>
          </a:p>
        </p:txBody>
      </p:sp>
      <p:cxnSp>
        <p:nvCxnSpPr>
          <p:cNvPr id="18" name="Straight Connector 17"/>
          <p:cNvCxnSpPr/>
          <p:nvPr/>
        </p:nvCxnSpPr>
        <p:spPr>
          <a:xfrm flipV="1">
            <a:off x="2957525" y="2108200"/>
            <a:ext cx="4154475" cy="1434936"/>
          </a:xfrm>
          <a:prstGeom prst="line">
            <a:avLst/>
          </a:prstGeom>
          <a:ln w="3175" cmpd="sng">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23148" y="2126766"/>
            <a:ext cx="1014637" cy="492418"/>
          </a:xfrm>
          <a:prstGeom prst="rect">
            <a:avLst/>
          </a:prstGeom>
          <a:noFill/>
        </p:spPr>
        <p:txBody>
          <a:bodyPr wrap="square" lIns="121895" tIns="60948" rIns="121895" bIns="60948" rtlCol="0">
            <a:spAutoFit/>
          </a:bodyPr>
          <a:lstStyle/>
          <a:p>
            <a:r>
              <a:rPr lang="en-US" sz="2400" dirty="0">
                <a:solidFill>
                  <a:srgbClr val="FFFFFF"/>
                </a:solidFill>
                <a:latin typeface="Helvetica Neue Thin"/>
                <a:cs typeface="Helvetica Neue Thin"/>
              </a:rPr>
              <a:t>30cm</a:t>
            </a:r>
          </a:p>
        </p:txBody>
      </p:sp>
    </p:spTree>
    <p:extLst>
      <p:ext uri="{BB962C8B-B14F-4D97-AF65-F5344CB8AC3E}">
        <p14:creationId xmlns:p14="http://schemas.microsoft.com/office/powerpoint/2010/main" val="14323320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4" name="Shape 254"/>
          <p:cNvSpPr txBox="1"/>
          <p:nvPr/>
        </p:nvSpPr>
        <p:spPr>
          <a:xfrm>
            <a:off x="4617031" y="5770959"/>
            <a:ext cx="5855599" cy="492399"/>
          </a:xfrm>
          <a:prstGeom prst="rect">
            <a:avLst/>
          </a:prstGeom>
          <a:noFill/>
          <a:ln>
            <a:noFill/>
          </a:ln>
        </p:spPr>
        <p:txBody>
          <a:bodyPr lIns="121900" tIns="60933" rIns="121900" bIns="60933" anchor="t" anchorCtr="0">
            <a:noAutofit/>
          </a:bodyPr>
          <a:lstStyle/>
          <a:p>
            <a:pPr algn="r">
              <a:buSzPct val="25000"/>
            </a:pPr>
            <a:r>
              <a:rPr lang="en" sz="2400" i="1" dirty="0">
                <a:solidFill>
                  <a:schemeClr val="lt1"/>
                </a:solidFill>
                <a:latin typeface="Helvetica Neue"/>
                <a:ea typeface="Helvetica Neue"/>
                <a:cs typeface="Helvetica Neue"/>
                <a:sym typeface="Helvetica Neue"/>
              </a:rPr>
              <a:t>1</a:t>
            </a:r>
            <a:r>
              <a:rPr lang="en-US" sz="2400" i="1" dirty="0">
                <a:solidFill>
                  <a:schemeClr val="lt1"/>
                </a:solidFill>
                <a:latin typeface="Helvetica Neue"/>
                <a:ea typeface="Helvetica Neue"/>
                <a:cs typeface="Helvetica Neue"/>
                <a:sym typeface="Helvetica Neue"/>
              </a:rPr>
              <a:t>3</a:t>
            </a:r>
            <a:r>
              <a:rPr lang="en" sz="2400" i="1" dirty="0">
                <a:solidFill>
                  <a:schemeClr val="lt1"/>
                </a:solidFill>
                <a:latin typeface="Helvetica Neue"/>
                <a:ea typeface="Helvetica Neue"/>
                <a:cs typeface="Helvetica Neue"/>
                <a:sym typeface="Helvetica Neue"/>
              </a:rPr>
              <a:t> Builds in</a:t>
            </a:r>
            <a:r>
              <a:rPr lang="en-US" sz="2400" i="1" dirty="0">
                <a:solidFill>
                  <a:schemeClr val="lt1"/>
                </a:solidFill>
                <a:latin typeface="Helvetica Neue"/>
                <a:ea typeface="Helvetica Neue"/>
                <a:cs typeface="Helvetica Neue"/>
                <a:sym typeface="Helvetica Neue"/>
              </a:rPr>
              <a:t> only</a:t>
            </a:r>
            <a:r>
              <a:rPr lang="en" sz="2400" i="1" dirty="0">
                <a:solidFill>
                  <a:schemeClr val="lt1"/>
                </a:solidFill>
                <a:latin typeface="Helvetica Neue"/>
                <a:ea typeface="Helvetica Neue"/>
                <a:cs typeface="Helvetica Neue"/>
                <a:sym typeface="Helvetica Neue"/>
              </a:rPr>
              <a:t> 3 years</a:t>
            </a:r>
          </a:p>
        </p:txBody>
      </p:sp>
      <p:grpSp>
        <p:nvGrpSpPr>
          <p:cNvPr id="255" name="Shape 255"/>
          <p:cNvGrpSpPr/>
          <p:nvPr/>
        </p:nvGrpSpPr>
        <p:grpSpPr>
          <a:xfrm>
            <a:off x="621565" y="4453720"/>
            <a:ext cx="2143600" cy="2186465"/>
            <a:chOff x="466174" y="3340289"/>
            <a:chExt cx="1607700" cy="1639849"/>
          </a:xfrm>
        </p:grpSpPr>
        <p:pic>
          <p:nvPicPr>
            <p:cNvPr id="256" name="Shape 2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932112">
              <a:off x="699752" y="3562912"/>
              <a:ext cx="1140543" cy="1206051"/>
            </a:xfrm>
            <a:prstGeom prst="rect">
              <a:avLst/>
            </a:prstGeom>
            <a:noFill/>
            <a:ln>
              <a:noFill/>
            </a:ln>
          </p:spPr>
        </p:pic>
        <p:sp>
          <p:nvSpPr>
            <p:cNvPr id="257" name="Shape 257"/>
            <p:cNvSpPr txBox="1"/>
            <p:nvPr/>
          </p:nvSpPr>
          <p:spPr>
            <a:xfrm>
              <a:off x="533400" y="3340289"/>
              <a:ext cx="1082700" cy="461699"/>
            </a:xfrm>
            <a:prstGeom prst="rect">
              <a:avLst/>
            </a:prstGeom>
            <a:noFill/>
            <a:ln>
              <a:noFill/>
            </a:ln>
          </p:spPr>
          <p:txBody>
            <a:bodyPr lIns="36567" tIns="60933" rIns="36567" bIns="60933" anchor="t" anchorCtr="0">
              <a:noAutofit/>
            </a:bodyPr>
            <a:lstStyle/>
            <a:p>
              <a:pPr algn="ctr">
                <a:buSzPct val="25000"/>
              </a:pPr>
              <a:r>
                <a:rPr lang="en" sz="1600" b="1">
                  <a:solidFill>
                    <a:srgbClr val="FFFFFF"/>
                  </a:solidFill>
                  <a:latin typeface="Helvetica Neue"/>
                  <a:ea typeface="Helvetica Neue"/>
                  <a:cs typeface="Helvetica Neue"/>
                  <a:sym typeface="Helvetica Neue"/>
                </a:rPr>
                <a:t>BUILD 1</a:t>
              </a:r>
            </a:p>
            <a:p>
              <a:pPr algn="ctr">
                <a:buSzPct val="25000"/>
              </a:pPr>
              <a:r>
                <a:rPr lang="en" sz="1600" b="1">
                  <a:solidFill>
                    <a:srgbClr val="FFFFFF"/>
                  </a:solidFill>
                  <a:latin typeface="Helvetica Neue"/>
                  <a:ea typeface="Helvetica Neue"/>
                  <a:cs typeface="Helvetica Neue"/>
                  <a:sym typeface="Helvetica Neue"/>
                </a:rPr>
                <a:t>APR 2012</a:t>
              </a:r>
            </a:p>
          </p:txBody>
        </p:sp>
      </p:grpSp>
      <p:grpSp>
        <p:nvGrpSpPr>
          <p:cNvPr id="258" name="Shape 258"/>
          <p:cNvGrpSpPr/>
          <p:nvPr/>
        </p:nvGrpSpPr>
        <p:grpSpPr>
          <a:xfrm>
            <a:off x="2765242" y="2913581"/>
            <a:ext cx="3233549" cy="3296468"/>
            <a:chOff x="2073931" y="2185185"/>
            <a:chExt cx="2425162" cy="2472351"/>
          </a:xfrm>
        </p:grpSpPr>
        <p:pic>
          <p:nvPicPr>
            <p:cNvPr id="259" name="Shape 2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9931">
              <a:off x="2553353" y="2813945"/>
              <a:ext cx="1731780" cy="1445882"/>
            </a:xfrm>
            <a:prstGeom prst="rect">
              <a:avLst/>
            </a:prstGeom>
            <a:noFill/>
            <a:ln>
              <a:noFill/>
            </a:ln>
          </p:spPr>
        </p:pic>
        <p:sp>
          <p:nvSpPr>
            <p:cNvPr id="260" name="Shape 260"/>
            <p:cNvSpPr txBox="1"/>
            <p:nvPr/>
          </p:nvSpPr>
          <p:spPr>
            <a:xfrm>
              <a:off x="2073931" y="2185185"/>
              <a:ext cx="1082700" cy="461699"/>
            </a:xfrm>
            <a:prstGeom prst="rect">
              <a:avLst/>
            </a:prstGeom>
            <a:noFill/>
            <a:ln>
              <a:noFill/>
            </a:ln>
          </p:spPr>
          <p:txBody>
            <a:bodyPr lIns="36567" tIns="60933" rIns="36567" bIns="60933" anchor="t" anchorCtr="0">
              <a:noAutofit/>
            </a:bodyPr>
            <a:lstStyle/>
            <a:p>
              <a:pPr algn="ctr">
                <a:buSzPct val="25000"/>
              </a:pPr>
              <a:r>
                <a:rPr lang="en" sz="1600" b="1">
                  <a:solidFill>
                    <a:srgbClr val="FFFFFF"/>
                  </a:solidFill>
                  <a:latin typeface="Helvetica Neue"/>
                  <a:ea typeface="Helvetica Neue"/>
                  <a:cs typeface="Helvetica Neue"/>
                  <a:sym typeface="Helvetica Neue"/>
                </a:rPr>
                <a:t>BUILD 6</a:t>
              </a:r>
            </a:p>
            <a:p>
              <a:pPr algn="ctr">
                <a:buSzPct val="25000"/>
              </a:pPr>
              <a:r>
                <a:rPr lang="en" sz="1600" b="1">
                  <a:solidFill>
                    <a:srgbClr val="FFFFFF"/>
                  </a:solidFill>
                  <a:latin typeface="Helvetica Neue"/>
                  <a:ea typeface="Helvetica Neue"/>
                  <a:cs typeface="Helvetica Neue"/>
                  <a:sym typeface="Helvetica Neue"/>
                </a:rPr>
                <a:t>APR 2013</a:t>
              </a:r>
            </a:p>
          </p:txBody>
        </p:sp>
      </p:grpSp>
      <p:grpSp>
        <p:nvGrpSpPr>
          <p:cNvPr id="261" name="Shape 261"/>
          <p:cNvGrpSpPr/>
          <p:nvPr/>
        </p:nvGrpSpPr>
        <p:grpSpPr>
          <a:xfrm>
            <a:off x="5277116" y="1615954"/>
            <a:ext cx="3266715" cy="2914913"/>
            <a:chOff x="3957837" y="1211965"/>
            <a:chExt cx="2450036" cy="2186185"/>
          </a:xfrm>
        </p:grpSpPr>
        <p:pic>
          <p:nvPicPr>
            <p:cNvPr id="262" name="Shape 2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92693">
              <a:off x="4137681" y="1678746"/>
              <a:ext cx="2204886" cy="1628608"/>
            </a:xfrm>
            <a:prstGeom prst="rect">
              <a:avLst/>
            </a:prstGeom>
            <a:noFill/>
            <a:ln>
              <a:noFill/>
            </a:ln>
          </p:spPr>
        </p:pic>
        <p:sp>
          <p:nvSpPr>
            <p:cNvPr id="263" name="Shape 263"/>
            <p:cNvSpPr txBox="1"/>
            <p:nvPr/>
          </p:nvSpPr>
          <p:spPr>
            <a:xfrm>
              <a:off x="3957837" y="1211965"/>
              <a:ext cx="1082700" cy="461699"/>
            </a:xfrm>
            <a:prstGeom prst="rect">
              <a:avLst/>
            </a:prstGeom>
            <a:noFill/>
            <a:ln>
              <a:noFill/>
            </a:ln>
          </p:spPr>
          <p:txBody>
            <a:bodyPr lIns="36567" tIns="60933" rIns="36567" bIns="60933" anchor="t" anchorCtr="0">
              <a:noAutofit/>
            </a:bodyPr>
            <a:lstStyle/>
            <a:p>
              <a:pPr algn="ctr">
                <a:buSzPct val="25000"/>
              </a:pPr>
              <a:r>
                <a:rPr lang="en" sz="1600" b="1" dirty="0">
                  <a:solidFill>
                    <a:srgbClr val="FFFFFF"/>
                  </a:solidFill>
                  <a:latin typeface="Helvetica Neue"/>
                  <a:ea typeface="Helvetica Neue"/>
                  <a:cs typeface="Helvetica Neue"/>
                  <a:sym typeface="Helvetica Neue"/>
                </a:rPr>
                <a:t>BUILD 1</a:t>
              </a:r>
              <a:r>
                <a:rPr lang="en-US" sz="1600" b="1" dirty="0">
                  <a:solidFill>
                    <a:srgbClr val="FFFFFF"/>
                  </a:solidFill>
                  <a:latin typeface="Helvetica Neue"/>
                  <a:ea typeface="Helvetica Neue"/>
                  <a:cs typeface="Helvetica Neue"/>
                  <a:sym typeface="Helvetica Neue"/>
                </a:rPr>
                <a:t>3</a:t>
              </a:r>
              <a:endParaRPr lang="en" sz="1600" b="1" dirty="0">
                <a:solidFill>
                  <a:srgbClr val="FFFFFF"/>
                </a:solidFill>
                <a:latin typeface="Helvetica Neue"/>
                <a:ea typeface="Helvetica Neue"/>
                <a:cs typeface="Helvetica Neue"/>
                <a:sym typeface="Helvetica Neue"/>
              </a:endParaRPr>
            </a:p>
            <a:p>
              <a:pPr algn="ctr">
                <a:buSzPct val="25000"/>
              </a:pPr>
              <a:r>
                <a:rPr lang="en-US" sz="1600" b="1" dirty="0">
                  <a:solidFill>
                    <a:srgbClr val="FFFFFF"/>
                  </a:solidFill>
                  <a:latin typeface="Helvetica Neue"/>
                  <a:ea typeface="Helvetica Neue"/>
                  <a:cs typeface="Helvetica Neue"/>
                  <a:sym typeface="Helvetica Neue"/>
                </a:rPr>
                <a:t>JUN </a:t>
              </a:r>
              <a:r>
                <a:rPr lang="en" sz="1600" b="1" dirty="0">
                  <a:solidFill>
                    <a:srgbClr val="FFFFFF"/>
                  </a:solidFill>
                  <a:latin typeface="Helvetica Neue"/>
                  <a:ea typeface="Helvetica Neue"/>
                  <a:cs typeface="Helvetica Neue"/>
                  <a:sym typeface="Helvetica Neue"/>
                </a:rPr>
                <a:t>201</a:t>
              </a:r>
              <a:r>
                <a:rPr lang="en-US" sz="1600" b="1" dirty="0">
                  <a:solidFill>
                    <a:srgbClr val="FFFFFF"/>
                  </a:solidFill>
                  <a:latin typeface="Helvetica Neue"/>
                  <a:ea typeface="Helvetica Neue"/>
                  <a:cs typeface="Helvetica Neue"/>
                  <a:sym typeface="Helvetica Neue"/>
                </a:rPr>
                <a:t>5</a:t>
              </a:r>
              <a:endParaRPr lang="en" sz="1600" b="1" dirty="0">
                <a:solidFill>
                  <a:srgbClr val="FFFFFF"/>
                </a:solidFill>
                <a:latin typeface="Helvetica Neue"/>
                <a:ea typeface="Helvetica Neue"/>
                <a:cs typeface="Helvetica Neue"/>
                <a:sym typeface="Helvetica Neue"/>
              </a:endParaRPr>
            </a:p>
          </p:txBody>
        </p:sp>
      </p:grpSp>
      <p:sp>
        <p:nvSpPr>
          <p:cNvPr id="3" name="Title 2"/>
          <p:cNvSpPr>
            <a:spLocks noGrp="1"/>
          </p:cNvSpPr>
          <p:nvPr>
            <p:ph type="title"/>
          </p:nvPr>
        </p:nvSpPr>
        <p:spPr/>
        <p:txBody>
          <a:bodyPr/>
          <a:lstStyle/>
          <a:p>
            <a:pPr lvl="0" algn="l"/>
            <a:r>
              <a:rPr lang="en-US" dirty="0" smtClean="0">
                <a:solidFill>
                  <a:srgbClr val="FFFFFF"/>
                </a:solidFill>
                <a:ea typeface="Helvetica Neue"/>
                <a:sym typeface="Helvetica Neue"/>
              </a:rPr>
              <a:t>AGILE AEROSPACE</a:t>
            </a:r>
            <a:endParaRPr lang="en-US" dirty="0"/>
          </a:p>
        </p:txBody>
      </p:sp>
      <p:pic>
        <p:nvPicPr>
          <p:cNvPr id="14" name="Picture 13" descr="nanoracks build sl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2583">
            <a:off x="6720717" y="-957488"/>
            <a:ext cx="5471284" cy="4486667"/>
          </a:xfrm>
          <a:prstGeom prst="rect">
            <a:avLst/>
          </a:prstGeom>
        </p:spPr>
      </p:pic>
    </p:spTree>
    <p:extLst>
      <p:ext uri="{BB962C8B-B14F-4D97-AF65-F5344CB8AC3E}">
        <p14:creationId xmlns:p14="http://schemas.microsoft.com/office/powerpoint/2010/main" val="4635381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700"/>
                                        <p:tgtEl>
                                          <p:spTgt spid="258"/>
                                        </p:tgtEl>
                                      </p:cBhvr>
                                    </p:animEffect>
                                  </p:childTnLst>
                                </p:cTn>
                              </p:par>
                            </p:childTnLst>
                          </p:cTn>
                        </p:par>
                        <p:par>
                          <p:cTn id="8" fill="hold">
                            <p:stCondLst>
                              <p:cond delay="700"/>
                            </p:stCondLst>
                            <p:childTnLst>
                              <p:par>
                                <p:cTn id="9" presetID="10" presetClass="entr" presetSubtype="0" fill="hold" nodeType="afterEffect">
                                  <p:stCondLst>
                                    <p:cond delay="0"/>
                                  </p:stCondLst>
                                  <p:childTnLst>
                                    <p:set>
                                      <p:cBhvr>
                                        <p:cTn id="10" dur="1" fill="hold">
                                          <p:stCondLst>
                                            <p:cond delay="0"/>
                                          </p:stCondLst>
                                        </p:cTn>
                                        <p:tgtEl>
                                          <p:spTgt spid="261"/>
                                        </p:tgtEl>
                                        <p:attrNameLst>
                                          <p:attrName>style.visibility</p:attrName>
                                        </p:attrNameLst>
                                      </p:cBhvr>
                                      <p:to>
                                        <p:strVal val="visible"/>
                                      </p:to>
                                    </p:set>
                                    <p:animEffect transition="in" filter="fade">
                                      <p:cBhvr>
                                        <p:cTn id="11" dur="700"/>
                                        <p:tgtEl>
                                          <p:spTgt spid="261"/>
                                        </p:tgtEl>
                                      </p:cBhvr>
                                    </p:animEffect>
                                  </p:childTnLst>
                                </p:cTn>
                              </p:par>
                            </p:childTnLst>
                          </p:cTn>
                        </p:par>
                        <p:par>
                          <p:cTn id="12" fill="hold">
                            <p:stCondLst>
                              <p:cond delay="1400"/>
                            </p:stCondLst>
                            <p:childTnLst>
                              <p:par>
                                <p:cTn id="13" presetID="10" presetClass="entr" presetSubtype="0" fill="hold" nodeType="after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2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Linescanner Cl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11579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what-if-you-cou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1" name="Shape 171"/>
          <p:cNvSpPr/>
          <p:nvPr/>
        </p:nvSpPr>
        <p:spPr>
          <a:xfrm>
            <a:off x="0" y="-1"/>
            <a:ext cx="12192000" cy="6869633"/>
          </a:xfrm>
          <a:prstGeom prst="rect">
            <a:avLst/>
          </a:prstGeom>
          <a:solidFill>
            <a:srgbClr val="242424">
              <a:alpha val="47690"/>
            </a:srgbClr>
          </a:solidFill>
          <a:ln w="1905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174" name="Shape 174"/>
          <p:cNvSpPr txBox="1"/>
          <p:nvPr/>
        </p:nvSpPr>
        <p:spPr>
          <a:xfrm>
            <a:off x="762001" y="1800833"/>
            <a:ext cx="10681399" cy="3980000"/>
          </a:xfrm>
          <a:prstGeom prst="rect">
            <a:avLst/>
          </a:prstGeom>
          <a:noFill/>
          <a:ln>
            <a:noFill/>
          </a:ln>
        </p:spPr>
        <p:txBody>
          <a:bodyPr lIns="121900" tIns="121900" rIns="121900" bIns="121900" anchor="ctr" anchorCtr="0">
            <a:noAutofit/>
          </a:bodyPr>
          <a:lstStyle/>
          <a:p>
            <a:pPr>
              <a:lnSpc>
                <a:spcPct val="200000"/>
              </a:lnSpc>
            </a:pPr>
            <a:r>
              <a:rPr lang="en" sz="2667" dirty="0">
                <a:solidFill>
                  <a:schemeClr val="lt1"/>
                </a:solidFill>
                <a:latin typeface="Helvetica"/>
                <a:ea typeface="Helvetica Neue"/>
                <a:cs typeface="Helvetica"/>
                <a:sym typeface="Helvetica Neue"/>
              </a:rPr>
              <a:t>...</a:t>
            </a:r>
            <a:r>
              <a:rPr lang="en-US" sz="2667" dirty="0">
                <a:solidFill>
                  <a:schemeClr val="lt1"/>
                </a:solidFill>
                <a:latin typeface="Helvetica"/>
                <a:ea typeface="Helvetica Neue"/>
                <a:cs typeface="Helvetica"/>
                <a:sym typeface="Helvetica Neue"/>
              </a:rPr>
              <a:t> know </a:t>
            </a:r>
            <a:r>
              <a:rPr lang="en" sz="2667" dirty="0">
                <a:solidFill>
                  <a:schemeClr val="lt1"/>
                </a:solidFill>
                <a:latin typeface="Helvetica"/>
                <a:ea typeface="Helvetica Neue"/>
                <a:cs typeface="Helvetica"/>
                <a:sym typeface="Helvetica Neue"/>
              </a:rPr>
              <a:t>the overall health of</a:t>
            </a:r>
            <a:r>
              <a:rPr lang="en-US" sz="2667" dirty="0">
                <a:solidFill>
                  <a:schemeClr val="lt1"/>
                </a:solidFill>
                <a:latin typeface="Helvetica"/>
                <a:ea typeface="Helvetica Neue"/>
                <a:cs typeface="Helvetica"/>
                <a:sym typeface="Helvetica Neue"/>
              </a:rPr>
              <a:t> </a:t>
            </a:r>
            <a:r>
              <a:rPr lang="en" sz="3733" dirty="0">
                <a:solidFill>
                  <a:schemeClr val="lt1"/>
                </a:solidFill>
                <a:latin typeface="Helvetica"/>
                <a:ea typeface="Helvetica Neue"/>
                <a:cs typeface="Helvetica"/>
                <a:sym typeface="Helvetica Neue"/>
              </a:rPr>
              <a:t>forest</a:t>
            </a:r>
            <a:r>
              <a:rPr lang="en" sz="2667" dirty="0">
                <a:solidFill>
                  <a:schemeClr val="lt1"/>
                </a:solidFill>
                <a:latin typeface="Helvetica"/>
                <a:ea typeface="Helvetica Neue"/>
                <a:cs typeface="Helvetica"/>
                <a:sym typeface="Helvetica Neue"/>
              </a:rPr>
              <a:t> and </a:t>
            </a:r>
            <a:r>
              <a:rPr lang="en" sz="3733" dirty="0">
                <a:solidFill>
                  <a:schemeClr val="lt1"/>
                </a:solidFill>
                <a:latin typeface="Helvetica"/>
                <a:ea typeface="Helvetica Neue"/>
                <a:cs typeface="Helvetica"/>
                <a:sym typeface="Helvetica Neue"/>
              </a:rPr>
              <a:t>water</a:t>
            </a:r>
            <a:r>
              <a:rPr lang="en" sz="2667" dirty="0">
                <a:solidFill>
                  <a:schemeClr val="lt1"/>
                </a:solidFill>
                <a:latin typeface="Helvetica"/>
                <a:ea typeface="Helvetica Neue"/>
                <a:cs typeface="Helvetica"/>
                <a:sym typeface="Helvetica Neue"/>
              </a:rPr>
              <a:t> resources</a:t>
            </a:r>
          </a:p>
          <a:p>
            <a:pPr>
              <a:lnSpc>
                <a:spcPct val="200000"/>
              </a:lnSpc>
            </a:pPr>
            <a:r>
              <a:rPr lang="en" sz="2667" dirty="0">
                <a:solidFill>
                  <a:schemeClr val="lt1"/>
                </a:solidFill>
                <a:latin typeface="Helvetica"/>
                <a:ea typeface="Helvetica Neue"/>
                <a:cs typeface="Helvetica"/>
                <a:sym typeface="Helvetica Neue"/>
              </a:rPr>
              <a:t>… send </a:t>
            </a:r>
            <a:r>
              <a:rPr lang="en" sz="3733" dirty="0">
                <a:solidFill>
                  <a:schemeClr val="lt1"/>
                </a:solidFill>
                <a:latin typeface="Helvetica"/>
                <a:ea typeface="Helvetica Neue"/>
                <a:cs typeface="Helvetica"/>
                <a:sym typeface="Helvetica Neue"/>
              </a:rPr>
              <a:t>critical resources </a:t>
            </a:r>
            <a:r>
              <a:rPr lang="en" sz="2667" dirty="0">
                <a:solidFill>
                  <a:schemeClr val="lt1"/>
                </a:solidFill>
                <a:latin typeface="Helvetica"/>
                <a:ea typeface="Helvetica Neue"/>
                <a:cs typeface="Helvetica"/>
                <a:sym typeface="Helvetica Neue"/>
              </a:rPr>
              <a:t>exactly where they need to </a:t>
            </a:r>
            <a:r>
              <a:rPr lang="en-US" sz="2667" dirty="0">
                <a:solidFill>
                  <a:schemeClr val="lt1"/>
                </a:solidFill>
                <a:latin typeface="Helvetica"/>
                <a:ea typeface="Helvetica Neue"/>
                <a:cs typeface="Helvetica"/>
                <a:sym typeface="Helvetica Neue"/>
              </a:rPr>
              <a:t>go</a:t>
            </a:r>
            <a:endParaRPr lang="en" sz="2667" dirty="0">
              <a:solidFill>
                <a:schemeClr val="lt1"/>
              </a:solidFill>
              <a:latin typeface="Helvetica"/>
              <a:ea typeface="Helvetica Neue"/>
              <a:cs typeface="Helvetica"/>
              <a:sym typeface="Helvetica Neue"/>
            </a:endParaRPr>
          </a:p>
          <a:p>
            <a:pPr>
              <a:lnSpc>
                <a:spcPct val="200000"/>
              </a:lnSpc>
            </a:pPr>
            <a:r>
              <a:rPr lang="en" sz="2667" dirty="0">
                <a:solidFill>
                  <a:schemeClr val="lt1"/>
                </a:solidFill>
                <a:latin typeface="Helvetica"/>
                <a:ea typeface="Helvetica Neue"/>
                <a:cs typeface="Helvetica"/>
                <a:sym typeface="Helvetica Neue"/>
              </a:rPr>
              <a:t>… monitor </a:t>
            </a:r>
            <a:r>
              <a:rPr lang="en-US" sz="3733" dirty="0">
                <a:solidFill>
                  <a:schemeClr val="lt1"/>
                </a:solidFill>
                <a:latin typeface="Helvetica"/>
                <a:ea typeface="Helvetica Neue"/>
                <a:cs typeface="Helvetica"/>
                <a:sym typeface="Helvetica Neue"/>
              </a:rPr>
              <a:t>ha</a:t>
            </a:r>
            <a:r>
              <a:rPr lang="en" sz="3733" dirty="0">
                <a:solidFill>
                  <a:schemeClr val="lt1"/>
                </a:solidFill>
                <a:latin typeface="Helvetica"/>
                <a:ea typeface="Helvetica Neue"/>
                <a:cs typeface="Helvetica"/>
                <a:sym typeface="Helvetica Neue"/>
              </a:rPr>
              <a:t>rvests</a:t>
            </a:r>
            <a:r>
              <a:rPr lang="en" sz="2667" dirty="0">
                <a:solidFill>
                  <a:schemeClr val="lt1"/>
                </a:solidFill>
                <a:latin typeface="Helvetica"/>
                <a:ea typeface="Helvetica Neue"/>
                <a:cs typeface="Helvetica"/>
                <a:sym typeface="Helvetica Neue"/>
              </a:rPr>
              <a:t> and </a:t>
            </a:r>
            <a:r>
              <a:rPr lang="en" sz="3733" dirty="0">
                <a:solidFill>
                  <a:schemeClr val="lt1"/>
                </a:solidFill>
                <a:latin typeface="Helvetica"/>
                <a:ea typeface="Helvetica Neue"/>
                <a:cs typeface="Helvetica"/>
                <a:sym typeface="Helvetica Neue"/>
              </a:rPr>
              <a:t>agriculture</a:t>
            </a:r>
            <a:r>
              <a:rPr lang="en" sz="2667" dirty="0">
                <a:solidFill>
                  <a:schemeClr val="lt1"/>
                </a:solidFill>
                <a:latin typeface="Helvetica"/>
                <a:ea typeface="Helvetica Neue"/>
                <a:cs typeface="Helvetica"/>
                <a:sym typeface="Helvetica Neue"/>
              </a:rPr>
              <a:t> everywhere</a:t>
            </a:r>
          </a:p>
          <a:p>
            <a:pPr>
              <a:lnSpc>
                <a:spcPct val="200000"/>
              </a:lnSpc>
            </a:pPr>
            <a:r>
              <a:rPr lang="en" sz="2667" dirty="0">
                <a:solidFill>
                  <a:schemeClr val="lt1"/>
                </a:solidFill>
                <a:latin typeface="Helvetica"/>
                <a:ea typeface="Helvetica Neue"/>
                <a:cs typeface="Helvetica"/>
                <a:sym typeface="Helvetica Neue"/>
              </a:rPr>
              <a:t>… check regional activity for </a:t>
            </a:r>
            <a:r>
              <a:rPr lang="en-US" sz="3733" dirty="0">
                <a:solidFill>
                  <a:schemeClr val="lt1"/>
                </a:solidFill>
                <a:latin typeface="Helvetica"/>
                <a:ea typeface="Helvetica Neue"/>
                <a:cs typeface="Helvetica"/>
                <a:sym typeface="Helvetica Neue"/>
              </a:rPr>
              <a:t>in</a:t>
            </a:r>
            <a:r>
              <a:rPr lang="en" sz="3733" dirty="0">
                <a:solidFill>
                  <a:schemeClr val="lt1"/>
                </a:solidFill>
                <a:latin typeface="Helvetica"/>
                <a:ea typeface="Helvetica Neue"/>
                <a:cs typeface="Helvetica"/>
                <a:sym typeface="Helvetica Neue"/>
              </a:rPr>
              <a:t>frastructure</a:t>
            </a:r>
            <a:r>
              <a:rPr lang="en" sz="2667" dirty="0">
                <a:solidFill>
                  <a:schemeClr val="lt1"/>
                </a:solidFill>
                <a:latin typeface="Helvetica"/>
                <a:ea typeface="Helvetica Neue"/>
                <a:cs typeface="Helvetica"/>
                <a:sym typeface="Helvetica Neue"/>
              </a:rPr>
              <a:t> and </a:t>
            </a:r>
            <a:r>
              <a:rPr lang="en" sz="3733" dirty="0">
                <a:solidFill>
                  <a:schemeClr val="lt1"/>
                </a:solidFill>
                <a:latin typeface="Helvetica"/>
                <a:ea typeface="Helvetica Neue"/>
                <a:cs typeface="Helvetica"/>
                <a:sym typeface="Helvetica Neue"/>
              </a:rPr>
              <a:t>security</a:t>
            </a:r>
            <a:endParaRPr lang="en" sz="2667" dirty="0">
              <a:solidFill>
                <a:schemeClr val="lt1"/>
              </a:solidFill>
              <a:latin typeface="Helvetica"/>
              <a:ea typeface="Helvetica Neue"/>
              <a:cs typeface="Helvetica"/>
              <a:sym typeface="Helvetica Neue"/>
            </a:endParaRPr>
          </a:p>
          <a:p>
            <a:pPr>
              <a:lnSpc>
                <a:spcPct val="115000"/>
              </a:lnSpc>
            </a:pPr>
            <a:endParaRPr sz="2667" dirty="0">
              <a:solidFill>
                <a:schemeClr val="lt1"/>
              </a:solidFill>
              <a:latin typeface="Helvetica"/>
              <a:ea typeface="Helvetica Neue"/>
              <a:cs typeface="Helvetica"/>
              <a:sym typeface="Helvetica Neue"/>
            </a:endParaRPr>
          </a:p>
        </p:txBody>
      </p:sp>
      <p:sp>
        <p:nvSpPr>
          <p:cNvPr id="4" name="Title 3"/>
          <p:cNvSpPr>
            <a:spLocks noGrp="1"/>
          </p:cNvSpPr>
          <p:nvPr>
            <p:ph type="title"/>
          </p:nvPr>
        </p:nvSpPr>
        <p:spPr/>
        <p:txBody>
          <a:bodyPr/>
          <a:lstStyle/>
          <a:p>
            <a:r>
              <a:rPr lang="en-US" dirty="0" smtClean="0">
                <a:solidFill>
                  <a:schemeClr val="bg1"/>
                </a:solidFill>
              </a:rPr>
              <a:t>WITH SAME-DAY IMAGERY, YOU CAN…</a:t>
            </a:r>
            <a:endParaRPr lang="en-US" dirty="0">
              <a:solidFill>
                <a:schemeClr val="bg1"/>
              </a:solidFill>
            </a:endParaRPr>
          </a:p>
        </p:txBody>
      </p:sp>
    </p:spTree>
    <p:extLst>
      <p:ext uri="{BB962C8B-B14F-4D97-AF65-F5344CB8AC3E}">
        <p14:creationId xmlns:p14="http://schemas.microsoft.com/office/powerpoint/2010/main" val="27287156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132524" y="857281"/>
            <a:ext cx="5221354" cy="6292267"/>
          </a:xfrm>
          <a:prstGeom prst="rect">
            <a:avLst/>
          </a:prstGeom>
          <a:noFill/>
          <a:ln>
            <a:noFill/>
          </a:ln>
        </p:spPr>
        <p:txBody>
          <a:bodyPr lIns="121900" tIns="121900" rIns="121900" bIns="121900" anchor="t" anchorCtr="0"/>
          <a:lstStyle>
            <a:defPPr marR="0" algn="l" rtl="0">
              <a:lnSpc>
                <a:spcPct val="100000"/>
              </a:lnSpc>
              <a:spcBef>
                <a:spcPts val="0"/>
              </a:spcBef>
              <a:spcAft>
                <a:spcPts val="0"/>
              </a:spcAft>
            </a:defPPr>
            <a:lvl1pPr marL="342900" marR="0" indent="-342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228600" marR="0" indent="2286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457200" marR="0" indent="4572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685800" marR="0" indent="6858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914400" marR="0" indent="9144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1371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18288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22860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2743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pPr marL="660383" indent="-609585">
              <a:lnSpc>
                <a:spcPct val="115000"/>
              </a:lnSpc>
              <a:buClr>
                <a:srgbClr val="666666"/>
              </a:buClr>
              <a:buSzPct val="100000"/>
              <a:buFont typeface="Arial"/>
              <a:buChar char="•"/>
            </a:pPr>
            <a:endParaRPr lang="en-US" sz="1333" dirty="0">
              <a:solidFill>
                <a:schemeClr val="tx1">
                  <a:lumMod val="85000"/>
                  <a:lumOff val="15000"/>
                </a:schemeClr>
              </a:solidFill>
              <a:latin typeface="Helvetica"/>
              <a:ea typeface="Helvetica Neue"/>
              <a:cs typeface="Helvetica"/>
              <a:sym typeface="Helvetica Neue"/>
            </a:endParaRPr>
          </a:p>
          <a:p>
            <a:pPr marL="660383" indent="-609585">
              <a:lnSpc>
                <a:spcPct val="115000"/>
              </a:lnSpc>
              <a:buClr>
                <a:srgbClr val="666666"/>
              </a:buClr>
              <a:buSzPct val="100000"/>
              <a:buFont typeface="Arial"/>
              <a:buChar char="•"/>
            </a:pPr>
            <a:r>
              <a:rPr lang="en-US" sz="2200" dirty="0" smtClean="0">
                <a:solidFill>
                  <a:schemeClr val="tx1">
                    <a:lumMod val="85000"/>
                    <a:lumOff val="15000"/>
                  </a:schemeClr>
                </a:solidFill>
                <a:latin typeface="Helvetica"/>
                <a:ea typeface="Helvetica Neue"/>
                <a:cs typeface="Helvetica"/>
                <a:sym typeface="Helvetica Neue"/>
              </a:rPr>
              <a:t>Investment in road infrastructure is massive, but tracking progress is challenging</a:t>
            </a:r>
          </a:p>
          <a:p>
            <a:pPr marL="660383" indent="-609585">
              <a:lnSpc>
                <a:spcPct val="115000"/>
              </a:lnSpc>
              <a:buClr>
                <a:srgbClr val="666666"/>
              </a:buClr>
              <a:buSzPct val="100000"/>
              <a:buFont typeface="Arial"/>
              <a:buChar char="•"/>
            </a:pPr>
            <a:endParaRPr lang="en-US" sz="1000" dirty="0" smtClean="0">
              <a:solidFill>
                <a:schemeClr val="tx1">
                  <a:lumMod val="85000"/>
                  <a:lumOff val="15000"/>
                </a:schemeClr>
              </a:solidFill>
              <a:latin typeface="Helvetica"/>
              <a:ea typeface="Helvetica Neue"/>
              <a:cs typeface="Helvetica"/>
              <a:sym typeface="Helvetica Neue"/>
            </a:endParaRPr>
          </a:p>
          <a:p>
            <a:pPr marL="660383" indent="-609585">
              <a:lnSpc>
                <a:spcPct val="115000"/>
              </a:lnSpc>
              <a:buClr>
                <a:srgbClr val="666666"/>
              </a:buClr>
              <a:buSzPct val="100000"/>
              <a:buFont typeface="Arial"/>
              <a:buChar char="•"/>
            </a:pPr>
            <a:r>
              <a:rPr lang="en-US" sz="2200" dirty="0" smtClean="0">
                <a:solidFill>
                  <a:schemeClr val="tx1">
                    <a:lumMod val="85000"/>
                    <a:lumOff val="15000"/>
                  </a:schemeClr>
                </a:solidFill>
                <a:latin typeface="Helvetica"/>
                <a:ea typeface="Helvetica Neue"/>
                <a:cs typeface="Helvetica"/>
                <a:sym typeface="Helvetica Neue"/>
              </a:rPr>
              <a:t>Planet provides more current imagery, from which new roads are traced by crowd-sourcing</a:t>
            </a:r>
          </a:p>
          <a:p>
            <a:pPr marL="660383" indent="-609585">
              <a:lnSpc>
                <a:spcPct val="115000"/>
              </a:lnSpc>
              <a:buClr>
                <a:srgbClr val="666666"/>
              </a:buClr>
              <a:buSzPct val="100000"/>
              <a:buFont typeface="Arial"/>
              <a:buChar char="•"/>
            </a:pPr>
            <a:endParaRPr lang="en-US" sz="1000" dirty="0" smtClean="0">
              <a:solidFill>
                <a:schemeClr val="tx1">
                  <a:lumMod val="85000"/>
                  <a:lumOff val="15000"/>
                </a:schemeClr>
              </a:solidFill>
              <a:latin typeface="Helvetica"/>
              <a:ea typeface="Helvetica Neue"/>
              <a:cs typeface="Helvetica"/>
              <a:sym typeface="Helvetica Neue"/>
            </a:endParaRPr>
          </a:p>
          <a:p>
            <a:pPr marL="660383" indent="-609585">
              <a:lnSpc>
                <a:spcPct val="115000"/>
              </a:lnSpc>
              <a:buClr>
                <a:srgbClr val="666666"/>
              </a:buClr>
              <a:buSzPct val="100000"/>
              <a:buFont typeface="Arial"/>
              <a:buChar char="•"/>
            </a:pPr>
            <a:r>
              <a:rPr lang="en-US" sz="2200" dirty="0" smtClean="0">
                <a:solidFill>
                  <a:schemeClr val="tx1">
                    <a:lumMod val="85000"/>
                    <a:lumOff val="15000"/>
                  </a:schemeClr>
                </a:solidFill>
                <a:latin typeface="Helvetica"/>
                <a:ea typeface="Helvetica Neue"/>
                <a:cs typeface="Helvetica"/>
                <a:sym typeface="Helvetica Neue"/>
              </a:rPr>
              <a:t>New road segments are validated in the field </a:t>
            </a:r>
          </a:p>
          <a:p>
            <a:pPr marL="660383" indent="-609585">
              <a:lnSpc>
                <a:spcPct val="115000"/>
              </a:lnSpc>
              <a:buClr>
                <a:srgbClr val="666666"/>
              </a:buClr>
              <a:buSzPct val="100000"/>
              <a:buFont typeface="Arial"/>
              <a:buChar char="•"/>
            </a:pPr>
            <a:endParaRPr lang="en-US" sz="1000" dirty="0" smtClean="0">
              <a:solidFill>
                <a:schemeClr val="tx1">
                  <a:lumMod val="85000"/>
                  <a:lumOff val="15000"/>
                </a:schemeClr>
              </a:solidFill>
              <a:latin typeface="Helvetica"/>
              <a:ea typeface="Helvetica Neue"/>
              <a:cs typeface="Helvetica"/>
              <a:sym typeface="Helvetica Neue"/>
            </a:endParaRPr>
          </a:p>
          <a:p>
            <a:pPr marL="660383" indent="-609585">
              <a:lnSpc>
                <a:spcPct val="115000"/>
              </a:lnSpc>
              <a:buClr>
                <a:srgbClr val="666666"/>
              </a:buClr>
              <a:buSzPct val="100000"/>
              <a:buFont typeface="Arial"/>
              <a:buChar char="•"/>
            </a:pPr>
            <a:r>
              <a:rPr lang="en-US" sz="2200" dirty="0" smtClean="0">
                <a:solidFill>
                  <a:schemeClr val="tx1">
                    <a:lumMod val="85000"/>
                    <a:lumOff val="15000"/>
                  </a:schemeClr>
                </a:solidFill>
                <a:latin typeface="Helvetica"/>
                <a:ea typeface="Helvetica Neue"/>
                <a:cs typeface="Helvetica"/>
                <a:sym typeface="Helvetica Neue"/>
              </a:rPr>
              <a:t>Data are integrated into the Open Roads Mapping Analytics Platform and accessed by Philippine government</a:t>
            </a:r>
            <a:endParaRPr lang="en" sz="2200" dirty="0">
              <a:solidFill>
                <a:schemeClr val="tx1">
                  <a:lumMod val="85000"/>
                  <a:lumOff val="15000"/>
                </a:schemeClr>
              </a:solidFill>
              <a:latin typeface="Helvetica"/>
              <a:ea typeface="Helvetica Neue"/>
              <a:cs typeface="Helvetica"/>
              <a:sym typeface="Helvetica Neue"/>
            </a:endParaRPr>
          </a:p>
        </p:txBody>
      </p:sp>
      <p:grpSp>
        <p:nvGrpSpPr>
          <p:cNvPr id="8" name="Group 7"/>
          <p:cNvGrpSpPr/>
          <p:nvPr/>
        </p:nvGrpSpPr>
        <p:grpSpPr>
          <a:xfrm>
            <a:off x="5181599" y="1343473"/>
            <a:ext cx="7010401" cy="4977566"/>
            <a:chOff x="4299618" y="2001545"/>
            <a:chExt cx="7414400" cy="4110700"/>
          </a:xfrm>
        </p:grpSpPr>
        <p:pic>
          <p:nvPicPr>
            <p:cNvPr id="11" name="Shape 153"/>
            <p:cNvPicPr preferRelativeResize="0"/>
            <p:nvPr/>
          </p:nvPicPr>
          <p:blipFill>
            <a:blip r:embed="rId3">
              <a:alphaModFix/>
            </a:blip>
            <a:stretch>
              <a:fillRect/>
            </a:stretch>
          </p:blipFill>
          <p:spPr>
            <a:xfrm>
              <a:off x="4299618" y="2001545"/>
              <a:ext cx="7414400" cy="4110700"/>
            </a:xfrm>
            <a:prstGeom prst="rect">
              <a:avLst/>
            </a:prstGeom>
            <a:noFill/>
            <a:ln>
              <a:noFill/>
            </a:ln>
          </p:spPr>
        </p:pic>
        <p:pic>
          <p:nvPicPr>
            <p:cNvPr id="12" name="Picture 11" descr="Dove.png"/>
            <p:cNvPicPr>
              <a:picLocks noChangeAspect="1"/>
            </p:cNvPicPr>
            <p:nvPr/>
          </p:nvPicPr>
          <p:blipFill rotWithShape="1">
            <a:blip r:embed="rId4">
              <a:extLst>
                <a:ext uri="{28A0092B-C50C-407E-A947-70E740481C1C}">
                  <a14:useLocalDpi xmlns:a14="http://schemas.microsoft.com/office/drawing/2010/main" val="0"/>
                </a:ext>
              </a:extLst>
            </a:blip>
            <a:srcRect t="5031" r="2399"/>
            <a:stretch/>
          </p:blipFill>
          <p:spPr>
            <a:xfrm>
              <a:off x="10390909" y="2001545"/>
              <a:ext cx="1323109" cy="912962"/>
            </a:xfrm>
            <a:prstGeom prst="rect">
              <a:avLst/>
            </a:prstGeom>
          </p:spPr>
        </p:pic>
      </p:grpSp>
      <p:sp>
        <p:nvSpPr>
          <p:cNvPr id="2" name="TextBox 1"/>
          <p:cNvSpPr txBox="1"/>
          <p:nvPr/>
        </p:nvSpPr>
        <p:spPr>
          <a:xfrm>
            <a:off x="967411" y="288698"/>
            <a:ext cx="12059476" cy="830997"/>
          </a:xfrm>
          <a:prstGeom prst="rect">
            <a:avLst/>
          </a:prstGeom>
          <a:noFill/>
        </p:spPr>
        <p:txBody>
          <a:bodyPr wrap="square" rtlCol="0">
            <a:spAutoFit/>
          </a:bodyPr>
          <a:lstStyle/>
          <a:p>
            <a:r>
              <a:rPr lang="en-US" sz="3000" dirty="0" smtClean="0">
                <a:latin typeface="Arial Black"/>
                <a:ea typeface="Helvetica Neue"/>
                <a:cs typeface="Arial Black"/>
                <a:sym typeface="Helvetica Neue"/>
              </a:rPr>
              <a:t>ROAD MONITORING IN THE RURAL PHILIPPINES</a:t>
            </a:r>
            <a:endParaRPr lang="en" sz="3000" dirty="0" smtClean="0">
              <a:latin typeface="Arial Black"/>
              <a:ea typeface="Helvetica Neue"/>
              <a:cs typeface="Arial Black"/>
              <a:sym typeface="Helvetica Neue"/>
            </a:endParaRPr>
          </a:p>
          <a:p>
            <a:endParaRPr lang="en-US" dirty="0"/>
          </a:p>
        </p:txBody>
      </p:sp>
    </p:spTree>
    <p:extLst>
      <p:ext uri="{BB962C8B-B14F-4D97-AF65-F5344CB8AC3E}">
        <p14:creationId xmlns:p14="http://schemas.microsoft.com/office/powerpoint/2010/main" val="1803344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451" y="973301"/>
            <a:ext cx="9505950" cy="5592723"/>
          </a:xfrm>
          <a:prstGeom prst="rect">
            <a:avLst/>
          </a:prstGeom>
        </p:spPr>
      </p:pic>
      <p:pic>
        <p:nvPicPr>
          <p:cNvPr id="193" name="Shape 193"/>
          <p:cNvPicPr preferRelativeResize="0"/>
          <p:nvPr/>
        </p:nvPicPr>
        <p:blipFill>
          <a:blip r:embed="rId4">
            <a:alphaModFix/>
          </a:blip>
          <a:stretch>
            <a:fillRect/>
          </a:stretch>
        </p:blipFill>
        <p:spPr>
          <a:xfrm>
            <a:off x="2944125" y="2107697"/>
            <a:ext cx="5064632" cy="1738165"/>
          </a:xfrm>
          <a:prstGeom prst="rect">
            <a:avLst/>
          </a:prstGeom>
          <a:noFill/>
          <a:ln>
            <a:noFill/>
          </a:ln>
        </p:spPr>
      </p:pic>
      <p:sp>
        <p:nvSpPr>
          <p:cNvPr id="5" name="TextBox 4"/>
          <p:cNvSpPr txBox="1"/>
          <p:nvPr/>
        </p:nvSpPr>
        <p:spPr>
          <a:xfrm>
            <a:off x="914402" y="294704"/>
            <a:ext cx="12059476" cy="830997"/>
          </a:xfrm>
          <a:prstGeom prst="rect">
            <a:avLst/>
          </a:prstGeom>
          <a:noFill/>
        </p:spPr>
        <p:txBody>
          <a:bodyPr wrap="square" rtlCol="0">
            <a:spAutoFit/>
          </a:bodyPr>
          <a:lstStyle/>
          <a:p>
            <a:r>
              <a:rPr lang="en-US" sz="3000" dirty="0" smtClean="0">
                <a:solidFill>
                  <a:schemeClr val="tx1">
                    <a:lumMod val="65000"/>
                    <a:lumOff val="35000"/>
                  </a:schemeClr>
                </a:solidFill>
                <a:latin typeface="Arial Black"/>
                <a:ea typeface="Helvetica Neue"/>
                <a:cs typeface="Arial Black"/>
                <a:sym typeface="Helvetica Neue"/>
              </a:rPr>
              <a:t>ROAD MONITORING IN THE RURAL PHILIPPINES</a:t>
            </a:r>
            <a:endParaRPr lang="en" sz="3000" dirty="0" smtClean="0">
              <a:solidFill>
                <a:schemeClr val="tx1">
                  <a:lumMod val="65000"/>
                  <a:lumOff val="35000"/>
                </a:schemeClr>
              </a:solidFill>
              <a:latin typeface="Arial Black"/>
              <a:ea typeface="Helvetica Neue"/>
              <a:cs typeface="Arial Black"/>
              <a:sym typeface="Helvetica Neue"/>
            </a:endParaRPr>
          </a:p>
          <a:p>
            <a:endParaRPr lang="en-US" dirty="0"/>
          </a:p>
        </p:txBody>
      </p:sp>
    </p:spTree>
    <p:extLst>
      <p:ext uri="{BB962C8B-B14F-4D97-AF65-F5344CB8AC3E}">
        <p14:creationId xmlns:p14="http://schemas.microsoft.com/office/powerpoint/2010/main" val="10510407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1815</TotalTime>
  <Words>856</Words>
  <Application>Microsoft Macintosh PowerPoint</Application>
  <PresentationFormat>Custom</PresentationFormat>
  <Paragraphs>120</Paragraphs>
  <Slides>16</Slides>
  <Notes>13</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MONITORING ROAD INFRASTRUCTURE INVESTMENTS in the Rural Philippines</vt:lpstr>
      <vt:lpstr>AGENDA</vt:lpstr>
      <vt:lpstr>To image the whole world every day, making change visible, accessible and actionable.</vt:lpstr>
      <vt:lpstr>THE DOVE SPACECRAFT</vt:lpstr>
      <vt:lpstr>AGILE AEROSPACE</vt:lpstr>
      <vt:lpstr>PowerPoint Presentation</vt:lpstr>
      <vt:lpstr>WITH SAME-DAY IMAGERY, YOU CAN…</vt:lpstr>
      <vt:lpstr>PowerPoint Presentation</vt:lpstr>
      <vt:lpstr>PowerPoint Presentation</vt:lpstr>
      <vt:lpstr>PowerPoint Presentation</vt:lpstr>
      <vt:lpstr>PowerPoint Presentation</vt:lpstr>
      <vt:lpstr>Ground Validation via Premise</vt:lpstr>
      <vt:lpstr>Ground Validation via Premise  </vt:lpstr>
      <vt:lpstr>Network Contributor Composition</vt:lpstr>
      <vt:lpstr>PowerPoint Presentation</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O'Shea</dc:creator>
  <cp:lastModifiedBy>Giovanni Castaldo</cp:lastModifiedBy>
  <cp:revision>25</cp:revision>
  <dcterms:created xsi:type="dcterms:W3CDTF">2016-10-05T20:57:54Z</dcterms:created>
  <dcterms:modified xsi:type="dcterms:W3CDTF">2016-10-12T00:55:04Z</dcterms:modified>
</cp:coreProperties>
</file>