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4"/>
  </p:sldMasterIdLst>
  <p:notesMasterIdLst>
    <p:notesMasterId r:id="rId17"/>
  </p:notesMasterIdLst>
  <p:handoutMasterIdLst>
    <p:handoutMasterId r:id="rId18"/>
  </p:handoutMasterIdLst>
  <p:sldIdLst>
    <p:sldId id="261" r:id="rId5"/>
    <p:sldId id="263" r:id="rId6"/>
    <p:sldId id="281" r:id="rId7"/>
    <p:sldId id="282" r:id="rId8"/>
    <p:sldId id="272" r:id="rId9"/>
    <p:sldId id="277" r:id="rId10"/>
    <p:sldId id="269" r:id="rId11"/>
    <p:sldId id="262" r:id="rId12"/>
    <p:sldId id="279" r:id="rId13"/>
    <p:sldId id="259" r:id="rId14"/>
    <p:sldId id="278" r:id="rId15"/>
    <p:sldId id="274" r:id="rId16"/>
  </p:sldIdLst>
  <p:sldSz cx="9144000" cy="5143500" type="screen16x9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  <a:srgbClr val="E7E8E9"/>
    <a:srgbClr val="0071BA"/>
    <a:srgbClr val="D9D9D9"/>
    <a:srgbClr val="F79E84"/>
    <a:srgbClr val="FFE988"/>
    <a:srgbClr val="84C4BF"/>
    <a:srgbClr val="92CD8B"/>
    <a:srgbClr val="85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47" autoAdjust="0"/>
    <p:restoredTop sz="85605" autoAdjust="0"/>
  </p:normalViewPr>
  <p:slideViewPr>
    <p:cSldViewPr snapToGrid="0">
      <p:cViewPr varScale="1">
        <p:scale>
          <a:sx n="103" d="100"/>
          <a:sy n="103" d="100"/>
        </p:scale>
        <p:origin x="-96" y="-5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notesViewPr>
    <p:cSldViewPr snapToGrid="0">
      <p:cViewPr varScale="1">
        <p:scale>
          <a:sx n="143" d="100"/>
          <a:sy n="143" d="100"/>
        </p:scale>
        <p:origin x="49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C56FD3A-D315-495D-AA70-3C612194FDF0}" type="datetimeFigureOut">
              <a:rPr lang="en-US" smtClean="0"/>
              <a:t>10/10/16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5A1BB6E7-4D6C-415C-A13A-0DDED2D33B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2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09E1CB0-A560-44A2-88CF-D832ECAF0F70}" type="datetimeFigureOut">
              <a:rPr lang="en-US" smtClean="0"/>
              <a:t>10/10/16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AF95FBB-2BC0-4ED9-A532-91D7322BF8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95FBB-2BC0-4ED9-A532-91D7322BF8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6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email@osisoft.com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4088"/>
            <a:ext cx="9144000" cy="281463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703774"/>
            <a:ext cx="9144000" cy="4397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892356" y="164098"/>
            <a:ext cx="2120900" cy="847125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- Optional Industry Icon (see slide # 12)-</a:t>
            </a:r>
            <a:endParaRPr lang="en-US" dirty="0"/>
          </a:p>
        </p:txBody>
      </p:sp>
      <p:pic>
        <p:nvPicPr>
          <p:cNvPr id="11" name="Picture 10" descr="OSIsof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0" y="4211805"/>
            <a:ext cx="1720052" cy="601444"/>
          </a:xfrm>
          <a:prstGeom prst="rect">
            <a:avLst/>
          </a:prstGeom>
        </p:spPr>
      </p:pic>
      <p:sp>
        <p:nvSpPr>
          <p:cNvPr id="1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526938" y="4111592"/>
            <a:ext cx="2184400" cy="89496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- Optional Prospect Logo -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860" y="2958246"/>
            <a:ext cx="3035777" cy="412672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Name, title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75860" y="3370918"/>
            <a:ext cx="3035777" cy="32159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548691" y="4898831"/>
            <a:ext cx="1595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Copyright 2016 OSIsoft, LLC</a:t>
            </a:r>
            <a:endParaRPr lang="en-US" sz="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5860" y="1346907"/>
            <a:ext cx="8837396" cy="1446550"/>
          </a:xfrm>
        </p:spPr>
        <p:txBody>
          <a:bodyPr wrap="square">
            <a:spAutoFit/>
          </a:bodyPr>
          <a:lstStyle>
            <a:lvl1pPr>
              <a:defRPr lang="en-US" sz="4400" b="1" kern="120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dirty="0" smtClean="0"/>
              <a:t>Click Here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254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g Image w 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1" y="-1"/>
            <a:ext cx="8229600" cy="802789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Single Big Picture with 3 bullets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7951" y="1000800"/>
            <a:ext cx="2590799" cy="3247350"/>
          </a:xfrm>
        </p:spPr>
        <p:txBody>
          <a:bodyPr>
            <a:noAutofit/>
          </a:bodyPr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enter 3 bullets to support picture.  Use Blue Text to highlight keywords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590800" y="755651"/>
            <a:ext cx="6438900" cy="3816350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insert a VISUAL to illustrate the PI System working in this industry. Could be a Screenshot of </a:t>
            </a:r>
            <a:br>
              <a:rPr lang="en-US" dirty="0" smtClean="0"/>
            </a:br>
            <a:r>
              <a:rPr lang="en-US" dirty="0" smtClean="0"/>
              <a:t>PI Products, a picture, a demo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R Customer Use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242425" y="1695012"/>
            <a:ext cx="4716357" cy="416717"/>
          </a:xfrm>
        </p:spPr>
        <p:txBody>
          <a:bodyPr>
            <a:normAutofit/>
          </a:bodyPr>
          <a:lstStyle>
            <a:lvl1pPr marL="0" indent="0">
              <a:buNone/>
              <a:defRPr sz="9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Speaker Name, Speaker Role</a:t>
            </a:r>
          </a:p>
          <a:p>
            <a:pPr lvl="0"/>
            <a:r>
              <a:rPr lang="en-US" dirty="0" smtClean="0"/>
              <a:t>Speakers company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2425" y="534088"/>
            <a:ext cx="3270250" cy="449653"/>
          </a:xfrm>
        </p:spPr>
        <p:txBody>
          <a:bodyPr>
            <a:normAutofit/>
          </a:bodyPr>
          <a:lstStyle>
            <a:lvl1pPr marL="0" indent="0">
              <a:buNone/>
              <a:defRPr sz="1450">
                <a:solidFill>
                  <a:srgbClr val="5C5C5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242425" y="888792"/>
            <a:ext cx="4724717" cy="914400"/>
          </a:xfrm>
        </p:spPr>
        <p:txBody>
          <a:bodyPr>
            <a:normAutofit/>
          </a:bodyPr>
          <a:lstStyle>
            <a:lvl1pPr marL="0" indent="0">
              <a:buNone/>
              <a:defRPr sz="115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“The PI System real-time infrastructure has enabled </a:t>
            </a:r>
            <a:r>
              <a:rPr lang="en-US" dirty="0" err="1" smtClean="0"/>
              <a:t>Liburdi</a:t>
            </a:r>
            <a:r>
              <a:rPr lang="en-US" dirty="0" smtClean="0"/>
              <a:t> Turbine to develop an advanced Gas Turbine Health Management (GTHM) solution that provides our customers significant value by improving their gas turbine reliability and performance.” 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6218421" y="2211623"/>
            <a:ext cx="2548769" cy="2432119"/>
            <a:chOff x="6129347" y="2150663"/>
            <a:chExt cx="2548769" cy="2432119"/>
          </a:xfrm>
        </p:grpSpPr>
        <p:grpSp>
          <p:nvGrpSpPr>
            <p:cNvPr id="33" name="Group 32"/>
            <p:cNvGrpSpPr/>
            <p:nvPr userDrawn="1"/>
          </p:nvGrpSpPr>
          <p:grpSpPr>
            <a:xfrm>
              <a:off x="6129347" y="2150663"/>
              <a:ext cx="2533243" cy="2369456"/>
              <a:chOff x="463663" y="2150663"/>
              <a:chExt cx="2533243" cy="2369456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463663" y="2150663"/>
                <a:ext cx="2533243" cy="2369456"/>
              </a:xfrm>
              <a:prstGeom prst="rect">
                <a:avLst/>
              </a:prstGeom>
              <a:solidFill>
                <a:srgbClr val="E7E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463663" y="2276042"/>
                <a:ext cx="2533243" cy="255521"/>
              </a:xfrm>
              <a:prstGeom prst="rect">
                <a:avLst/>
              </a:prstGeom>
              <a:solidFill>
                <a:srgbClr val="0071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9" name="TextBox 8"/>
            <p:cNvSpPr txBox="1"/>
            <p:nvPr userDrawn="1"/>
          </p:nvSpPr>
          <p:spPr>
            <a:xfrm>
              <a:off x="6135986" y="2261127"/>
              <a:ext cx="2526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RESULTS</a:t>
              </a:r>
              <a:endParaRPr lang="en-US" sz="1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881" y="3750470"/>
              <a:ext cx="1090235" cy="8323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 userDrawn="1"/>
        </p:nvGrpSpPr>
        <p:grpSpPr>
          <a:xfrm>
            <a:off x="405709" y="2211623"/>
            <a:ext cx="2702016" cy="2406098"/>
            <a:chOff x="466918" y="2150663"/>
            <a:chExt cx="2702016" cy="2406098"/>
          </a:xfrm>
        </p:grpSpPr>
        <p:grpSp>
          <p:nvGrpSpPr>
            <p:cNvPr id="28" name="Group 27"/>
            <p:cNvGrpSpPr/>
            <p:nvPr userDrawn="1"/>
          </p:nvGrpSpPr>
          <p:grpSpPr>
            <a:xfrm>
              <a:off x="466920" y="2150663"/>
              <a:ext cx="2533243" cy="2369456"/>
              <a:chOff x="463663" y="2150663"/>
              <a:chExt cx="2533243" cy="2369456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463663" y="2150663"/>
                <a:ext cx="2533243" cy="2369456"/>
              </a:xfrm>
              <a:prstGeom prst="rect">
                <a:avLst/>
              </a:prstGeom>
              <a:solidFill>
                <a:srgbClr val="E7E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463663" y="2276042"/>
                <a:ext cx="2533243" cy="255521"/>
              </a:xfrm>
              <a:prstGeom prst="rect">
                <a:avLst/>
              </a:prstGeom>
              <a:solidFill>
                <a:srgbClr val="0071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7" name="TextBox 6"/>
            <p:cNvSpPr txBox="1"/>
            <p:nvPr userDrawn="1"/>
          </p:nvSpPr>
          <p:spPr>
            <a:xfrm>
              <a:off x="466918" y="2261127"/>
              <a:ext cx="253324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CHALLENGES</a:t>
              </a:r>
              <a:endParaRPr lang="en-US" sz="13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90"/>
            <a:stretch/>
          </p:blipFill>
          <p:spPr>
            <a:xfrm>
              <a:off x="2093117" y="3559779"/>
              <a:ext cx="1075817" cy="996982"/>
            </a:xfrm>
            <a:prstGeom prst="rect">
              <a:avLst/>
            </a:prstGeom>
          </p:spPr>
        </p:pic>
      </p:grpSp>
      <p:sp>
        <p:nvSpPr>
          <p:cNvPr id="26" name="Isosceles Triangle 25"/>
          <p:cNvSpPr/>
          <p:nvPr userDrawn="1"/>
        </p:nvSpPr>
        <p:spPr>
          <a:xfrm rot="5400000">
            <a:off x="3021865" y="2399569"/>
            <a:ext cx="233095" cy="122334"/>
          </a:xfrm>
          <a:prstGeom prst="triangle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7" name="Isosceles Triangle 26"/>
          <p:cNvSpPr/>
          <p:nvPr userDrawn="1"/>
        </p:nvSpPr>
        <p:spPr>
          <a:xfrm rot="5400000">
            <a:off x="5921457" y="2392383"/>
            <a:ext cx="233095" cy="122334"/>
          </a:xfrm>
          <a:prstGeom prst="triangle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3317704" y="2215119"/>
            <a:ext cx="2690738" cy="2504575"/>
            <a:chOff x="3312306" y="2154159"/>
            <a:chExt cx="2690738" cy="2504575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3312307" y="2154159"/>
              <a:ext cx="2533243" cy="2369456"/>
              <a:chOff x="463663" y="2150663"/>
              <a:chExt cx="2533243" cy="236945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463663" y="2150663"/>
                <a:ext cx="2533243" cy="2369456"/>
              </a:xfrm>
              <a:prstGeom prst="rect">
                <a:avLst/>
              </a:prstGeom>
              <a:solidFill>
                <a:srgbClr val="E7E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463663" y="2276042"/>
                <a:ext cx="2533243" cy="255521"/>
              </a:xfrm>
              <a:prstGeom prst="rect">
                <a:avLst/>
              </a:prstGeom>
              <a:solidFill>
                <a:srgbClr val="0071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8" name="TextBox 7"/>
            <p:cNvSpPr txBox="1"/>
            <p:nvPr userDrawn="1"/>
          </p:nvSpPr>
          <p:spPr>
            <a:xfrm>
              <a:off x="3312306" y="2261127"/>
              <a:ext cx="253324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SOLUTION</a:t>
              </a:r>
              <a:endParaRPr lang="en-US" sz="13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264" y="3633788"/>
              <a:ext cx="1042780" cy="1024946"/>
            </a:xfrm>
            <a:prstGeom prst="rect">
              <a:avLst/>
            </a:prstGeom>
          </p:spPr>
        </p:pic>
      </p:grpSp>
      <p:sp>
        <p:nvSpPr>
          <p:cNvPr id="39" name="Picture Placeholder 27"/>
          <p:cNvSpPr>
            <a:spLocks noGrp="1"/>
          </p:cNvSpPr>
          <p:nvPr>
            <p:ph type="pic" sz="quarter" idx="11" hasCustomPrompt="1"/>
          </p:nvPr>
        </p:nvSpPr>
        <p:spPr>
          <a:xfrm>
            <a:off x="5654040" y="76200"/>
            <a:ext cx="3421380" cy="1981200"/>
          </a:xfrm>
        </p:spPr>
        <p:txBody>
          <a:bodyPr/>
          <a:lstStyle>
            <a:lvl1pPr marL="0" indent="0">
              <a:buNone/>
              <a:defRPr>
                <a:latin typeface="+mj-lt"/>
                <a:sym typeface="Wingdings" panose="05000000000000000000" pitchFamily="2" charset="2"/>
              </a:defRPr>
            </a:lvl1pPr>
          </a:lstStyle>
          <a:p>
            <a:r>
              <a:rPr lang="en-US" dirty="0" smtClean="0"/>
              <a:t>&lt;Picture of plant or process (usually not a PI System screenshot)&gt;</a:t>
            </a:r>
            <a:endParaRPr lang="en-US" dirty="0"/>
          </a:p>
        </p:txBody>
      </p:sp>
      <p:sp>
        <p:nvSpPr>
          <p:cNvPr id="40" name="Picture Placeholder 31"/>
          <p:cNvSpPr>
            <a:spLocks noGrp="1"/>
          </p:cNvSpPr>
          <p:nvPr>
            <p:ph type="pic" sz="quarter" idx="15" hasCustomPrompt="1"/>
          </p:nvPr>
        </p:nvSpPr>
        <p:spPr>
          <a:xfrm>
            <a:off x="4584325" y="414517"/>
            <a:ext cx="1354412" cy="7326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+mj-lt"/>
              </a:defRPr>
            </a:lvl1pPr>
          </a:lstStyle>
          <a:p>
            <a:r>
              <a:rPr lang="en-US" dirty="0" smtClean="0"/>
              <a:t>&lt;Logo if allowed&gt;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405710" y="2633345"/>
            <a:ext cx="2533243" cy="1947734"/>
          </a:xfrm>
        </p:spPr>
        <p:txBody>
          <a:bodyPr>
            <a:normAutofit/>
          </a:bodyPr>
          <a:lstStyle>
            <a:lvl1pPr marL="91440" indent="0">
              <a:spcBef>
                <a:spcPts val="0"/>
              </a:spcBef>
              <a:buNone/>
              <a:defRPr sz="1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Consolidate systems for a diverse fleet of compression equipment spread over a wide area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Optimize equipment service intervals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Gain access to “stranded data” in RTU, engine controls, and meters </a:t>
            </a:r>
          </a:p>
          <a:p>
            <a:pPr lvl="0"/>
            <a:endParaRPr lang="en-US" dirty="0" smtClean="0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17752" y="2627128"/>
            <a:ext cx="2533196" cy="1947734"/>
          </a:xfrm>
        </p:spPr>
        <p:txBody>
          <a:bodyPr>
            <a:normAutofit/>
          </a:bodyPr>
          <a:lstStyle>
            <a:lvl1pPr marL="91440" indent="0">
              <a:spcBef>
                <a:spcPts val="0"/>
              </a:spcBef>
              <a:buNone/>
              <a:defRPr sz="1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Brought data to an operations center with a distributed PI System.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Integrated the PI System with advanced predictive analytics  and modeling  - GTAP + Component </a:t>
            </a:r>
            <a:r>
              <a:rPr lang="en-US" dirty="0" err="1" smtClean="0"/>
              <a:t>Lifing</a:t>
            </a:r>
            <a:r>
              <a:rPr lang="en-US" dirty="0" smtClean="0"/>
              <a:t>, aero-thermal 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218468" y="2626613"/>
            <a:ext cx="2533196" cy="1947734"/>
          </a:xfrm>
        </p:spPr>
        <p:txBody>
          <a:bodyPr>
            <a:noAutofit/>
          </a:bodyPr>
          <a:lstStyle>
            <a:lvl1pPr marL="91440" indent="0">
              <a:spcBef>
                <a:spcPts val="0"/>
              </a:spcBef>
              <a:buNone/>
              <a:defRPr sz="11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One system, consistent and comprehensive monitoring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Proactive CBM and alarm management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Culture change – focus on effectiveness of maintenance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Reduced energy, IT, and maintenance costs </a:t>
            </a:r>
          </a:p>
        </p:txBody>
      </p:sp>
      <p:sp>
        <p:nvSpPr>
          <p:cNvPr id="4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94762" y="4760750"/>
            <a:ext cx="1243648" cy="27384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22351" y="0"/>
            <a:ext cx="8229600" cy="78925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C-S-R Customer Use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7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s Stages of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31266" y="2326607"/>
            <a:ext cx="2030334" cy="311975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2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Stage of the Process #1</a:t>
            </a:r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4545234" y="2326607"/>
            <a:ext cx="2030334" cy="311975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2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Stage of the Process #3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652217" y="2326607"/>
            <a:ext cx="2030334" cy="311975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2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Stage of the Process #4</a:t>
            </a: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2438250" y="2326607"/>
            <a:ext cx="2030334" cy="311975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2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Stage of the Process #2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331266" y="2698282"/>
            <a:ext cx="2030334" cy="1923414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3-5 Pain Points in this Stage.  For best effect, no bullet points. Just put a carriage return between each pain point. Use Cases that correspond to this pain point are indicated with a blue superscript.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4545234" y="2698282"/>
            <a:ext cx="2030334" cy="1923414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3-5 Pain Points in this Stage.  For best effect, no bullet points. Just put a carriage return between each pain point. Use Cases that correspond to this pain point are indicated with a blue superscript.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6652217" y="2698282"/>
            <a:ext cx="2030334" cy="1923414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3-5 Pain Points in this Stage.  For best effect, no bullet points. Just put a carriage return between each pain point. Use Cases that correspond to this pain point are indicated with a blue superscript.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2438250" y="2698282"/>
            <a:ext cx="2030334" cy="1923414"/>
          </a:xfrm>
        </p:spPr>
        <p:txBody>
          <a:bodyPr>
            <a:normAutofit/>
          </a:bodyPr>
          <a:lstStyle>
            <a:lvl1pPr marL="45720" indent="0" algn="l">
              <a:spcBef>
                <a:spcPts val="0"/>
              </a:spcBef>
              <a:buNone/>
              <a:defRPr sz="1100" b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3-5 Pain Points in this Stage.  For best effect, no bullet points. Just put a carriage return between each pain point. Use Cases that correspond to this pain point are indicated with a blue superscript.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1" hasCustomPrompt="1"/>
          </p:nvPr>
        </p:nvSpPr>
        <p:spPr>
          <a:xfrm>
            <a:off x="331788" y="503238"/>
            <a:ext cx="8350250" cy="1563687"/>
          </a:xfrm>
        </p:spPr>
        <p:txBody>
          <a:bodyPr anchor="ctr"/>
          <a:lstStyle>
            <a:lvl1pPr marL="342900" indent="-342900">
              <a:buFont typeface="Arial" panose="020B0604020202020204" pitchFamily="34" charset="0"/>
              <a:buChar char="•"/>
              <a:defRPr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Insert Stages-of-the-Process diagram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0" y="-1"/>
            <a:ext cx="8459687" cy="802789"/>
          </a:xfrm>
        </p:spPr>
        <p:txBody>
          <a:bodyPr/>
          <a:lstStyle/>
          <a:p>
            <a:pPr lvl="0"/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5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8864" y="736111"/>
            <a:ext cx="1657164" cy="376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743414" y="736111"/>
            <a:ext cx="1657164" cy="3763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477963" y="736111"/>
            <a:ext cx="1657164" cy="37638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7212516" y="736111"/>
            <a:ext cx="1657164" cy="37638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74315" y="736111"/>
            <a:ext cx="1657164" cy="3763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008869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+mj-lt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743419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+mj-lt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477968" y="2118869"/>
            <a:ext cx="1657164" cy="31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+mj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12516" y="2118871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3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008870" y="2545146"/>
            <a:ext cx="165716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34" name="Text Placeholder 2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743417" y="2545145"/>
            <a:ext cx="165716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35" name="Text Placeholder 2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477964" y="2545145"/>
            <a:ext cx="165716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212511" y="2545144"/>
            <a:ext cx="165716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Value Area #1</a:t>
            </a:r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008866" y="2112519"/>
            <a:ext cx="1657169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Value Area #2</a:t>
            </a:r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743411" y="2112518"/>
            <a:ext cx="1657169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Value Area #3</a:t>
            </a:r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477958" y="2112516"/>
            <a:ext cx="1657169" cy="311975"/>
          </a:xfrm>
          <a:solidFill>
            <a:srgbClr val="0071BA"/>
          </a:solidFill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Value Area #4</a:t>
            </a:r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212503" y="2112515"/>
            <a:ext cx="1657169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Value Area #5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5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2084125" y="878277"/>
            <a:ext cx="1504800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818675" y="876207"/>
            <a:ext cx="1504800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7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553224" y="876207"/>
            <a:ext cx="1504800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8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7287772" y="876207"/>
            <a:ext cx="1504800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456" y="-1"/>
            <a:ext cx="8607350" cy="811601"/>
          </a:xfrm>
        </p:spPr>
        <p:txBody>
          <a:bodyPr/>
          <a:lstStyle/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7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61726" y="736111"/>
            <a:ext cx="2129604" cy="3763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400124" y="736111"/>
            <a:ext cx="2129604" cy="376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632305" y="736111"/>
            <a:ext cx="2129604" cy="3763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870701" y="736111"/>
            <a:ext cx="2129604" cy="37638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61726" y="2118869"/>
            <a:ext cx="212960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400124" y="2118869"/>
            <a:ext cx="212960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632305" y="2118869"/>
            <a:ext cx="212960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870701" y="2118871"/>
            <a:ext cx="212960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61727" y="2545146"/>
            <a:ext cx="212960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34" name="Text Placeholder 2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400122" y="2545145"/>
            <a:ext cx="212960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35" name="Text Placeholder 2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632301" y="2545145"/>
            <a:ext cx="212960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870696" y="2545144"/>
            <a:ext cx="2129603" cy="1986603"/>
          </a:xfr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61721" y="2112519"/>
            <a:ext cx="2129612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#1</a:t>
            </a:r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400114" y="2112518"/>
            <a:ext cx="2129612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#2</a:t>
            </a:r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632293" y="2112516"/>
            <a:ext cx="2129612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#3</a:t>
            </a:r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870686" y="2112515"/>
            <a:ext cx="2129612" cy="311975"/>
          </a:xfr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#4</a:t>
            </a:r>
          </a:p>
        </p:txBody>
      </p:sp>
      <p:sp>
        <p:nvSpPr>
          <p:cNvPr id="45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280419" y="878277"/>
            <a:ext cx="1933804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2518817" y="876207"/>
            <a:ext cx="1933804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7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4750998" y="876207"/>
            <a:ext cx="1933804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8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89394" y="876207"/>
            <a:ext cx="1933804" cy="1140617"/>
          </a:xfrm>
        </p:spPr>
        <p:txBody>
          <a:bodyPr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19456" y="-1"/>
            <a:ext cx="8835274" cy="8027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8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 Foc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73394" y="730606"/>
            <a:ext cx="1657164" cy="3763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Insert Value Area #1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006740" y="732163"/>
            <a:ext cx="6931670" cy="36364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456" y="0"/>
            <a:ext cx="8665016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2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 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74320" y="736111"/>
            <a:ext cx="1657164" cy="3763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#2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006740" y="736111"/>
            <a:ext cx="6931670" cy="36364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0" y="-1"/>
            <a:ext cx="8716059" cy="802789"/>
          </a:xfrm>
        </p:spPr>
        <p:txBody>
          <a:bodyPr/>
          <a:lstStyle/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9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 Foc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274320" y="736111"/>
            <a:ext cx="1657164" cy="3763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#3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006740" y="736111"/>
            <a:ext cx="6931670" cy="36364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0" y="-1"/>
            <a:ext cx="8716060" cy="802789"/>
          </a:xfrm>
        </p:spPr>
        <p:txBody>
          <a:bodyPr/>
          <a:lstStyle/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4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 Foc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74319" y="728275"/>
            <a:ext cx="1657164" cy="37638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#4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006740" y="736111"/>
            <a:ext cx="6931670" cy="36364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0" y="-1"/>
            <a:ext cx="8716059" cy="802789"/>
          </a:xfrm>
        </p:spPr>
        <p:txBody>
          <a:bodyPr/>
          <a:lstStyle/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9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hallenge Focu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77000" y="728274"/>
            <a:ext cx="1657164" cy="37638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74320" y="2118869"/>
            <a:ext cx="1657164" cy="311978"/>
          </a:xfrm>
          <a:prstGeom prst="rect">
            <a:avLst/>
          </a:prstGeom>
          <a:solidFill>
            <a:srgbClr val="00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2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4320" y="2545147"/>
            <a:ext cx="1657163" cy="198660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List of Pain Points in this area:  </a:t>
            </a:r>
            <a:r>
              <a:rPr lang="en-US" dirty="0" err="1" smtClean="0"/>
              <a:t>ie</a:t>
            </a:r>
            <a:r>
              <a:rPr lang="en-US" dirty="0" smtClean="0"/>
              <a:t> [“stranded data” in RTU, engine controls, and meters ]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</a:t>
            </a:r>
            <a:r>
              <a:rPr lang="en-US" dirty="0" err="1" smtClean="0"/>
              <a:t>PainPoint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Next Pain Point</a:t>
            </a:r>
          </a:p>
          <a:p>
            <a:pPr lvl="0"/>
            <a:endParaRPr lang="en-US" dirty="0" smtClean="0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74314" y="2112519"/>
            <a:ext cx="1657169" cy="311975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ctr"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Insert Value Area #5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9576" y="871928"/>
            <a:ext cx="1504800" cy="11406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006740" y="736111"/>
            <a:ext cx="6931670" cy="363645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8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0" y="-1"/>
            <a:ext cx="8716059" cy="802789"/>
          </a:xfrm>
        </p:spPr>
        <p:txBody>
          <a:bodyPr/>
          <a:lstStyle/>
          <a:p>
            <a:r>
              <a:rPr lang="en-US" dirty="0" smtClean="0"/>
              <a:t>Challenges for &lt;Industry/Company Name&gt;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4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89047" y="2795286"/>
            <a:ext cx="7554953" cy="923330"/>
          </a:xfrm>
          <a:prstGeom prst="rect">
            <a:avLst/>
          </a:prstGeom>
          <a:solidFill>
            <a:srgbClr val="E7E8E9"/>
          </a:solidFill>
        </p:spPr>
        <p:txBody>
          <a:bodyPr wrap="none" lIns="182880" tIns="91440" rIns="274320" bIns="91440" anchor="ctr">
            <a:spAutoFit/>
          </a:bodyPr>
          <a:lstStyle>
            <a:lvl1pPr algn="r">
              <a:defRPr sz="4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0"/>
          <a:stretch/>
        </p:blipFill>
        <p:spPr>
          <a:xfrm>
            <a:off x="6528417" y="165807"/>
            <a:ext cx="2615583" cy="30112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374573" y="2685197"/>
            <a:ext cx="4769427" cy="112776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72250" y="426130"/>
            <a:ext cx="3759200" cy="132347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Names, Titles, Names, Titles, Names, Titles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72250" y="2042220"/>
            <a:ext cx="4844379" cy="29845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Team 2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72250" y="40432"/>
            <a:ext cx="4952021" cy="29845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Team 1 (</a:t>
            </a:r>
            <a:r>
              <a:rPr lang="en-US" dirty="0" err="1" smtClean="0"/>
              <a:t>eg</a:t>
            </a:r>
            <a:r>
              <a:rPr lang="en-US" dirty="0" smtClean="0"/>
              <a:t> ‘Industry Team’)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60925" y="2438752"/>
            <a:ext cx="3759200" cy="1244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Names, title, Names, 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4334" y="2833558"/>
            <a:ext cx="4499027" cy="857250"/>
          </a:xfrm>
        </p:spPr>
        <p:txBody>
          <a:bodyPr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 smtClean="0"/>
              <a:t>Add Title (</a:t>
            </a:r>
            <a:r>
              <a:rPr lang="en-US" dirty="0" err="1" smtClean="0"/>
              <a:t>ie</a:t>
            </a:r>
            <a:r>
              <a:rPr lang="en-US" dirty="0" smtClean="0"/>
              <a:t> Credits)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1" y="-1"/>
            <a:ext cx="8229600" cy="8027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9200"/>
            <a:ext cx="8229600" cy="3615423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 smtClean="0">
                <a:hlinkClick r:id="rId2"/>
              </a:rPr>
              <a:t>email@osisoft.com</a:t>
            </a:r>
            <a:endParaRPr lang="en-US" dirty="0" smtClean="0"/>
          </a:p>
          <a:p>
            <a:r>
              <a:rPr lang="en-US" dirty="0" smtClean="0"/>
              <a:t>Title</a:t>
            </a:r>
          </a:p>
          <a:p>
            <a:pPr lvl="0"/>
            <a:r>
              <a:rPr lang="en-US" dirty="0" err="1" smtClean="0"/>
              <a:t>OSIsoft</a:t>
            </a:r>
            <a:r>
              <a:rPr lang="en-US" dirty="0" smtClean="0"/>
              <a:t>, LLC</a:t>
            </a:r>
          </a:p>
          <a:p>
            <a:pPr lvl="0"/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69713" y="4791933"/>
            <a:ext cx="1243648" cy="27384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0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3035"/>
            <a:ext cx="9144000" cy="2973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692" y="726400"/>
            <a:ext cx="2653037" cy="305066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703776"/>
            <a:ext cx="9150486" cy="4397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46690" y="756469"/>
            <a:ext cx="44380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46856" y="1860551"/>
            <a:ext cx="5518150" cy="17739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chemeClr val="bg1"/>
                </a:solidFill>
                <a:latin typeface="Proxima Nova Alt Rg" panose="02000506030000020004" pitchFamily="50" charset="0"/>
              </a:defRPr>
            </a:lvl2pPr>
            <a:lvl3pPr>
              <a:defRPr sz="2400">
                <a:solidFill>
                  <a:schemeClr val="bg1"/>
                </a:solidFill>
                <a:latin typeface="Proxima Nova Alt Rg" panose="02000506030000020004" pitchFamily="50" charset="0"/>
              </a:defRPr>
            </a:lvl3pPr>
            <a:lvl4pPr>
              <a:defRPr sz="2400">
                <a:solidFill>
                  <a:schemeClr val="bg1"/>
                </a:solidFill>
                <a:latin typeface="Proxima Nova Alt Rg" panose="02000506030000020004" pitchFamily="50" charset="0"/>
              </a:defRPr>
            </a:lvl4pPr>
            <a:lvl5pPr>
              <a:defRPr sz="2400">
                <a:solidFill>
                  <a:schemeClr val="bg1"/>
                </a:solidFill>
                <a:latin typeface="Proxima Nova Alt Rg" panose="02000506030000020004" pitchFamily="50" charset="0"/>
              </a:defRPr>
            </a:lvl5pPr>
          </a:lstStyle>
          <a:p>
            <a:pPr lvl="0"/>
            <a:r>
              <a:rPr lang="en-US" dirty="0" smtClean="0"/>
              <a:t>Optional: Click to add a takeaway you wish the audience to leave with.  </a:t>
            </a:r>
          </a:p>
        </p:txBody>
      </p:sp>
      <p:pic>
        <p:nvPicPr>
          <p:cNvPr id="10" name="Picture 9" descr="OSIsoft-log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0" y="3992754"/>
            <a:ext cx="2489686" cy="8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43" y="901681"/>
            <a:ext cx="1887883" cy="467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20" y="1360722"/>
            <a:ext cx="1827117" cy="396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7" y="1515142"/>
            <a:ext cx="1588862" cy="4747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13" y="2975787"/>
            <a:ext cx="1927433" cy="3679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3" y="454997"/>
            <a:ext cx="1823403" cy="3544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71" y="3743536"/>
            <a:ext cx="2178042" cy="469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4" y="3549222"/>
            <a:ext cx="2465599" cy="4397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43" y="397353"/>
            <a:ext cx="1259160" cy="592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13" y="2160656"/>
            <a:ext cx="4155941" cy="589936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69713" y="4791933"/>
            <a:ext cx="1243648" cy="27384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9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15975" y="4802506"/>
            <a:ext cx="6553200" cy="14287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© Copyright 2016 E.ON Climate &amp; Renewables GmbH 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09603" y="4802506"/>
            <a:ext cx="173037" cy="142875"/>
          </a:xfrm>
        </p:spPr>
        <p:txBody>
          <a:bodyPr/>
          <a:lstStyle/>
          <a:p>
            <a:fld id="{9B749DBC-5EFD-468C-9F9F-C80FB4A0359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119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ank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2872409" cy="4278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0" b="1">
                <a:solidFill>
                  <a:srgbClr val="0071B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800">
                <a:solidFill>
                  <a:srgbClr val="0071BA"/>
                </a:solidFill>
              </a:defRPr>
            </a:lvl2pPr>
            <a:lvl3pPr>
              <a:defRPr sz="2400">
                <a:solidFill>
                  <a:srgbClr val="0071BA"/>
                </a:solidFill>
              </a:defRPr>
            </a:lvl3pPr>
            <a:lvl4pPr>
              <a:defRPr sz="2000">
                <a:solidFill>
                  <a:srgbClr val="0071BA"/>
                </a:solidFill>
              </a:defRPr>
            </a:lvl4pPr>
            <a:lvl5pPr>
              <a:defRPr sz="2000">
                <a:solidFill>
                  <a:srgbClr val="0071BA"/>
                </a:solidFill>
              </a:defRPr>
            </a:lvl5pPr>
          </a:lstStyle>
          <a:p>
            <a:pPr lvl="0"/>
            <a:r>
              <a:rPr lang="en-US" dirty="0" smtClean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380" y="2795286"/>
            <a:ext cx="7462620" cy="923330"/>
          </a:xfrm>
          <a:prstGeom prst="rect">
            <a:avLst/>
          </a:prstGeom>
          <a:solidFill>
            <a:srgbClr val="E7E8E9"/>
          </a:solidFill>
        </p:spPr>
        <p:txBody>
          <a:bodyPr wrap="none" lIns="91440" tIns="91440" rIns="274320" bIns="91440" anchor="ctr">
            <a:spAutoFit/>
          </a:bodyPr>
          <a:lstStyle>
            <a:lvl1pPr algn="r">
              <a:defRPr sz="4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8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Bkg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144000" cy="470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center icon to add full-page (hi-res) photo behind section title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681380" y="2795286"/>
            <a:ext cx="7462620" cy="923330"/>
          </a:xfrm>
          <a:prstGeom prst="rect">
            <a:avLst/>
          </a:prstGeom>
          <a:solidFill>
            <a:srgbClr val="E7E8E9"/>
          </a:solidFill>
        </p:spPr>
        <p:txBody>
          <a:bodyPr wrap="none" lIns="91440" tIns="91440" rIns="274320" bIns="91440" anchor="ctr">
            <a:spAutoFit/>
          </a:bodyPr>
          <a:lstStyle>
            <a:lvl1pPr algn="r">
              <a:defRPr sz="4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94762" y="4760750"/>
            <a:ext cx="1243648" cy="273844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9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y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4123"/>
            <a:ext cx="4344074" cy="553998"/>
          </a:xfrm>
          <a:prstGeom prst="rect">
            <a:avLst/>
          </a:prstGeom>
          <a:solidFill>
            <a:srgbClr val="E7E8E9"/>
          </a:solidFill>
        </p:spPr>
        <p:txBody>
          <a:bodyPr wrap="none" lIns="91440" tIns="91440" rIns="274320" bIns="91440" anchor="ctr">
            <a:spAutoFit/>
          </a:bodyPr>
          <a:lstStyle>
            <a:lvl1pPr algn="l">
              <a:defRPr sz="24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 only Grey Box Layout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4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1" y="-1"/>
            <a:ext cx="8229600" cy="80278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Content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4762" y="4760750"/>
            <a:ext cx="1243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6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456" y="0"/>
            <a:ext cx="8229600" cy="7883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Comparison Text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491" y="898786"/>
            <a:ext cx="4040188" cy="47982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Comparison 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491" y="1378607"/>
            <a:ext cx="4040188" cy="32456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36317" y="898786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Comparison 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317" y="1378607"/>
            <a:ext cx="4041775" cy="32456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694762" y="4760750"/>
            <a:ext cx="1243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8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844549" y="904352"/>
            <a:ext cx="3194153" cy="2302592"/>
          </a:xfrm>
        </p:spPr>
        <p:txBody>
          <a:bodyPr>
            <a:normAutofit/>
          </a:bodyPr>
          <a:lstStyle>
            <a:lvl1pPr>
              <a:defRPr sz="1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insert a VISUAL to illustrate the PI System working in this industry. Consider a side-by-side comparison with this slide: (ie before + after?)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616450" y="3356419"/>
            <a:ext cx="2965449" cy="1348931"/>
          </a:xfrm>
        </p:spPr>
        <p:txBody>
          <a:bodyPr>
            <a:noAutofit/>
          </a:bodyPr>
          <a:lstStyle>
            <a:lvl1pPr marL="285750" indent="-285750">
              <a:buClr>
                <a:srgbClr val="0071BA"/>
              </a:buClr>
              <a:buFont typeface="Arial" panose="020B0604020202020204" pitchFamily="34" charset="0"/>
              <a:buChar char="•"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2-3 bullets to support picture. Consider contrasting with the other side of this slide. Use Blue Text to highlight keywords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30751" y="904352"/>
            <a:ext cx="3448049" cy="2302592"/>
          </a:xfrm>
        </p:spPr>
        <p:txBody>
          <a:bodyPr>
            <a:normAutofit/>
          </a:bodyPr>
          <a:lstStyle>
            <a:lvl1pPr>
              <a:defRPr sz="16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insert a VISUAL to illustrate the PI System working in this industry. Consider a side-by-side comparison with this slide: (ie before + after?)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36599" y="3356419"/>
            <a:ext cx="3124201" cy="1348931"/>
          </a:xfrm>
        </p:spPr>
        <p:txBody>
          <a:bodyPr>
            <a:noAutofit/>
          </a:bodyPr>
          <a:lstStyle>
            <a:lvl1pPr marL="285750" indent="-285750">
              <a:buClr>
                <a:srgbClr val="0071BA"/>
              </a:buClr>
              <a:buFont typeface="Arial" panose="020B0604020202020204" pitchFamily="34" charset="0"/>
              <a:buChar char="•"/>
              <a:defRPr sz="15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2-3 bullets to support picture. Consider contrasting with the other side of this slide. Use Blue Text to highlight keywords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1" y="-1"/>
            <a:ext cx="8229600" cy="8027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Comparison Picture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g Image w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2351" y="-1"/>
            <a:ext cx="8229600" cy="802789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Single Big Picture with Sentence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736599"/>
            <a:ext cx="6794500" cy="330200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Single Sentence text to support picture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35076" y="1148912"/>
            <a:ext cx="7819924" cy="3529725"/>
          </a:xfrm>
        </p:spPr>
        <p:txBody>
          <a:bodyPr>
            <a:normAutofit/>
          </a:bodyPr>
          <a:lstStyle>
            <a:lvl1pPr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insert a VISUAL to illustrate the PI System working in this industry. Could be a Screenshot of PI Products, a picture, a demo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6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211"/>
            <a:ext cx="9144000" cy="4292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351" y="-5446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4762" y="4758609"/>
            <a:ext cx="1243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D4F9E36-7025-49CB-B89D-D6B1006DBB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6720" y="4834783"/>
            <a:ext cx="1595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Copyright 2016 OSIsoft, LLC</a:t>
            </a:r>
            <a:endParaRPr lang="en-US" sz="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8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2" r:id="rId2"/>
    <p:sldLayoutId id="2147483888" r:id="rId3"/>
    <p:sldLayoutId id="2147483863" r:id="rId4"/>
    <p:sldLayoutId id="2147483889" r:id="rId5"/>
    <p:sldLayoutId id="2147483820" r:id="rId6"/>
    <p:sldLayoutId id="2147483821" r:id="rId7"/>
    <p:sldLayoutId id="2147483860" r:id="rId8"/>
    <p:sldLayoutId id="2147483858" r:id="rId9"/>
    <p:sldLayoutId id="2147483859" r:id="rId10"/>
    <p:sldLayoutId id="2147483882" r:id="rId11"/>
    <p:sldLayoutId id="2147483884" r:id="rId12"/>
    <p:sldLayoutId id="2147483853" r:id="rId13"/>
    <p:sldLayoutId id="2147483855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65" r:id="rId20"/>
    <p:sldLayoutId id="2147483829" r:id="rId21"/>
    <p:sldLayoutId id="2147483806" r:id="rId22"/>
    <p:sldLayoutId id="2147483866" r:id="rId23"/>
    <p:sldLayoutId id="2147483891" r:id="rId2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71BA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rgbClr val="000000"/>
          </a:solidFill>
          <a:latin typeface="Arial" charset="0"/>
          <a:ea typeface="Arial" charset="0"/>
          <a:cs typeface="Arial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em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4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41.emf"/><Relationship Id="rId8" Type="http://schemas.openxmlformats.org/officeDocument/2006/relationships/image" Target="../media/image42.png"/><Relationship Id="rId9" Type="http://schemas.openxmlformats.org/officeDocument/2006/relationships/image" Target="../media/image43.jpe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664" y="2595678"/>
            <a:ext cx="7535716" cy="1231106"/>
          </a:xfrm>
          <a:noFill/>
          <a:ln>
            <a:noFill/>
          </a:ln>
        </p:spPr>
        <p:txBody>
          <a:bodyPr/>
          <a:lstStyle/>
          <a:p>
            <a:r>
              <a:rPr lang="en-US" sz="2800" b="0" dirty="0" smtClean="0">
                <a:solidFill>
                  <a:schemeClr val="bg1"/>
                </a:solidFill>
              </a:rPr>
              <a:t>More With Less: How Data Changes Utilities</a:t>
            </a:r>
            <a:br>
              <a:rPr lang="en-US" sz="2800" b="0" dirty="0" smtClean="0">
                <a:solidFill>
                  <a:schemeClr val="bg1"/>
                </a:solidFill>
              </a:rPr>
            </a:br>
            <a:r>
              <a:rPr lang="en-US" sz="2000" b="0" dirty="0" smtClean="0">
                <a:solidFill>
                  <a:schemeClr val="accent2"/>
                </a:solidFill>
              </a:rPr>
              <a:t>Michael Kanellos</a:t>
            </a:r>
            <a:br>
              <a:rPr lang="en-US" sz="2000" b="0" dirty="0" smtClean="0">
                <a:solidFill>
                  <a:schemeClr val="accent2"/>
                </a:solidFill>
              </a:rPr>
            </a:br>
            <a:r>
              <a:rPr lang="en-US" sz="2000" b="0" dirty="0" smtClean="0">
                <a:solidFill>
                  <a:schemeClr val="accent2"/>
                </a:solidFill>
              </a:rPr>
              <a:t>Industry Champion OSIsoft</a:t>
            </a:r>
            <a:endParaRPr lang="en-US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2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0" y="0"/>
            <a:ext cx="2468880" cy="4754880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Water Recycling: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The Solar of Water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42% less than desalination.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Modular and distributed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45% of world population  living in dry lands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2" y="0"/>
            <a:ext cx="205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 What’s the Problem?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42" y="886062"/>
            <a:ext cx="24420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</a:rPr>
              <a:t>The OT/IT Divide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company: two cultures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a hidden asset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sz="2200" dirty="0" smtClean="0">
                <a:solidFill>
                  <a:schemeClr val="accent2"/>
                </a:solidFill>
              </a:rPr>
              <a:t>The Utility Model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Monopolies </a:t>
            </a:r>
            <a:r>
              <a:rPr lang="en-US" dirty="0"/>
              <a:t>not </a:t>
            </a:r>
            <a:r>
              <a:rPr lang="en-US" dirty="0" smtClean="0"/>
              <a:t>evil:</a:t>
            </a:r>
            <a:r>
              <a:rPr lang="en-US" dirty="0"/>
              <a:t> </a:t>
            </a:r>
            <a:r>
              <a:rPr lang="en-US" dirty="0" smtClean="0"/>
              <a:t>just outdated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89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7412" y="2657234"/>
            <a:ext cx="3718968" cy="1107996"/>
          </a:xfrm>
          <a:noFill/>
          <a:ln>
            <a:noFill/>
          </a:ln>
        </p:spPr>
        <p:txBody>
          <a:bodyPr/>
          <a:lstStyle/>
          <a:p>
            <a:r>
              <a:rPr lang="en-US" sz="3600" b="0" dirty="0" smtClean="0">
                <a:solidFill>
                  <a:schemeClr val="bg1"/>
                </a:solidFill>
              </a:rPr>
              <a:t>Thank You</a:t>
            </a:r>
            <a:br>
              <a:rPr lang="en-US" sz="3600" b="0" dirty="0" smtClean="0">
                <a:solidFill>
                  <a:schemeClr val="bg1"/>
                </a:solidFill>
              </a:rPr>
            </a:br>
            <a:r>
              <a:rPr lang="en-US" sz="2400" b="0" dirty="0" smtClean="0">
                <a:solidFill>
                  <a:schemeClr val="accent2"/>
                </a:solidFill>
              </a:rPr>
              <a:t>mkanellos@osisoft.com</a:t>
            </a:r>
            <a:endParaRPr lang="en-US" sz="24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9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2"/>
          <a:stretch/>
        </p:blipFill>
        <p:spPr>
          <a:xfrm>
            <a:off x="0" y="0"/>
            <a:ext cx="9144000" cy="4709786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0" y="95927"/>
            <a:ext cx="9144000" cy="63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592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15184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2776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0368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7960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5552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678829"/>
            <a:ext cx="1298448" cy="160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16059" cy="802788"/>
          </a:xfrm>
        </p:spPr>
        <p:txBody>
          <a:bodyPr/>
          <a:lstStyle/>
          <a:p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Pioneers of Digital Transformation</a:t>
            </a:r>
            <a:endParaRPr lang="en-US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2243586"/>
            <a:ext cx="12902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35</a:t>
            </a:r>
            <a:r>
              <a:rPr lang="en-US" sz="2400" b="1" baseline="30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years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0290" y="2243586"/>
            <a:ext cx="13157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1.5B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sensors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6039" y="2243586"/>
            <a:ext cx="13075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19,000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sites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1920" y="2243586"/>
            <a:ext cx="1289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127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countries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080" y="2243586"/>
            <a:ext cx="13075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1300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studies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7960" y="2243586"/>
            <a:ext cx="130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65%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Industrial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Fortune 500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6408" y="2243586"/>
            <a:ext cx="1307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2x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employees in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last 6 years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854" y="1764019"/>
            <a:ext cx="535556" cy="535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406" y="1764019"/>
            <a:ext cx="535556" cy="535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43" y="1764019"/>
            <a:ext cx="535556" cy="5355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078" y="1764019"/>
            <a:ext cx="535556" cy="535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066" y="1764019"/>
            <a:ext cx="535556" cy="53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037" y="1764019"/>
            <a:ext cx="535556" cy="535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54" y="1803053"/>
            <a:ext cx="457489" cy="4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>
          <a:xfrm>
            <a:off x="5802490" y="1369758"/>
            <a:ext cx="2720620" cy="2720620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1"/>
            <a:ext cx="8229600" cy="776019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The PI System: Insight on Demand</a:t>
            </a:r>
            <a:endParaRPr lang="en-US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4F9E36-7025-49CB-B89D-D6B1006DBBBD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762" y="3055761"/>
            <a:ext cx="464995" cy="502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29" y="2361192"/>
            <a:ext cx="513072" cy="6001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997" y="1855697"/>
            <a:ext cx="470041" cy="54632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28600" y="653172"/>
            <a:ext cx="8792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Right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Data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 the Right People, at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Right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Time,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the Right Format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795" y="1803904"/>
            <a:ext cx="676144" cy="6761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146" y="2963974"/>
            <a:ext cx="638190" cy="638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312" y="1760324"/>
            <a:ext cx="1550465" cy="541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698" y="2181961"/>
            <a:ext cx="548640" cy="548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305" y="2861288"/>
            <a:ext cx="548640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17" y="2100276"/>
            <a:ext cx="623019" cy="623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75" y="2814191"/>
            <a:ext cx="548640" cy="548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763" y="3259427"/>
            <a:ext cx="548640" cy="54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097" y="1750367"/>
            <a:ext cx="548640" cy="548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611" y="2402017"/>
            <a:ext cx="905093" cy="9050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42130" y="2402017"/>
            <a:ext cx="905093" cy="90509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70777" y="1362985"/>
            <a:ext cx="2720620" cy="2720620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58750" cy="11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49006" y="281146"/>
            <a:ext cx="8128000" cy="457200"/>
          </a:xfrm>
        </p:spPr>
        <p:txBody>
          <a:bodyPr>
            <a:noAutofit/>
          </a:bodyPr>
          <a:lstStyle/>
          <a:p>
            <a:r>
              <a:rPr lang="en-US" b="0" noProof="0" dirty="0" smtClean="0"/>
              <a:t>A Day in the Life of Operational Data: E.ON</a:t>
            </a:r>
            <a:endParaRPr lang="en-US" b="0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957263"/>
            <a:ext cx="4251325" cy="2547938"/>
          </a:xfrm>
          <a:prstGeom prst="rect">
            <a:avLst/>
          </a:prstGeom>
        </p:spPr>
      </p:pic>
      <p:pic>
        <p:nvPicPr>
          <p:cNvPr id="8" name="50f414b0-9cfe-48db-8662-1078531c8ace" descr="E075E5CE-2CD7-4C66-BDF2-129E2D3D5602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5790909" y="957263"/>
            <a:ext cx="2743200" cy="155448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55167" y="3697980"/>
            <a:ext cx="2743200" cy="584775"/>
          </a:xfrm>
          <a:prstGeom prst="rect">
            <a:avLst/>
          </a:prstGeom>
          <a:solidFill>
            <a:srgbClr val="0071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310,000 sources, 250 data formats, 140+ locations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6"/>
          <p:cNvGrpSpPr/>
          <p:nvPr/>
        </p:nvGrpSpPr>
        <p:grpSpPr>
          <a:xfrm>
            <a:off x="5790909" y="2730660"/>
            <a:ext cx="2743200" cy="1554480"/>
            <a:chOff x="254000" y="1397001"/>
            <a:chExt cx="8670554" cy="457517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1397001"/>
              <a:ext cx="8670554" cy="4575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76" y="1397001"/>
              <a:ext cx="1445478" cy="103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63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548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-1" y="0"/>
            <a:ext cx="2552701" cy="4754880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Future: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Energy demand up </a:t>
            </a:r>
            <a:r>
              <a:rPr lang="en-US" sz="1600" dirty="0" smtClean="0">
                <a:solidFill>
                  <a:srgbClr val="FFC000"/>
                </a:solidFill>
              </a:rPr>
              <a:t>48% by 2040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Food demand to </a:t>
            </a:r>
            <a:r>
              <a:rPr lang="en-US" sz="1600" dirty="0" smtClean="0">
                <a:solidFill>
                  <a:srgbClr val="FFC000"/>
                </a:solidFill>
              </a:rPr>
              <a:t>double</a:t>
            </a:r>
            <a:r>
              <a:rPr lang="en-US" sz="1600" dirty="0" smtClean="0">
                <a:solidFill>
                  <a:schemeClr val="bg1"/>
                </a:solidFill>
              </a:rPr>
              <a:t> by 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C000"/>
                </a:solidFill>
              </a:rPr>
              <a:t>67%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of </a:t>
            </a:r>
            <a:r>
              <a:rPr lang="en-US" sz="1600" dirty="0" smtClean="0">
                <a:solidFill>
                  <a:schemeClr val="bg1"/>
                </a:solidFill>
              </a:rPr>
              <a:t>world in cities by 2050</a:t>
            </a:r>
            <a:endParaRPr lang="en-US" sz="1600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33 countries face </a:t>
            </a:r>
            <a:r>
              <a:rPr lang="en-US" sz="1600" dirty="0" smtClean="0">
                <a:solidFill>
                  <a:srgbClr val="FFC000"/>
                </a:solidFill>
              </a:rPr>
              <a:t>extreme water stress </a:t>
            </a:r>
            <a:r>
              <a:rPr lang="en-US" sz="1600" dirty="0" smtClean="0">
                <a:solidFill>
                  <a:schemeClr val="bg1"/>
                </a:solidFill>
              </a:rPr>
              <a:t>by 2040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Data = Infrastructure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96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-7513"/>
            <a:ext cx="6675120" cy="47548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0" y="-6"/>
            <a:ext cx="2528012" cy="4754880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Solar</a:t>
            </a:r>
            <a:r>
              <a:rPr lang="en-US" dirty="0">
                <a:solidFill>
                  <a:schemeClr val="bg1"/>
                </a:solidFill>
              </a:rPr>
              <a:t>, Storage and Software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APS: 170 MW across </a:t>
            </a:r>
            <a:r>
              <a:rPr lang="en-US" dirty="0" smtClean="0">
                <a:solidFill>
                  <a:schemeClr val="bg1"/>
                </a:solidFill>
              </a:rPr>
              <a:t>state,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six technicians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Smart </a:t>
            </a:r>
            <a:r>
              <a:rPr lang="en-US" dirty="0" smtClean="0">
                <a:solidFill>
                  <a:schemeClr val="bg1"/>
                </a:solidFill>
              </a:rPr>
              <a:t>grids: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1.2GW to 20GW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Power Theft: an $89 Billion 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8544"/>
            <a:ext cx="205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Electricity: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The Three Ss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1231" y="197705"/>
            <a:ext cx="205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Industry: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1% for the 1%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231" y="1054441"/>
            <a:ext cx="23161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54%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delivered energy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Small changes make a big difference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Alcoa: </a:t>
            </a:r>
            <a:r>
              <a:rPr lang="en-US" dirty="0" smtClean="0">
                <a:solidFill>
                  <a:srgbClr val="FFC000"/>
                </a:solidFill>
              </a:rPr>
              <a:t>1,800 process tweaks = millions in savings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Energy funded by maintenance?</a:t>
            </a:r>
            <a:endParaRPr lang="en-US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128" cy="514807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1231" y="197705"/>
            <a:ext cx="205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Water: The Big Drip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231" y="1054441"/>
            <a:ext cx="20594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32.6 trillion liters in leaks annually: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Three Gorges Dam only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39 trillion liters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Maynilad: leakage down from 67% to 32%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Halifax: saving 38 million liters a day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23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9E36-7025-49CB-B89D-D6B1006DBBB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0" y="0"/>
            <a:ext cx="2468880" cy="475488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Wastewater: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The Next Overflow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Thames Water: </a:t>
            </a:r>
            <a:r>
              <a:rPr lang="en-US" dirty="0">
                <a:solidFill>
                  <a:schemeClr val="accent2"/>
                </a:solidFill>
              </a:rPr>
              <a:t>2x as much wastewater as  water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United Utilities:</a:t>
            </a:r>
          </a:p>
          <a:p>
            <a:r>
              <a:rPr lang="en-US" dirty="0">
                <a:solidFill>
                  <a:schemeClr val="bg1"/>
                </a:solidFill>
              </a:rPr>
              <a:t>Analytics to predict sudden discharge</a:t>
            </a:r>
          </a:p>
          <a:p>
            <a:endParaRPr lang="en-US" dirty="0"/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67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vhdufR00aHcSVD8lCd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QrD3wmi0aJiqTq9gX0Dg"/>
</p:tagLst>
</file>

<file path=ppt/theme/theme1.xml><?xml version="1.0" encoding="utf-8"?>
<a:theme xmlns:a="http://schemas.openxmlformats.org/drawingml/2006/main" name="OSIsoft_Corporate_PPT_template(1)">
  <a:themeElements>
    <a:clrScheme name="2013_CorporatePPTColors">
      <a:dk1>
        <a:sysClr val="windowText" lastClr="000000"/>
      </a:dk1>
      <a:lt1>
        <a:sysClr val="window" lastClr="FFFFFF"/>
      </a:lt1>
      <a:dk2>
        <a:srgbClr val="0073CF"/>
      </a:dk2>
      <a:lt2>
        <a:srgbClr val="EDEDED"/>
      </a:lt2>
      <a:accent1>
        <a:srgbClr val="0073CF"/>
      </a:accent1>
      <a:accent2>
        <a:srgbClr val="FF9D00"/>
      </a:accent2>
      <a:accent3>
        <a:srgbClr val="49C700"/>
      </a:accent3>
      <a:accent4>
        <a:srgbClr val="F51C00"/>
      </a:accent4>
      <a:accent5>
        <a:srgbClr val="DFDE00"/>
      </a:accent5>
      <a:accent6>
        <a:srgbClr val="3AD6D6"/>
      </a:accent6>
      <a:hlink>
        <a:srgbClr val="0073C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4" id="{FED9FE5E-0A45-428C-BABB-1FDD8E00D384}" vid="{482DB8CB-53C7-4A8A-92FB-4E195FF36E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bcf189ba-0126-4817-8c71-545e492b40a5">99</Order0>
    <SharedWithUsers xmlns="c663731b-88c2-40ff-aae2-34318279540d">
      <UserInfo>
        <DisplayName/>
        <AccountId xsi:nil="true"/>
        <AccountType/>
      </UserInfo>
    </SharedWithUsers>
    <SharingHintHash xmlns="c663731b-88c2-40ff-aae2-34318279540d">595391075</SharingHintHash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EB5E81EA48948895DFBC151C5D58D" ma:contentTypeVersion="5" ma:contentTypeDescription="Create a new document." ma:contentTypeScope="" ma:versionID="780cf2056f00ba2f8d79cf5423adfe8d">
  <xsd:schema xmlns:xsd="http://www.w3.org/2001/XMLSchema" xmlns:xs="http://www.w3.org/2001/XMLSchema" xmlns:p="http://schemas.microsoft.com/office/2006/metadata/properties" xmlns:ns2="bcf189ba-0126-4817-8c71-545e492b40a5" xmlns:ns3="c663731b-88c2-40ff-aae2-34318279540d" targetNamespace="http://schemas.microsoft.com/office/2006/metadata/properties" ma:root="true" ma:fieldsID="568b21edd19ef33a4702cd27f9ab9faf" ns2:_="" ns3:_="">
    <xsd:import namespace="bcf189ba-0126-4817-8c71-545e492b40a5"/>
    <xsd:import namespace="c663731b-88c2-40ff-aae2-34318279540d"/>
    <xsd:element name="properties">
      <xsd:complexType>
        <xsd:sequence>
          <xsd:element name="documentManagement">
            <xsd:complexType>
              <xsd:all>
                <xsd:element ref="ns2:Order0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189ba-0126-4817-8c71-545e492b40a5" elementFormDefault="qualified">
    <xsd:import namespace="http://schemas.microsoft.com/office/2006/documentManagement/types"/>
    <xsd:import namespace="http://schemas.microsoft.com/office/infopath/2007/PartnerControls"/>
    <xsd:element name="Order0" ma:index="8" nillable="true" ma:displayName="Order" ma:default="99" ma:internalName="Order0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731b-88c2-40ff-aae2-34318279540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D3CF59-58BF-4AD7-B255-FA474B43C97E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c663731b-88c2-40ff-aae2-34318279540d"/>
    <ds:schemaRef ds:uri="http://purl.org/dc/elements/1.1/"/>
    <ds:schemaRef ds:uri="bcf189ba-0126-4817-8c71-545e492b40a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8317D5-EF39-4296-B7BE-23B508289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f189ba-0126-4817-8c71-545e492b40a5"/>
    <ds:schemaRef ds:uri="c663731b-88c2-40ff-aae2-343182795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A87A13-0099-4DCA-BB1F-66852D32C4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</TotalTime>
  <Words>308</Words>
  <Application>Microsoft Macintosh PowerPoint</Application>
  <PresentationFormat>On-screen Show (16:9)</PresentationFormat>
  <Paragraphs>117</Paragraphs>
  <Slides>12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OSIsoft_Corporate_PPT_template(1)</vt:lpstr>
      <vt:lpstr>think-cell Slide</vt:lpstr>
      <vt:lpstr>More With Less: How Data Changes Utilities Michael Kanellos Industry Champion OSIsoft</vt:lpstr>
      <vt:lpstr>Pioneers of Digital Transformation</vt:lpstr>
      <vt:lpstr>The PI System: Insight on Demand</vt:lpstr>
      <vt:lpstr>A Day in the Life of Operational Data: E.ON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mkanellos@osisoft.com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OSIsoft Corporate PowerPoint Template</dc:title>
  <dc:creator>Meredith Picerno</dc:creator>
  <cp:lastModifiedBy>Giovanni Castaldo</cp:lastModifiedBy>
  <cp:revision>96</cp:revision>
  <cp:lastPrinted>2014-05-16T00:25:41Z</cp:lastPrinted>
  <dcterms:created xsi:type="dcterms:W3CDTF">2016-07-11T17:55:07Z</dcterms:created>
  <dcterms:modified xsi:type="dcterms:W3CDTF">2016-10-10T18:31:34Z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0x0101005AEEB5E81EA48948895DFBC151C5D58D</vt:lpwstr>
  </property>
  <property fmtid="{D5CDD505-2E9C-101B-9397-08002B2CF9AE}" pid="3" name="Order">
    <vt:r8>2900</vt:r8>
  </property>
</Properties>
</file>