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375" r:id="rId2"/>
    <p:sldId id="273" r:id="rId3"/>
    <p:sldId id="359" r:id="rId4"/>
    <p:sldId id="349" r:id="rId5"/>
    <p:sldId id="332" r:id="rId6"/>
    <p:sldId id="264" r:id="rId7"/>
    <p:sldId id="265" r:id="rId8"/>
    <p:sldId id="362" r:id="rId9"/>
    <p:sldId id="361" r:id="rId10"/>
    <p:sldId id="324" r:id="rId11"/>
    <p:sldId id="321" r:id="rId12"/>
    <p:sldId id="357" r:id="rId13"/>
    <p:sldId id="355" r:id="rId14"/>
    <p:sldId id="356" r:id="rId15"/>
    <p:sldId id="360" r:id="rId16"/>
    <p:sldId id="348" r:id="rId17"/>
    <p:sldId id="268" r:id="rId18"/>
    <p:sldId id="276" r:id="rId19"/>
    <p:sldId id="320" r:id="rId20"/>
    <p:sldId id="370" r:id="rId21"/>
    <p:sldId id="378" r:id="rId22"/>
    <p:sldId id="376" r:id="rId23"/>
    <p:sldId id="377" r:id="rId24"/>
    <p:sldId id="354" r:id="rId25"/>
    <p:sldId id="352" r:id="rId26"/>
    <p:sldId id="372" r:id="rId27"/>
    <p:sldId id="374" r:id="rId28"/>
    <p:sldId id="270" r:id="rId29"/>
  </p:sldIdLst>
  <p:sldSz cx="10688638" cy="7562850"/>
  <p:notesSz cx="6858000" cy="9144000"/>
  <p:defaultText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B9ED"/>
    <a:srgbClr val="46AAE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88771" autoAdjust="0"/>
  </p:normalViewPr>
  <p:slideViewPr>
    <p:cSldViewPr snapToGrid="0">
      <p:cViewPr varScale="1">
        <p:scale>
          <a:sx n="78" d="100"/>
          <a:sy n="78" d="100"/>
        </p:scale>
        <p:origin x="-208" y="-104"/>
      </p:cViewPr>
      <p:guideLst>
        <p:guide orient="horz" pos="2382"/>
        <p:guide pos="3367"/>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evanthomas:Dropbox:Algorithm:Phase2SensorAnalysis:PAPER:Reactivity%20Charts_LifeStraw_Events_Al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400" baseline="0"/>
              <a:t>Filter Use Events / Household / Week Controlling for Household Size - All Households</a:t>
            </a:r>
            <a:endParaRPr lang="en-US" sz="1400"/>
          </a:p>
        </c:rich>
      </c:tx>
      <c:layout/>
      <c:overlay val="0"/>
    </c:title>
    <c:autoTitleDeleted val="0"/>
    <c:plotArea>
      <c:layout>
        <c:manualLayout>
          <c:layoutTarget val="inner"/>
          <c:xMode val="edge"/>
          <c:yMode val="edge"/>
          <c:x val="0.0991287082176622"/>
          <c:y val="0.0871021741079871"/>
          <c:w val="0.799455804462385"/>
          <c:h val="0.829353051431162"/>
        </c:manualLayout>
      </c:layout>
      <c:barChart>
        <c:barDir val="col"/>
        <c:grouping val="clustered"/>
        <c:varyColors val="0"/>
        <c:ser>
          <c:idx val="0"/>
          <c:order val="0"/>
          <c:tx>
            <c:v>Open</c:v>
          </c:tx>
          <c:invertIfNegative val="0"/>
          <c:dLbls>
            <c:dLbl>
              <c:idx val="0"/>
              <c:layout>
                <c:manualLayout>
                  <c:x val="-0.00142992298934932"/>
                  <c:y val="-0.0479061957593929"/>
                </c:manualLayout>
              </c:layout>
              <c:showLegendKey val="0"/>
              <c:showVal val="1"/>
              <c:showCatName val="0"/>
              <c:showSerName val="0"/>
              <c:showPercent val="0"/>
              <c:showBubbleSize val="0"/>
            </c:dLbl>
            <c:dLbl>
              <c:idx val="1"/>
              <c:layout>
                <c:manualLayout>
                  <c:x val="0.0"/>
                  <c:y val="-0.0675096716848149"/>
                </c:manualLayout>
              </c:layout>
              <c:showLegendKey val="0"/>
              <c:showVal val="1"/>
              <c:showCatName val="0"/>
              <c:showSerName val="0"/>
              <c:showPercent val="0"/>
              <c:showBubbleSize val="0"/>
            </c:dLbl>
            <c:dLbl>
              <c:idx val="2"/>
              <c:layout>
                <c:manualLayout>
                  <c:x val="1.08578847121294E-16"/>
                  <c:y val="-0.0719011301164168"/>
                </c:manualLayout>
              </c:layout>
              <c:showLegendKey val="0"/>
              <c:showVal val="1"/>
              <c:showCatName val="0"/>
              <c:showSerName val="0"/>
              <c:showPercent val="0"/>
              <c:showBubbleSize val="0"/>
            </c:dLbl>
            <c:dLbl>
              <c:idx val="3"/>
              <c:layout>
                <c:manualLayout>
                  <c:x val="0.00148063774681911"/>
                  <c:y val="-0.058815400144473"/>
                </c:manualLayout>
              </c:layout>
              <c:showLegendKey val="0"/>
              <c:showVal val="1"/>
              <c:showCatName val="0"/>
              <c:showSerName val="0"/>
              <c:showPercent val="0"/>
              <c:showBubbleSize val="0"/>
            </c:dLbl>
            <c:numFmt formatCode="0.00" sourceLinked="0"/>
            <c:txPr>
              <a:bodyPr/>
              <a:lstStyle/>
              <a:p>
                <a:pPr>
                  <a:defRPr sz="1400"/>
                </a:pPr>
                <a:endParaRPr lang="en-US"/>
              </a:p>
            </c:txPr>
            <c:showLegendKey val="0"/>
            <c:showVal val="1"/>
            <c:showCatName val="0"/>
            <c:showSerName val="0"/>
            <c:showPercent val="0"/>
            <c:showBubbleSize val="0"/>
            <c:showLeaderLines val="0"/>
          </c:dLbls>
          <c:errBars>
            <c:errBarType val="both"/>
            <c:errValType val="cust"/>
            <c:noEndCap val="0"/>
            <c:plus>
              <c:numRef>
                <c:f>Data!$G$5:$G$8</c:f>
                <c:numCache>
                  <c:formatCode>General</c:formatCode>
                  <c:ptCount val="4"/>
                  <c:pt idx="0">
                    <c:v>0.36969938</c:v>
                  </c:pt>
                  <c:pt idx="1">
                    <c:v>0.418224258</c:v>
                  </c:pt>
                  <c:pt idx="2">
                    <c:v>0.44776401</c:v>
                  </c:pt>
                  <c:pt idx="3">
                    <c:v>0.45430437</c:v>
                  </c:pt>
                </c:numCache>
              </c:numRef>
            </c:plus>
            <c:minus>
              <c:numRef>
                <c:f>Data!$G$5:$G$8</c:f>
                <c:numCache>
                  <c:formatCode>General</c:formatCode>
                  <c:ptCount val="4"/>
                  <c:pt idx="0">
                    <c:v>0.36969938</c:v>
                  </c:pt>
                  <c:pt idx="1">
                    <c:v>0.418224258</c:v>
                  </c:pt>
                  <c:pt idx="2">
                    <c:v>0.44776401</c:v>
                  </c:pt>
                  <c:pt idx="3">
                    <c:v>0.45430437</c:v>
                  </c:pt>
                </c:numCache>
              </c:numRef>
            </c:minus>
          </c:errBars>
          <c:cat>
            <c:strRef>
              <c:f>Data!$C$5:$C$8</c:f>
              <c:strCache>
                <c:ptCount val="4"/>
                <c:pt idx="0">
                  <c:v>Week 1</c:v>
                </c:pt>
                <c:pt idx="1">
                  <c:v>Week 2</c:v>
                </c:pt>
                <c:pt idx="2">
                  <c:v>Week 3</c:v>
                </c:pt>
                <c:pt idx="3">
                  <c:v>Week 4</c:v>
                </c:pt>
              </c:strCache>
            </c:strRef>
          </c:cat>
          <c:val>
            <c:numRef>
              <c:f>Data!$F$5:$F$8</c:f>
              <c:numCache>
                <c:formatCode>0.00000</c:formatCode>
                <c:ptCount val="4"/>
                <c:pt idx="0">
                  <c:v>4.3990047</c:v>
                </c:pt>
                <c:pt idx="1">
                  <c:v>3.5436494</c:v>
                </c:pt>
                <c:pt idx="2">
                  <c:v>3.675489</c:v>
                </c:pt>
                <c:pt idx="3">
                  <c:v>2.8254871</c:v>
                </c:pt>
              </c:numCache>
            </c:numRef>
          </c:val>
        </c:ser>
        <c:ser>
          <c:idx val="3"/>
          <c:order val="1"/>
          <c:tx>
            <c:v>Blind</c:v>
          </c:tx>
          <c:spPr>
            <a:pattFill prst="dkHorz">
              <a:fgClr>
                <a:srgbClr val="C0504D"/>
              </a:fgClr>
              <a:bgClr>
                <a:prstClr val="white"/>
              </a:bgClr>
            </a:pattFill>
          </c:spPr>
          <c:invertIfNegative val="0"/>
          <c:dLbls>
            <c:dLbl>
              <c:idx val="0"/>
              <c:layout>
                <c:manualLayout>
                  <c:x val="0.00296220817883306"/>
                  <c:y val="-0.050070719078171"/>
                </c:manualLayout>
              </c:layout>
              <c:showLegendKey val="0"/>
              <c:showVal val="1"/>
              <c:showCatName val="0"/>
              <c:showSerName val="0"/>
              <c:showPercent val="0"/>
              <c:showBubbleSize val="0"/>
            </c:dLbl>
            <c:dLbl>
              <c:idx val="1"/>
              <c:layout>
                <c:manualLayout>
                  <c:x val="0.00145941915863634"/>
                  <c:y val="-0.0546893632985388"/>
                </c:manualLayout>
              </c:layout>
              <c:showLegendKey val="0"/>
              <c:showVal val="1"/>
              <c:showCatName val="0"/>
              <c:showSerName val="0"/>
              <c:showPercent val="0"/>
              <c:showBubbleSize val="0"/>
            </c:dLbl>
            <c:dLbl>
              <c:idx val="2"/>
              <c:layout>
                <c:manualLayout>
                  <c:x val="0.00146326648506509"/>
                  <c:y val="-0.0412795720882798"/>
                </c:manualLayout>
              </c:layout>
              <c:showLegendKey val="0"/>
              <c:showVal val="1"/>
              <c:showCatName val="0"/>
              <c:showSerName val="0"/>
              <c:showPercent val="0"/>
              <c:showBubbleSize val="0"/>
            </c:dLbl>
            <c:dLbl>
              <c:idx val="3"/>
              <c:layout>
                <c:manualLayout>
                  <c:x val="2.43664007154781E-5"/>
                  <c:y val="-0.0413522715406849"/>
                </c:manualLayout>
              </c:layout>
              <c:showLegendKey val="0"/>
              <c:showVal val="1"/>
              <c:showCatName val="0"/>
              <c:showSerName val="0"/>
              <c:showPercent val="0"/>
              <c:showBubbleSize val="0"/>
            </c:dLbl>
            <c:numFmt formatCode="0.00" sourceLinked="0"/>
            <c:txPr>
              <a:bodyPr/>
              <a:lstStyle/>
              <a:p>
                <a:pPr>
                  <a:defRPr sz="1400"/>
                </a:pPr>
                <a:endParaRPr lang="en-US"/>
              </a:p>
            </c:txPr>
            <c:showLegendKey val="0"/>
            <c:showVal val="1"/>
            <c:showCatName val="0"/>
            <c:showSerName val="0"/>
            <c:showPercent val="0"/>
            <c:showBubbleSize val="0"/>
            <c:showLeaderLines val="0"/>
          </c:dLbls>
          <c:errBars>
            <c:errBarType val="both"/>
            <c:errValType val="cust"/>
            <c:noEndCap val="0"/>
            <c:plus>
              <c:numRef>
                <c:f>Data!$K$5:$K$8</c:f>
                <c:numCache>
                  <c:formatCode>General</c:formatCode>
                  <c:ptCount val="4"/>
                  <c:pt idx="0">
                    <c:v>0.32145317</c:v>
                  </c:pt>
                  <c:pt idx="1">
                    <c:v>0.34360968</c:v>
                  </c:pt>
                  <c:pt idx="2">
                    <c:v>0.33771123</c:v>
                  </c:pt>
                  <c:pt idx="3">
                    <c:v>0.3651966</c:v>
                  </c:pt>
                </c:numCache>
              </c:numRef>
            </c:plus>
            <c:minus>
              <c:numRef>
                <c:f>Data!$K$5:$K$8</c:f>
                <c:numCache>
                  <c:formatCode>General</c:formatCode>
                  <c:ptCount val="4"/>
                  <c:pt idx="0">
                    <c:v>0.32145317</c:v>
                  </c:pt>
                  <c:pt idx="1">
                    <c:v>0.34360968</c:v>
                  </c:pt>
                  <c:pt idx="2">
                    <c:v>0.33771123</c:v>
                  </c:pt>
                  <c:pt idx="3">
                    <c:v>0.3651966</c:v>
                  </c:pt>
                </c:numCache>
              </c:numRef>
            </c:minus>
          </c:errBars>
          <c:val>
            <c:numRef>
              <c:f>Data!$I$5:$I$8</c:f>
              <c:numCache>
                <c:formatCode>0.00000</c:formatCode>
                <c:ptCount val="4"/>
                <c:pt idx="0">
                  <c:v>2.8312119</c:v>
                </c:pt>
                <c:pt idx="1">
                  <c:v>2.2589438</c:v>
                </c:pt>
                <c:pt idx="2">
                  <c:v>1.909189</c:v>
                </c:pt>
                <c:pt idx="3">
                  <c:v>1.9338902</c:v>
                </c:pt>
              </c:numCache>
            </c:numRef>
          </c:val>
        </c:ser>
        <c:dLbls>
          <c:showLegendKey val="0"/>
          <c:showVal val="0"/>
          <c:showCatName val="0"/>
          <c:showSerName val="0"/>
          <c:showPercent val="0"/>
          <c:showBubbleSize val="0"/>
        </c:dLbls>
        <c:gapWidth val="150"/>
        <c:axId val="2126458488"/>
        <c:axId val="2128144200"/>
      </c:barChart>
      <c:catAx>
        <c:axId val="2126458488"/>
        <c:scaling>
          <c:orientation val="minMax"/>
        </c:scaling>
        <c:delete val="0"/>
        <c:axPos val="b"/>
        <c:majorTickMark val="out"/>
        <c:minorTickMark val="none"/>
        <c:tickLblPos val="nextTo"/>
        <c:txPr>
          <a:bodyPr/>
          <a:lstStyle/>
          <a:p>
            <a:pPr>
              <a:defRPr sz="1600"/>
            </a:pPr>
            <a:endParaRPr lang="en-US"/>
          </a:p>
        </c:txPr>
        <c:crossAx val="2128144200"/>
        <c:crosses val="autoZero"/>
        <c:auto val="1"/>
        <c:lblAlgn val="ctr"/>
        <c:lblOffset val="100"/>
        <c:noMultiLvlLbl val="0"/>
      </c:catAx>
      <c:valAx>
        <c:axId val="2128144200"/>
        <c:scaling>
          <c:orientation val="minMax"/>
          <c:max val="5.5"/>
          <c:min val="0.0"/>
        </c:scaling>
        <c:delete val="0"/>
        <c:axPos val="l"/>
        <c:majorGridlines/>
        <c:title>
          <c:tx>
            <c:rich>
              <a:bodyPr rot="-5400000" vert="horz"/>
              <a:lstStyle/>
              <a:p>
                <a:pPr>
                  <a:defRPr sz="1800"/>
                </a:pPr>
                <a:r>
                  <a:rPr lang="en-US" sz="1400"/>
                  <a:t>Use Events /</a:t>
                </a:r>
                <a:r>
                  <a:rPr lang="en-US" sz="1400" baseline="0"/>
                  <a:t> Household / Week</a:t>
                </a:r>
                <a:endParaRPr lang="en-US" sz="1400"/>
              </a:p>
            </c:rich>
          </c:tx>
          <c:layout/>
          <c:overlay val="0"/>
        </c:title>
        <c:numFmt formatCode="0.0" sourceLinked="0"/>
        <c:majorTickMark val="out"/>
        <c:minorTickMark val="none"/>
        <c:tickLblPos val="nextTo"/>
        <c:txPr>
          <a:bodyPr/>
          <a:lstStyle/>
          <a:p>
            <a:pPr>
              <a:defRPr sz="1050"/>
            </a:pPr>
            <a:endParaRPr lang="en-US"/>
          </a:p>
        </c:txPr>
        <c:crossAx val="2126458488"/>
        <c:crosses val="autoZero"/>
        <c:crossBetween val="between"/>
        <c:majorUnit val="0.5"/>
      </c:valAx>
    </c:plotArea>
    <c:legend>
      <c:legendPos val="r"/>
      <c:layout>
        <c:manualLayout>
          <c:xMode val="edge"/>
          <c:yMode val="edge"/>
          <c:x val="0.689927757702377"/>
          <c:y val="0.168581628539747"/>
          <c:w val="0.190345658962493"/>
          <c:h val="0.0663951753625671"/>
        </c:manualLayout>
      </c:layout>
      <c:overlay val="0"/>
      <c:txPr>
        <a:bodyPr/>
        <a:lstStyle/>
        <a:p>
          <a:pPr>
            <a:defRPr sz="1800"/>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D9105D-EAB8-4323-A92F-1E50A7EF49AC}" type="datetimeFigureOut">
              <a:rPr lang="en-GB" smtClean="0"/>
              <a:t>10/11/16</a:t>
            </a:fld>
            <a:endParaRPr lang="en-GB"/>
          </a:p>
        </p:txBody>
      </p:sp>
      <p:sp>
        <p:nvSpPr>
          <p:cNvPr id="4" name="Slide Image Placeholder 3"/>
          <p:cNvSpPr>
            <a:spLocks noGrp="1" noRot="1" noChangeAspect="1"/>
          </p:cNvSpPr>
          <p:nvPr>
            <p:ph type="sldImg" idx="2"/>
          </p:nvPr>
        </p:nvSpPr>
        <p:spPr>
          <a:xfrm>
            <a:off x="1006475" y="685800"/>
            <a:ext cx="484505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D89D68-3CF9-473D-85F3-D506D00D6227}" type="slidenum">
              <a:rPr lang="en-GB" smtClean="0"/>
              <a:t>‹#›</a:t>
            </a:fld>
            <a:endParaRPr lang="en-GB"/>
          </a:p>
        </p:txBody>
      </p:sp>
    </p:spTree>
    <p:extLst>
      <p:ext uri="{BB962C8B-B14F-4D97-AF65-F5344CB8AC3E}">
        <p14:creationId xmlns:p14="http://schemas.microsoft.com/office/powerpoint/2010/main" val="2207317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FA2E8DF-D2C0-4D4A-A37D-928A8895CF49}" type="slidenum">
              <a:rPr lang="en-US" smtClean="0"/>
              <a:t>1</a:t>
            </a:fld>
            <a:endParaRPr lang="en-US"/>
          </a:p>
        </p:txBody>
      </p:sp>
    </p:spTree>
    <p:extLst>
      <p:ext uri="{BB962C8B-B14F-4D97-AF65-F5344CB8AC3E}">
        <p14:creationId xmlns:p14="http://schemas.microsoft.com/office/powerpoint/2010/main" val="265570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Along these lines, the City of Portland spends about 160 million dollars a year, serving about 900,000 people with water.  </a:t>
            </a:r>
          </a:p>
          <a:p>
            <a:endParaRPr lang="en-US" b="0" baseline="0" dirty="0" smtClean="0"/>
          </a:p>
          <a:p>
            <a:r>
              <a:rPr lang="en-US" b="0" baseline="0" dirty="0" smtClean="0"/>
              <a:t>That comes out to about $180 per person per year, and that’s with the benefit of infrastructure that’s mostly already built, providing water from pristine watersheds!</a:t>
            </a:r>
          </a:p>
          <a:p>
            <a:endParaRPr lang="en-US" b="0" baseline="0" dirty="0" smtClean="0"/>
          </a:p>
          <a:p>
            <a:r>
              <a:rPr lang="en-US" dirty="0" smtClean="0"/>
              <a:t>Meanwhile,</a:t>
            </a:r>
            <a:r>
              <a:rPr lang="en-US" baseline="0" dirty="0" smtClean="0"/>
              <a:t> you may have heard of the idea that </a:t>
            </a:r>
            <a:r>
              <a:rPr lang="en-US" dirty="0" smtClean="0"/>
              <a:t>a </a:t>
            </a:r>
            <a:r>
              <a:rPr lang="en-US" baseline="0" dirty="0" smtClean="0"/>
              <a:t>donation of something like 25 bucks will bring water to someone for their entire life in a developing countries.</a:t>
            </a:r>
            <a:endParaRPr lang="en-US" b="0" baseline="0" dirty="0" smtClean="0"/>
          </a:p>
          <a:p>
            <a:endParaRPr lang="en-US" b="0" baseline="0" dirty="0" smtClean="0"/>
          </a:p>
          <a:p>
            <a:r>
              <a:rPr lang="en-US" b="0" baseline="0" dirty="0" smtClean="0"/>
              <a:t>But 25 dollar donations haven’t solved this problem yet. It’s a big, expensive problem and we need to “close the loop” in these humanitarian projects. </a:t>
            </a:r>
          </a:p>
          <a:p>
            <a:endParaRPr lang="en-US" b="0" baseline="0" dirty="0" smtClean="0"/>
          </a:p>
          <a:p>
            <a:r>
              <a:rPr lang="en-US" b="0" baseline="0" dirty="0" smtClean="0"/>
              <a:t>We need new and better business models, to engage businesses in these challenges, in a way that can help pay for on going services. </a:t>
            </a:r>
          </a:p>
          <a:p>
            <a:endParaRPr lang="en-US" b="0" baseline="0" dirty="0" smtClean="0"/>
          </a:p>
          <a:p>
            <a:r>
              <a:rPr lang="en-US" b="0" baseline="0" dirty="0" smtClean="0"/>
              <a:t>We need new and better methods to actively monitor how these projects are going, so we can compare and improve them. </a:t>
            </a:r>
          </a:p>
          <a:p>
            <a:endParaRPr lang="en-US" b="0" baseline="0" dirty="0" smtClean="0"/>
          </a:p>
          <a:p>
            <a:r>
              <a:rPr lang="en-US" b="0" baseline="0" dirty="0" smtClean="0"/>
              <a:t>Carbon credits and electronics sensors in Rwanda are a first step – but we need more action. </a:t>
            </a:r>
          </a:p>
          <a:p>
            <a:endParaRPr lang="en-US" b="0" baseline="0" dirty="0" smtClean="0"/>
          </a:p>
          <a:p>
            <a:r>
              <a:rPr lang="en-US" b="0" baseline="0" dirty="0" smtClean="0"/>
              <a:t>We need to close the loop in humanitarian projects, and ensure that the day this picture was taken was the first, and not also the last day that these kids had clean water. </a:t>
            </a:r>
          </a:p>
          <a:p>
            <a:endParaRPr lang="en-US" b="0" baseline="0" dirty="0" smtClean="0"/>
          </a:p>
          <a:p>
            <a:r>
              <a:rPr lang="en-US" b="0" baseline="0" dirty="0" smtClean="0"/>
              <a:t>Thank you. </a:t>
            </a:r>
          </a:p>
        </p:txBody>
      </p:sp>
      <p:sp>
        <p:nvSpPr>
          <p:cNvPr id="4" name="Slide Number Placeholder 3"/>
          <p:cNvSpPr>
            <a:spLocks noGrp="1"/>
          </p:cNvSpPr>
          <p:nvPr>
            <p:ph type="sldNum" sz="quarter" idx="10"/>
          </p:nvPr>
        </p:nvSpPr>
        <p:spPr/>
        <p:txBody>
          <a:bodyPr/>
          <a:lstStyle/>
          <a:p>
            <a:fld id="{4FA2E8DF-D2C0-4D4A-A37D-928A8895CF49}" type="slidenum">
              <a:rPr lang="en-US" smtClean="0"/>
              <a:t>28</a:t>
            </a:fld>
            <a:endParaRPr lang="en-US"/>
          </a:p>
        </p:txBody>
      </p:sp>
    </p:spTree>
    <p:extLst>
      <p:ext uri="{BB962C8B-B14F-4D97-AF65-F5344CB8AC3E}">
        <p14:creationId xmlns:p14="http://schemas.microsoft.com/office/powerpoint/2010/main" val="3343287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global development, we have what</a:t>
            </a:r>
            <a:r>
              <a:rPr lang="en-US" baseline="0" dirty="0" smtClean="0"/>
              <a:t> I’d call an “open loop</a:t>
            </a:r>
            <a:r>
              <a:rPr lang="en-US" dirty="0" smtClean="0"/>
              <a:t>,”</a:t>
            </a:r>
            <a:r>
              <a:rPr lang="en-US" baseline="0" dirty="0" smtClean="0"/>
              <a:t> b</a:t>
            </a:r>
            <a:r>
              <a:rPr lang="en-US" dirty="0" smtClean="0"/>
              <a:t>oth in</a:t>
            </a:r>
            <a:r>
              <a:rPr lang="en-US" baseline="0" dirty="0" smtClean="0"/>
              <a:t> terms of the way these projects are funded, and in the way they are evaluated and monitored. </a:t>
            </a:r>
          </a:p>
          <a:p>
            <a:endParaRPr lang="en-US" baseline="0" dirty="0" smtClean="0"/>
          </a:p>
          <a:p>
            <a:r>
              <a:rPr lang="en-US" baseline="0" dirty="0" smtClean="0"/>
              <a:t>Funders, from church groups, Rotary Clubs, all the way up to USAID and the World Bank, provide funding for projects that are supposed to improve the health and livelihood of people in developing communities. </a:t>
            </a:r>
          </a:p>
          <a:p>
            <a:endParaRPr lang="en-US" baseline="0" dirty="0" smtClean="0"/>
          </a:p>
          <a:p>
            <a:r>
              <a:rPr lang="en-US" baseline="0" dirty="0" smtClean="0"/>
              <a:t>These include things like community and household water treatment systems, improved cooking stoves, latrines, and solar lighting. </a:t>
            </a:r>
          </a:p>
          <a:p>
            <a:endParaRPr lang="en-US" baseline="0" dirty="0" smtClean="0"/>
          </a:p>
          <a:p>
            <a:r>
              <a:rPr lang="en-US" baseline="0" dirty="0" smtClean="0"/>
              <a:t>Once these projects are installed, typically they are evaluated by the implementers themselves. </a:t>
            </a:r>
          </a:p>
          <a:p>
            <a:endParaRPr lang="en-US" baseline="0" dirty="0" smtClean="0"/>
          </a:p>
          <a:p>
            <a:r>
              <a:rPr lang="en-US" baseline="0" dirty="0" smtClean="0"/>
              <a:t>Or you may have external experts visit the projects a few times. Under the best of circumstances, sometimes funding is available to run a randomized controlled trial to rigorously evaluate if the projects are improving health or other outcomes. </a:t>
            </a:r>
          </a:p>
          <a:p>
            <a:endParaRPr lang="en-US" baseline="0" dirty="0" smtClean="0"/>
          </a:p>
          <a:p>
            <a:r>
              <a:rPr lang="en-US" baseline="0" dirty="0" smtClean="0"/>
              <a:t>But, usually sooner rather than later, the funding runs out for that particular project, and everyone moves on. </a:t>
            </a:r>
          </a:p>
          <a:p>
            <a:endParaRPr lang="en-US" baseline="0" dirty="0" smtClean="0"/>
          </a:p>
          <a:p>
            <a:r>
              <a:rPr lang="en-US" baseline="0" dirty="0" smtClean="0"/>
              <a:t>This has resulted in sad statistics like as much as 60% of water pumps in some African countries are broken a few years after they’re installed. </a:t>
            </a:r>
          </a:p>
          <a:p>
            <a:endParaRPr lang="en-US" baseline="0" dirty="0" smtClean="0"/>
          </a:p>
          <a:p>
            <a:r>
              <a:rPr lang="en-US" baseline="0" dirty="0" smtClean="0"/>
              <a:t>As Kurt Vonnegut observed</a:t>
            </a:r>
            <a:r>
              <a:rPr lang="en-US" b="0" baseline="0" dirty="0" smtClean="0"/>
              <a:t>, </a:t>
            </a:r>
            <a:r>
              <a:rPr lang="en-US" sz="1200" b="0" dirty="0" smtClean="0"/>
              <a:t>“A flaw in the human character is that everybody wants to build and nobody wants to do maintenance.” </a:t>
            </a:r>
            <a:endParaRPr lang="en-US" b="0" baseline="0" dirty="0" smtClean="0"/>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So</a:t>
            </a:r>
            <a:r>
              <a:rPr lang="en-US" sz="1200" b="0" kern="1200" baseline="0" dirty="0" smtClean="0">
                <a:solidFill>
                  <a:schemeClr val="tx1"/>
                </a:solidFill>
                <a:effectLst/>
                <a:latin typeface="+mn-lt"/>
                <a:ea typeface="+mn-ea"/>
                <a:cs typeface="+mn-cs"/>
              </a:rPr>
              <a:t> in Rwanda, and elsewhere</a:t>
            </a:r>
            <a:r>
              <a:rPr lang="en-US" dirty="0" smtClean="0"/>
              <a:t>, we’re trying to “close the loop”. We have two transformational</a:t>
            </a:r>
            <a:r>
              <a:rPr lang="en-US" baseline="0" dirty="0" smtClean="0"/>
              <a:t> </a:t>
            </a:r>
            <a:r>
              <a:rPr lang="en-US" dirty="0" smtClean="0"/>
              <a:t>ways of doing</a:t>
            </a:r>
            <a:r>
              <a:rPr lang="en-US" baseline="0" dirty="0" smtClean="0"/>
              <a:t> this. </a:t>
            </a:r>
          </a:p>
          <a:p>
            <a:endParaRPr lang="en-US" dirty="0"/>
          </a:p>
        </p:txBody>
      </p:sp>
      <p:sp>
        <p:nvSpPr>
          <p:cNvPr id="4" name="Slide Number Placeholder 3"/>
          <p:cNvSpPr>
            <a:spLocks noGrp="1"/>
          </p:cNvSpPr>
          <p:nvPr>
            <p:ph type="sldNum" sz="quarter" idx="10"/>
          </p:nvPr>
        </p:nvSpPr>
        <p:spPr/>
        <p:txBody>
          <a:bodyPr/>
          <a:lstStyle/>
          <a:p>
            <a:fld id="{A6D89D68-3CF9-473D-85F3-D506D00D6227}" type="slidenum">
              <a:rPr lang="en-GB" smtClean="0"/>
              <a:t>2</a:t>
            </a:fld>
            <a:endParaRPr lang="en-GB"/>
          </a:p>
        </p:txBody>
      </p:sp>
    </p:spTree>
    <p:extLst>
      <p:ext uri="{BB962C8B-B14F-4D97-AF65-F5344CB8AC3E}">
        <p14:creationId xmlns:p14="http://schemas.microsoft.com/office/powerpoint/2010/main" val="746979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is a business model – using carbon credits that are generated from the projects</a:t>
            </a:r>
            <a:r>
              <a:rPr lang="en-US" baseline="0" dirty="0" smtClean="0"/>
              <a:t> themselves and sold to international buyers, to close the loop on funding. </a:t>
            </a:r>
          </a:p>
          <a:p>
            <a:endParaRPr lang="en-US" baseline="0" dirty="0" smtClean="0"/>
          </a:p>
          <a:p>
            <a:r>
              <a:rPr lang="en-US" baseline="0" dirty="0" smtClean="0"/>
              <a:t>The second is a tech solution – using cellular network based remotely reporting sensors to tell us how projects are performing around the world. </a:t>
            </a:r>
          </a:p>
        </p:txBody>
      </p:sp>
      <p:sp>
        <p:nvSpPr>
          <p:cNvPr id="4" name="Slide Number Placeholder 3"/>
          <p:cNvSpPr>
            <a:spLocks noGrp="1"/>
          </p:cNvSpPr>
          <p:nvPr>
            <p:ph type="sldNum" sz="quarter" idx="10"/>
          </p:nvPr>
        </p:nvSpPr>
        <p:spPr/>
        <p:txBody>
          <a:bodyPr/>
          <a:lstStyle/>
          <a:p>
            <a:fld id="{A6D89D68-3CF9-473D-85F3-D506D00D6227}" type="slidenum">
              <a:rPr lang="en-GB" smtClean="0"/>
              <a:t>3</a:t>
            </a:fld>
            <a:endParaRPr lang="en-GB"/>
          </a:p>
        </p:txBody>
      </p:sp>
    </p:spTree>
    <p:extLst>
      <p:ext uri="{BB962C8B-B14F-4D97-AF65-F5344CB8AC3E}">
        <p14:creationId xmlns:p14="http://schemas.microsoft.com/office/powerpoint/2010/main" val="1081106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D89D68-3CF9-473D-85F3-D506D00D6227}" type="slidenum">
              <a:rPr lang="en-GB" smtClean="0"/>
              <a:t>4</a:t>
            </a:fld>
            <a:endParaRPr lang="en-GB"/>
          </a:p>
        </p:txBody>
      </p:sp>
    </p:spTree>
    <p:extLst>
      <p:ext uri="{BB962C8B-B14F-4D97-AF65-F5344CB8AC3E}">
        <p14:creationId xmlns:p14="http://schemas.microsoft.com/office/powerpoint/2010/main" val="50996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4FA2E8DF-D2C0-4D4A-A37D-928A8895CF49}" type="slidenum">
              <a:rPr lang="en-US" smtClean="0"/>
              <a:t>6</a:t>
            </a:fld>
            <a:endParaRPr lang="en-US"/>
          </a:p>
        </p:txBody>
      </p:sp>
    </p:spTree>
    <p:extLst>
      <p:ext uri="{BB962C8B-B14F-4D97-AF65-F5344CB8AC3E}">
        <p14:creationId xmlns:p14="http://schemas.microsoft.com/office/powerpoint/2010/main" val="2737368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4FA2E8DF-D2C0-4D4A-A37D-928A8895CF49}" type="slidenum">
              <a:rPr lang="en-US" smtClean="0"/>
              <a:t>7</a:t>
            </a:fld>
            <a:endParaRPr lang="en-US"/>
          </a:p>
        </p:txBody>
      </p:sp>
    </p:spTree>
    <p:extLst>
      <p:ext uri="{BB962C8B-B14F-4D97-AF65-F5344CB8AC3E}">
        <p14:creationId xmlns:p14="http://schemas.microsoft.com/office/powerpoint/2010/main" val="2737368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4FA2E8DF-D2C0-4D4A-A37D-928A8895CF49}" type="slidenum">
              <a:rPr lang="en-US" smtClean="0"/>
              <a:t>10</a:t>
            </a:fld>
            <a:endParaRPr lang="en-US"/>
          </a:p>
        </p:txBody>
      </p:sp>
    </p:spTree>
    <p:extLst>
      <p:ext uri="{BB962C8B-B14F-4D97-AF65-F5344CB8AC3E}">
        <p14:creationId xmlns:p14="http://schemas.microsoft.com/office/powerpoint/2010/main" val="2737368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United Nations carbon credit market is a 100 billion dollar a year industry.</a:t>
            </a:r>
          </a:p>
          <a:p>
            <a:endParaRPr lang="en-US" baseline="0" dirty="0" smtClean="0"/>
          </a:p>
          <a:p>
            <a:r>
              <a:rPr lang="en-US" baseline="0" dirty="0" smtClean="0"/>
              <a:t>M</a:t>
            </a:r>
            <a:r>
              <a:rPr lang="en-US" sz="1200" kern="1200" dirty="0" smtClean="0">
                <a:solidFill>
                  <a:schemeClr val="tx1"/>
                </a:solidFill>
                <a:latin typeface="+mn-lt"/>
                <a:ea typeface="+mn-ea"/>
                <a:cs typeface="+mn-cs"/>
              </a:rPr>
              <a:t>ore than 90% of credits come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from just 5 countries, </a:t>
            </a:r>
            <a:r>
              <a:rPr lang="en-US" sz="1200" kern="1200" baseline="0" dirty="0" smtClean="0">
                <a:solidFill>
                  <a:schemeClr val="tx1"/>
                </a:solidFill>
                <a:latin typeface="+mn-lt"/>
                <a:ea typeface="+mn-ea"/>
                <a:cs typeface="+mn-cs"/>
              </a:rPr>
              <a:t>and </a:t>
            </a:r>
            <a:r>
              <a:rPr lang="en-US" baseline="0" dirty="0" smtClean="0"/>
              <a:t>less than 2% from all of Africa</a:t>
            </a:r>
            <a:r>
              <a:rPr lang="en-US" b="1" baseline="0" dirty="0" smtClean="0"/>
              <a:t>. </a:t>
            </a:r>
          </a:p>
          <a:p>
            <a:endParaRPr lang="en-US" baseline="0" dirty="0" smtClean="0"/>
          </a:p>
          <a:p>
            <a:r>
              <a:rPr lang="en-US" baseline="0" dirty="0" smtClean="0"/>
              <a:t>My team was the first in the world to commandeer this system and apply it to </a:t>
            </a:r>
            <a:r>
              <a:rPr lang="en-US" baseline="0" dirty="0" err="1" smtClean="0"/>
              <a:t>to</a:t>
            </a:r>
            <a:r>
              <a:rPr lang="en-US" baseline="0" dirty="0" smtClean="0"/>
              <a:t> household drinking water.</a:t>
            </a:r>
          </a:p>
          <a:p>
            <a:endParaRPr lang="en-US" baseline="0" dirty="0" smtClean="0"/>
          </a:p>
          <a:p>
            <a:r>
              <a:rPr lang="en-US" baseline="0" dirty="0" smtClean="0"/>
              <a:t>Here’s how it works: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Many people in Rwanda boil their drinking water. Many more drink untreated, dirty water. </a:t>
            </a:r>
          </a:p>
          <a:p>
            <a:endParaRPr lang="en-US" baseline="0" dirty="0" smtClean="0"/>
          </a:p>
          <a:p>
            <a:r>
              <a:rPr lang="en-US" baseline="0" dirty="0" smtClean="0"/>
              <a:t>When we install our water filters and </a:t>
            </a:r>
            <a:r>
              <a:rPr lang="en-US" baseline="0" dirty="0" err="1" smtClean="0"/>
              <a:t>cookstoves</a:t>
            </a:r>
            <a:r>
              <a:rPr lang="en-US" baseline="0" dirty="0" smtClean="0"/>
              <a:t>, we reduce both the actual use and the un-met demand for firewood.</a:t>
            </a:r>
          </a:p>
          <a:p>
            <a:endParaRPr lang="en-US" baseline="0" dirty="0" smtClean="0"/>
          </a:p>
          <a:p>
            <a:r>
              <a:rPr lang="en-US" baseline="0" dirty="0" smtClean="0"/>
              <a:t>This equates to carbon credits issued to us by the United Nations. </a:t>
            </a:r>
          </a:p>
          <a:p>
            <a:endParaRPr lang="en-US" baseline="0" dirty="0" smtClean="0"/>
          </a:p>
          <a:p>
            <a:r>
              <a:rPr lang="en-US" baseline="0" dirty="0" smtClean="0"/>
              <a:t>We sell these carbon credits to buyers around the world. </a:t>
            </a:r>
          </a:p>
          <a:p>
            <a:endParaRPr lang="en-US" baseline="0" dirty="0" smtClean="0"/>
          </a:p>
          <a:p>
            <a:r>
              <a:rPr lang="en-US" baseline="0" dirty="0" smtClean="0"/>
              <a:t>And we then use that much of that revenue to invest in these projects. </a:t>
            </a:r>
          </a:p>
          <a:p>
            <a:endParaRPr lang="en-US" baseline="0" dirty="0" smtClean="0"/>
          </a:p>
          <a:p>
            <a:r>
              <a:rPr lang="en-US" baseline="0" dirty="0" smtClean="0"/>
              <a:t>This creates a closed loop where we are incentivized to have a impact because that’s how we get paid.</a:t>
            </a:r>
          </a:p>
        </p:txBody>
      </p:sp>
      <p:sp>
        <p:nvSpPr>
          <p:cNvPr id="4" name="Slide Number Placeholder 3"/>
          <p:cNvSpPr>
            <a:spLocks noGrp="1"/>
          </p:cNvSpPr>
          <p:nvPr>
            <p:ph type="sldNum" sz="quarter" idx="10"/>
          </p:nvPr>
        </p:nvSpPr>
        <p:spPr/>
        <p:txBody>
          <a:bodyPr/>
          <a:lstStyle/>
          <a:p>
            <a:fld id="{A6D89D68-3CF9-473D-85F3-D506D00D6227}" type="slidenum">
              <a:rPr lang="en-GB" smtClean="0"/>
              <a:t>15</a:t>
            </a:fld>
            <a:endParaRPr lang="en-GB"/>
          </a:p>
        </p:txBody>
      </p:sp>
    </p:spTree>
    <p:extLst>
      <p:ext uri="{BB962C8B-B14F-4D97-AF65-F5344CB8AC3E}">
        <p14:creationId xmlns:p14="http://schemas.microsoft.com/office/powerpoint/2010/main" val="2565877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But we also use tech to “close the loop”.</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We use sensors, designed at Portland State University and connected to the cell phone networks to remotely report to the world how things are going with the stoves and water filters.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We also have these sensors on other projects  - w</a:t>
            </a:r>
            <a:r>
              <a:rPr lang="en-US" sz="1200" dirty="0" smtClean="0"/>
              <a:t>e’ve put about 300</a:t>
            </a:r>
            <a:r>
              <a:rPr lang="en-US" sz="1200" baseline="0" dirty="0" smtClean="0"/>
              <a:t> of these in a dozen countries around the world.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We have them in latrines in India, to help anthropologists and epidemiologists study sanitation behaviors.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We have them in water test kits to map out rural water quality.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We have them on hand water pumps in villages to let technicians know if a pump needs repair.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r>
              <a:rPr lang="en-US" b="0" baseline="0" dirty="0" smtClean="0"/>
              <a:t>All of our data gets transmitted over the cell phone networks, directly to the internet. </a:t>
            </a:r>
          </a:p>
          <a:p>
            <a:r>
              <a:rPr lang="en-US" b="0" baseline="0" dirty="0" smtClean="0"/>
              <a:t/>
            </a:r>
            <a:br>
              <a:rPr lang="en-US" b="0" baseline="0" dirty="0" smtClean="0"/>
            </a:br>
            <a:r>
              <a:rPr lang="en-US" b="0" baseline="0" dirty="0" smtClean="0"/>
              <a:t>We can analyze our data online, and report it back to community members, program managers, and funders. </a:t>
            </a:r>
          </a:p>
          <a:p>
            <a:endParaRPr lang="en-GB" dirty="0"/>
          </a:p>
        </p:txBody>
      </p:sp>
      <p:sp>
        <p:nvSpPr>
          <p:cNvPr id="4" name="Slide Number Placeholder 3"/>
          <p:cNvSpPr>
            <a:spLocks noGrp="1"/>
          </p:cNvSpPr>
          <p:nvPr>
            <p:ph type="sldNum" sz="quarter" idx="10"/>
          </p:nvPr>
        </p:nvSpPr>
        <p:spPr/>
        <p:txBody>
          <a:bodyPr/>
          <a:lstStyle/>
          <a:p>
            <a:fld id="{A6D89D68-3CF9-473D-85F3-D506D00D6227}" type="slidenum">
              <a:rPr lang="en-GB" smtClean="0"/>
              <a:t>18</a:t>
            </a:fld>
            <a:endParaRPr lang="en-GB"/>
          </a:p>
        </p:txBody>
      </p:sp>
    </p:spTree>
    <p:extLst>
      <p:ext uri="{BB962C8B-B14F-4D97-AF65-F5344CB8AC3E}">
        <p14:creationId xmlns:p14="http://schemas.microsoft.com/office/powerpoint/2010/main" val="3428447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 Id="rId3"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769" y="4559701"/>
            <a:ext cx="9555100" cy="710390"/>
          </a:xfrm>
        </p:spPr>
        <p:txBody>
          <a:bodyPr anchor="ctr"/>
          <a:lstStyle>
            <a:lvl1pPr algn="ctr">
              <a:lnSpc>
                <a:spcPts val="4500"/>
              </a:lnSpc>
              <a:defRPr sz="5500" kern="1200" spc="0" baseline="0">
                <a:solidFill>
                  <a:schemeClr val="accent1"/>
                </a:solidFill>
              </a:defRPr>
            </a:lvl1pPr>
          </a:lstStyle>
          <a:p>
            <a:endParaRPr lang="en-US" dirty="0"/>
          </a:p>
        </p:txBody>
      </p:sp>
      <p:sp>
        <p:nvSpPr>
          <p:cNvPr id="3" name="Subtitle 2"/>
          <p:cNvSpPr>
            <a:spLocks noGrp="1"/>
          </p:cNvSpPr>
          <p:nvPr>
            <p:ph type="subTitle" idx="1"/>
          </p:nvPr>
        </p:nvSpPr>
        <p:spPr>
          <a:xfrm>
            <a:off x="538548" y="5257710"/>
            <a:ext cx="9611542" cy="357134"/>
          </a:xfrm>
        </p:spPr>
        <p:txBody>
          <a:bodyPr/>
          <a:lstStyle>
            <a:lvl1pPr marL="0" indent="0" algn="ctr">
              <a:buNone/>
              <a:defRPr sz="2000" baseline="0">
                <a:solidFill>
                  <a:schemeClr val="bg2"/>
                </a:solidFil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endParaRPr lang="en-US" dirty="0"/>
          </a:p>
        </p:txBody>
      </p:sp>
      <p:pic>
        <p:nvPicPr>
          <p:cNvPr id="6" name="Picture 5" descr="logo_DelAgua.em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46278" y="3546814"/>
            <a:ext cx="2996082" cy="693988"/>
          </a:xfrm>
          <a:prstGeom prst="rect">
            <a:avLst/>
          </a:prstGeom>
        </p:spPr>
      </p:pic>
      <p:pic>
        <p:nvPicPr>
          <p:cNvPr id="8" name="Picture 7" descr="World Map Background.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10688638" cy="7562850"/>
          </a:xfrm>
          <a:prstGeom prst="rect">
            <a:avLst/>
          </a:prstGeom>
        </p:spPr>
      </p:pic>
    </p:spTree>
    <p:extLst>
      <p:ext uri="{BB962C8B-B14F-4D97-AF65-F5344CB8AC3E}">
        <p14:creationId xmlns:p14="http://schemas.microsoft.com/office/powerpoint/2010/main" val="57960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itle 3"/>
          <p:cNvSpPr>
            <a:spLocks noGrp="1"/>
          </p:cNvSpPr>
          <p:nvPr>
            <p:ph type="title"/>
          </p:nvPr>
        </p:nvSpPr>
        <p:spPr/>
        <p:txBody>
          <a:bodyPr/>
          <a:lstStyle>
            <a:lvl1pPr>
              <a:defRPr>
                <a:solidFill>
                  <a:schemeClr val="accent1"/>
                </a:solidFill>
              </a:defRPr>
            </a:lvl1pPr>
          </a:lstStyle>
          <a:p>
            <a:r>
              <a:rPr lang="en-GB" dirty="0" smtClean="0"/>
              <a:t>Click to edit Master title style</a:t>
            </a:r>
            <a:endParaRPr lang="en-US" dirty="0"/>
          </a:p>
        </p:txBody>
      </p:sp>
    </p:spTree>
    <p:extLst>
      <p:ext uri="{BB962C8B-B14F-4D97-AF65-F5344CB8AC3E}">
        <p14:creationId xmlns:p14="http://schemas.microsoft.com/office/powerpoint/2010/main" val="236321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715856" y="3216041"/>
            <a:ext cx="4627288" cy="3279942"/>
          </a:xfrm>
        </p:spPr>
        <p:txBody>
          <a:bodyPr/>
          <a:lstStyle>
            <a:lvl1pPr>
              <a:spcBef>
                <a:spcPts val="800"/>
              </a:spcBef>
              <a:defRPr/>
            </a:lvl1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Picture Placeholder 5"/>
          <p:cNvSpPr>
            <a:spLocks noGrp="1"/>
          </p:cNvSpPr>
          <p:nvPr>
            <p:ph type="pic" sz="quarter" idx="10"/>
          </p:nvPr>
        </p:nvSpPr>
        <p:spPr>
          <a:xfrm>
            <a:off x="5559503" y="2643188"/>
            <a:ext cx="4402060" cy="2992437"/>
          </a:xfrm>
        </p:spPr>
        <p:txBody>
          <a:bodyPr/>
          <a:lstStyle/>
          <a:p>
            <a:endParaRPr lang="en-US"/>
          </a:p>
        </p:txBody>
      </p:sp>
      <p:sp>
        <p:nvSpPr>
          <p:cNvPr id="5" name="Title 4"/>
          <p:cNvSpPr>
            <a:spLocks noGrp="1"/>
          </p:cNvSpPr>
          <p:nvPr>
            <p:ph type="title"/>
          </p:nvPr>
        </p:nvSpPr>
        <p:spPr>
          <a:xfrm>
            <a:off x="715856" y="2462461"/>
            <a:ext cx="4627288" cy="538690"/>
          </a:xfrm>
        </p:spPr>
        <p:txBody>
          <a:bodyPr/>
          <a:lstStyle/>
          <a:p>
            <a:endParaRPr lang="en-US" dirty="0"/>
          </a:p>
        </p:txBody>
      </p:sp>
    </p:spTree>
    <p:extLst>
      <p:ext uri="{BB962C8B-B14F-4D97-AF65-F5344CB8AC3E}">
        <p14:creationId xmlns:p14="http://schemas.microsoft.com/office/powerpoint/2010/main" val="198973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Content and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715856" y="2613929"/>
            <a:ext cx="4345079" cy="3990481"/>
          </a:xfrm>
        </p:spPr>
        <p:txBody>
          <a:bodyPr/>
          <a:lstStyle>
            <a:lvl1pPr>
              <a:spcBef>
                <a:spcPts val="1000"/>
              </a:spcBef>
              <a:defRPr/>
            </a:lvl1pPr>
            <a:lvl4pPr marL="136800" indent="-136800">
              <a:spcBef>
                <a:spcPts val="1000"/>
              </a:spcBef>
              <a:buFont typeface="Calibri"/>
              <a:buChar char="­"/>
              <a:defRPr b="1"/>
            </a:lvl4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4"/>
          <p:cNvSpPr>
            <a:spLocks noGrp="1"/>
          </p:cNvSpPr>
          <p:nvPr>
            <p:ph type="title"/>
          </p:nvPr>
        </p:nvSpPr>
        <p:spPr>
          <a:xfrm>
            <a:off x="715856" y="1860349"/>
            <a:ext cx="4627288" cy="538690"/>
          </a:xfrm>
        </p:spPr>
        <p:txBody>
          <a:bodyPr/>
          <a:lstStyle/>
          <a:p>
            <a:endParaRPr lang="en-US" dirty="0"/>
          </a:p>
        </p:txBody>
      </p:sp>
      <p:cxnSp>
        <p:nvCxnSpPr>
          <p:cNvPr id="8" name="Straight Connector 7"/>
          <p:cNvCxnSpPr/>
          <p:nvPr userDrawn="1"/>
        </p:nvCxnSpPr>
        <p:spPr>
          <a:xfrm>
            <a:off x="5352549" y="2643646"/>
            <a:ext cx="0" cy="3800829"/>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
        <p:nvSpPr>
          <p:cNvPr id="12" name="Content Placeholder 2"/>
          <p:cNvSpPr>
            <a:spLocks noGrp="1"/>
          </p:cNvSpPr>
          <p:nvPr>
            <p:ph idx="11"/>
          </p:nvPr>
        </p:nvSpPr>
        <p:spPr>
          <a:xfrm>
            <a:off x="5654500" y="2613929"/>
            <a:ext cx="4345079" cy="3990481"/>
          </a:xfrm>
        </p:spPr>
        <p:txBody>
          <a:bodyPr/>
          <a:lstStyle>
            <a:lvl1pPr>
              <a:spcBef>
                <a:spcPts val="1000"/>
              </a:spcBef>
              <a:defRPr/>
            </a:lvl1pPr>
            <a:lvl4pPr marL="136800" indent="-136800">
              <a:spcBef>
                <a:spcPts val="1000"/>
              </a:spcBef>
              <a:buFont typeface="Calibri"/>
              <a:buChar char="­"/>
              <a:defRPr b="1"/>
            </a:lvl4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44976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35938" y="6892542"/>
            <a:ext cx="4426352" cy="402652"/>
          </a:xfrm>
          <a:prstGeom prst="rect">
            <a:avLst/>
          </a:prstGeom>
        </p:spPr>
        <p:txBody>
          <a:bodyPr lIns="104287" tIns="52144" rIns="104287" bIns="52144"/>
          <a:lstStyle/>
          <a:p>
            <a:fld id="{22714818-984F-4759-BF72-A33BDC1963BD}" type="datetime1">
              <a:rPr lang="en-US" smtClean="0"/>
              <a:pPr/>
              <a:t>10/11/16</a:t>
            </a:fld>
            <a:endParaRPr lang="en-US"/>
          </a:p>
        </p:txBody>
      </p:sp>
      <p:sp>
        <p:nvSpPr>
          <p:cNvPr id="3" name="Footer Placeholder 2"/>
          <p:cNvSpPr>
            <a:spLocks noGrp="1"/>
          </p:cNvSpPr>
          <p:nvPr>
            <p:ph type="ftr" sz="quarter" idx="11"/>
          </p:nvPr>
        </p:nvSpPr>
        <p:spPr>
          <a:xfrm>
            <a:off x="226348" y="6892542"/>
            <a:ext cx="4426353" cy="402652"/>
          </a:xfrm>
          <a:prstGeom prst="rect">
            <a:avLst/>
          </a:prstGeom>
        </p:spPr>
        <p:txBody>
          <a:bodyPr lIns="104287" tIns="52144" rIns="104287" bIns="52144"/>
          <a:lstStyle/>
          <a:p>
            <a:endParaRPr lang="en-US"/>
          </a:p>
        </p:txBody>
      </p:sp>
      <p:sp>
        <p:nvSpPr>
          <p:cNvPr id="4" name="Slide Number Placeholder 3"/>
          <p:cNvSpPr>
            <a:spLocks noGrp="1"/>
          </p:cNvSpPr>
          <p:nvPr>
            <p:ph type="sldNum" sz="quarter" idx="12"/>
          </p:nvPr>
        </p:nvSpPr>
        <p:spPr>
          <a:xfrm>
            <a:off x="4665277" y="6892541"/>
            <a:ext cx="1358086" cy="402652"/>
          </a:xfrm>
          <a:prstGeom prst="rect">
            <a:avLst/>
          </a:prstGeom>
        </p:spPr>
        <p:txBody>
          <a:bodyPr lIns="104287" tIns="52144" rIns="104287" bIns="52144"/>
          <a:lstStyle/>
          <a:p>
            <a:fld id="{687D7A59-36E2-48B9-B146-C1E59501F63F}" type="slidenum">
              <a:rPr lang="en-US" smtClean="0"/>
              <a:pPr/>
              <a:t>‹#›</a:t>
            </a:fld>
            <a:endParaRPr lang="en-US"/>
          </a:p>
        </p:txBody>
      </p:sp>
      <p:pic>
        <p:nvPicPr>
          <p:cNvPr id="7" name="Picture 6" descr="World Map Background.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0688638" cy="7562850"/>
          </a:xfrm>
          <a:prstGeom prst="rect">
            <a:avLst/>
          </a:prstGeom>
        </p:spPr>
      </p:pic>
    </p:spTree>
    <p:extLst>
      <p:ext uri="{BB962C8B-B14F-4D97-AF65-F5344CB8AC3E}">
        <p14:creationId xmlns:p14="http://schemas.microsoft.com/office/powerpoint/2010/main" val="49515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534432" y="7009642"/>
            <a:ext cx="2494016" cy="402652"/>
          </a:xfrm>
          <a:prstGeom prst="rect">
            <a:avLst/>
          </a:prstGeom>
        </p:spPr>
        <p:txBody>
          <a:bodyPr lIns="104287" tIns="52144" rIns="104287" bIns="52144"/>
          <a:lstStyle>
            <a:lvl1pPr>
              <a:defRPr/>
            </a:lvl1pPr>
          </a:lstStyle>
          <a:p>
            <a:fld id="{B687C2CD-5DF5-9B47-A95B-7B391FE7F788}" type="datetimeFigureOut">
              <a:rPr lang="en-US"/>
              <a:pPr/>
              <a:t>10/11/16</a:t>
            </a:fld>
            <a:endParaRPr lang="en-US"/>
          </a:p>
        </p:txBody>
      </p:sp>
      <p:sp>
        <p:nvSpPr>
          <p:cNvPr id="4" name="Footer Placeholder 4"/>
          <p:cNvSpPr>
            <a:spLocks noGrp="1"/>
          </p:cNvSpPr>
          <p:nvPr>
            <p:ph type="ftr" sz="quarter" idx="11"/>
          </p:nvPr>
        </p:nvSpPr>
        <p:spPr>
          <a:xfrm>
            <a:off x="3651952" y="7009642"/>
            <a:ext cx="3384735" cy="402652"/>
          </a:xfrm>
          <a:prstGeom prst="rect">
            <a:avLst/>
          </a:prstGeom>
        </p:spPr>
        <p:txBody>
          <a:bodyPr lIns="104287" tIns="52144" rIns="104287" bIns="52144"/>
          <a:lstStyle>
            <a:lvl1pPr>
              <a:defRPr/>
            </a:lvl1pPr>
          </a:lstStyle>
          <a:p>
            <a:pPr>
              <a:defRPr/>
            </a:pPr>
            <a:endParaRPr lang="en-US"/>
          </a:p>
        </p:txBody>
      </p:sp>
      <p:sp>
        <p:nvSpPr>
          <p:cNvPr id="5" name="Slide Number Placeholder 5"/>
          <p:cNvSpPr>
            <a:spLocks noGrp="1"/>
          </p:cNvSpPr>
          <p:nvPr>
            <p:ph type="sldNum" sz="quarter" idx="12"/>
          </p:nvPr>
        </p:nvSpPr>
        <p:spPr>
          <a:xfrm>
            <a:off x="7660190" y="7009642"/>
            <a:ext cx="2494016" cy="402652"/>
          </a:xfrm>
          <a:prstGeom prst="rect">
            <a:avLst/>
          </a:prstGeom>
        </p:spPr>
        <p:txBody>
          <a:bodyPr lIns="104287" tIns="52144" rIns="104287" bIns="52144"/>
          <a:lstStyle>
            <a:lvl1pPr>
              <a:defRPr/>
            </a:lvl1pPr>
          </a:lstStyle>
          <a:p>
            <a:fld id="{CC031071-4418-5A4D-A096-083B641DFFE0}" type="slidenum">
              <a:rPr lang="en-US"/>
              <a:pPr/>
              <a:t>‹#›</a:t>
            </a:fld>
            <a:endParaRPr lang="en-US"/>
          </a:p>
        </p:txBody>
      </p:sp>
    </p:spTree>
    <p:extLst>
      <p:ext uri="{BB962C8B-B14F-4D97-AF65-F5344CB8AC3E}">
        <p14:creationId xmlns:p14="http://schemas.microsoft.com/office/powerpoint/2010/main" val="35505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xfrm>
            <a:off x="5187663" y="7173875"/>
            <a:ext cx="302873" cy="295424"/>
          </a:xfrm>
          <a:prstGeom prst="rect">
            <a:avLst/>
          </a:prstGeom>
        </p:spPr>
        <p:txBody>
          <a:bodyPr lIns="73326" tIns="36663" rIns="73326" bIns="36663"/>
          <a:lstStyle/>
          <a:p>
            <a:fld id="{86CB4B4D-7CA3-9044-876B-883B54F8677D}" type="slidenum">
              <a:t>‹#›</a:t>
            </a:fld>
            <a:endParaRPr/>
          </a:p>
        </p:txBody>
      </p:sp>
    </p:spTree>
    <p:extLst>
      <p:ext uri="{BB962C8B-B14F-4D97-AF65-F5344CB8AC3E}">
        <p14:creationId xmlns:p14="http://schemas.microsoft.com/office/powerpoint/2010/main" val="3028583926"/>
      </p:ext>
    </p:extLst>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emf"/><Relationship Id="rId10"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topBar.emf"/>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358934" y="367774"/>
            <a:ext cx="9967318" cy="984409"/>
          </a:xfrm>
          <a:prstGeom prst="rect">
            <a:avLst/>
          </a:prstGeom>
        </p:spPr>
      </p:pic>
      <p:sp>
        <p:nvSpPr>
          <p:cNvPr id="2" name="Title Placeholder 1"/>
          <p:cNvSpPr>
            <a:spLocks noGrp="1"/>
          </p:cNvSpPr>
          <p:nvPr>
            <p:ph type="title"/>
          </p:nvPr>
        </p:nvSpPr>
        <p:spPr>
          <a:xfrm>
            <a:off x="715855" y="1850941"/>
            <a:ext cx="9253045" cy="538690"/>
          </a:xfrm>
          <a:prstGeom prst="rect">
            <a:avLst/>
          </a:prstGeom>
        </p:spPr>
        <p:txBody>
          <a:bodyPr vert="horz" lIns="0" tIns="0" rIns="0" bIns="0" rtlCol="0" anchor="t">
            <a:no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715855" y="2613929"/>
            <a:ext cx="9253045" cy="3279942"/>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5" name="Picture 4" descr="World Map Background.jpg"/>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1" y="0"/>
            <a:ext cx="10688638" cy="7562850"/>
          </a:xfrm>
          <a:prstGeom prst="rect">
            <a:avLst/>
          </a:prstGeom>
        </p:spPr>
      </p:pic>
    </p:spTree>
    <p:extLst>
      <p:ext uri="{BB962C8B-B14F-4D97-AF65-F5344CB8AC3E}">
        <p14:creationId xmlns:p14="http://schemas.microsoft.com/office/powerpoint/2010/main" val="3276627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defTabSz="521437" rtl="0" eaLnBrk="1" latinLnBrk="0" hangingPunct="1">
        <a:spcBef>
          <a:spcPct val="0"/>
        </a:spcBef>
        <a:buNone/>
        <a:defRPr sz="4000" b="1" kern="1200" spc="0">
          <a:solidFill>
            <a:schemeClr val="accent1"/>
          </a:solidFill>
          <a:latin typeface="+mj-lt"/>
          <a:ea typeface="+mj-ea"/>
          <a:cs typeface="+mj-cs"/>
        </a:defRPr>
      </a:lvl1pPr>
    </p:titleStyle>
    <p:bodyStyle>
      <a:lvl1pPr marL="0" indent="0" algn="l" defTabSz="521437" rtl="0" eaLnBrk="1" latinLnBrk="0" hangingPunct="1">
        <a:lnSpc>
          <a:spcPts val="2000"/>
        </a:lnSpc>
        <a:spcBef>
          <a:spcPts val="1200"/>
        </a:spcBef>
        <a:spcAft>
          <a:spcPts val="0"/>
        </a:spcAft>
        <a:buFont typeface="Arial"/>
        <a:buNone/>
        <a:defRPr sz="1600" b="1" kern="1200" spc="0">
          <a:solidFill>
            <a:schemeClr val="tx2"/>
          </a:solidFill>
          <a:latin typeface="+mn-lt"/>
          <a:ea typeface="+mn-ea"/>
          <a:cs typeface="+mn-cs"/>
        </a:defRPr>
      </a:lvl1pPr>
      <a:lvl2pPr marL="138113" indent="-138113" algn="l" defTabSz="521437" rtl="0" eaLnBrk="1" latinLnBrk="0" hangingPunct="1">
        <a:lnSpc>
          <a:spcPts val="2000"/>
        </a:lnSpc>
        <a:spcBef>
          <a:spcPts val="0"/>
        </a:spcBef>
        <a:spcAft>
          <a:spcPts val="0"/>
        </a:spcAft>
        <a:buFont typeface="Calibri"/>
        <a:buChar char="­"/>
        <a:defRPr sz="1600" b="1" kern="1200" spc="0">
          <a:solidFill>
            <a:schemeClr val="tx2"/>
          </a:solidFill>
          <a:latin typeface="+mn-lt"/>
          <a:ea typeface="+mn-ea"/>
          <a:cs typeface="+mn-cs"/>
        </a:defRPr>
      </a:lvl2pPr>
      <a:lvl3pPr marL="136800" indent="-136800" algn="l" defTabSz="521437" rtl="0" eaLnBrk="1" latinLnBrk="0" hangingPunct="1">
        <a:lnSpc>
          <a:spcPts val="2000"/>
        </a:lnSpc>
        <a:spcBef>
          <a:spcPts val="0"/>
        </a:spcBef>
        <a:spcAft>
          <a:spcPts val="0"/>
        </a:spcAft>
        <a:buFont typeface="Calibri"/>
        <a:buChar char="­"/>
        <a:defRPr sz="1600" b="0" kern="1200" spc="0">
          <a:solidFill>
            <a:schemeClr val="tx2"/>
          </a:solidFill>
          <a:latin typeface="+mn-lt"/>
          <a:ea typeface="+mn-ea"/>
          <a:cs typeface="+mn-cs"/>
        </a:defRPr>
      </a:lvl3pPr>
      <a:lvl4pPr marL="1588" indent="0" algn="l" defTabSz="521437" rtl="0" eaLnBrk="1" latinLnBrk="0" hangingPunct="1">
        <a:lnSpc>
          <a:spcPts val="2000"/>
        </a:lnSpc>
        <a:spcBef>
          <a:spcPts val="0"/>
        </a:spcBef>
        <a:spcAft>
          <a:spcPts val="0"/>
        </a:spcAft>
        <a:buFont typeface="Arial"/>
        <a:buNone/>
        <a:defRPr sz="1600" b="0" kern="1200" spc="0">
          <a:solidFill>
            <a:schemeClr val="tx2"/>
          </a:solidFill>
          <a:latin typeface="+mn-lt"/>
          <a:ea typeface="+mn-ea"/>
          <a:cs typeface="+mn-cs"/>
        </a:defRPr>
      </a:lvl4pPr>
      <a:lvl5pPr marL="1588" indent="0" algn="l" defTabSz="521437" rtl="0" eaLnBrk="1" latinLnBrk="0" hangingPunct="1">
        <a:lnSpc>
          <a:spcPts val="2000"/>
        </a:lnSpc>
        <a:spcBef>
          <a:spcPts val="0"/>
        </a:spcBef>
        <a:spcAft>
          <a:spcPts val="0"/>
        </a:spcAft>
        <a:buFont typeface="Arial"/>
        <a:buNone/>
        <a:defRPr sz="1600" b="0" kern="1200" spc="0">
          <a:solidFill>
            <a:schemeClr val="tx2"/>
          </a:solidFill>
          <a:latin typeface="+mn-lt"/>
          <a:ea typeface="+mn-ea"/>
          <a:cs typeface="+mn-cs"/>
        </a:defRPr>
      </a:lvl5pPr>
      <a:lvl6pPr marL="2867901" indent="-260718" algn="l" defTabSz="521437" rtl="0" eaLnBrk="1" latinLnBrk="0" hangingPunct="1">
        <a:spcBef>
          <a:spcPct val="20000"/>
        </a:spcBef>
        <a:buFont typeface="Arial"/>
        <a:buChar char="•"/>
        <a:defRPr sz="2300" kern="1200">
          <a:solidFill>
            <a:schemeClr val="tx1"/>
          </a:solidFill>
          <a:latin typeface="+mn-lt"/>
          <a:ea typeface="+mn-ea"/>
          <a:cs typeface="+mn-cs"/>
        </a:defRPr>
      </a:lvl6pPr>
      <a:lvl7pPr marL="3389338" indent="-260718" algn="l" defTabSz="521437" rtl="0" eaLnBrk="1" latinLnBrk="0" hangingPunct="1">
        <a:spcBef>
          <a:spcPct val="20000"/>
        </a:spcBef>
        <a:buFont typeface="Arial"/>
        <a:buChar char="•"/>
        <a:defRPr sz="2300" kern="1200">
          <a:solidFill>
            <a:schemeClr val="tx1"/>
          </a:solidFill>
          <a:latin typeface="+mn-lt"/>
          <a:ea typeface="+mn-ea"/>
          <a:cs typeface="+mn-cs"/>
        </a:defRPr>
      </a:lvl7pPr>
      <a:lvl8pPr marL="3910775" indent="-260718" algn="l" defTabSz="521437" rtl="0" eaLnBrk="1" latinLnBrk="0" hangingPunct="1">
        <a:spcBef>
          <a:spcPct val="20000"/>
        </a:spcBef>
        <a:buFont typeface="Arial"/>
        <a:buChar char="•"/>
        <a:defRPr sz="2300" kern="1200">
          <a:solidFill>
            <a:schemeClr val="tx1"/>
          </a:solidFill>
          <a:latin typeface="+mn-lt"/>
          <a:ea typeface="+mn-ea"/>
          <a:cs typeface="+mn-cs"/>
        </a:defRPr>
      </a:lvl8pPr>
      <a:lvl9pPr marL="4432211" indent="-260718" algn="l" defTabSz="521437"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hyperlink" Target="mailto:evan.thomas@pdx.edu" TargetMode="External"/><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6.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7.png"/><Relationship Id="rId1" Type="http://schemas.microsoft.com/office/2007/relationships/media" Target="../media/media1.mov"/><Relationship Id="rId2" Type="http://schemas.openxmlformats.org/officeDocument/2006/relationships/video" Target="../media/media1.mo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9.png"/></Relationships>
</file>

<file path=ppt/slides/_rels/slide15.xml.rels><?xml version="1.0" encoding="UTF-8" standalone="yes"?>
<Relationships xmlns="http://schemas.openxmlformats.org/package/2006/relationships"><Relationship Id="rId11" Type="http://schemas.openxmlformats.org/officeDocument/2006/relationships/image" Target="../media/image47.png"/><Relationship Id="rId12" Type="http://schemas.openxmlformats.org/officeDocument/2006/relationships/image" Target="../media/image18.png"/><Relationship Id="rId13" Type="http://schemas.microsoft.com/office/2007/relationships/hdphoto" Target="../media/hdphoto2.wdp"/><Relationship Id="rId14" Type="http://schemas.openxmlformats.org/officeDocument/2006/relationships/image" Target="../media/image48.png"/><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3.jpe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 Id="rId3" Type="http://schemas.openxmlformats.org/officeDocument/2006/relationships/image" Target="../media/image50.jpeg"/></Relationships>
</file>

<file path=ppt/slides/_rels/slide18.xml.rels><?xml version="1.0" encoding="UTF-8" standalone="yes"?>
<Relationships xmlns="http://schemas.openxmlformats.org/package/2006/relationships"><Relationship Id="rId11" Type="http://schemas.openxmlformats.org/officeDocument/2006/relationships/image" Target="../media/image58.png"/><Relationship Id="rId12" Type="http://schemas.microsoft.com/office/2007/relationships/hdphoto" Target="../media/hdphoto4.wdp"/><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image" Target="../media/image57.png"/><Relationship Id="rId10"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9.png"/><Relationship Id="rId1" Type="http://schemas.microsoft.com/office/2007/relationships/media" Target="../media/media2.mov"/><Relationship Id="rId2" Type="http://schemas.openxmlformats.org/officeDocument/2006/relationships/video" Target="../media/media2.mov"/></Relationships>
</file>

<file path=ppt/slides/_rels/slide2.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7.png"/><Relationship Id="rId5" Type="http://schemas.microsoft.com/office/2007/relationships/hdphoto" Target="../media/hdphoto1.wdp"/><Relationship Id="rId6" Type="http://schemas.openxmlformats.org/officeDocument/2006/relationships/image" Target="../media/image18.png"/><Relationship Id="rId7" Type="http://schemas.microsoft.com/office/2007/relationships/hdphoto" Target="../media/hdphoto2.wdp"/><Relationship Id="rId8"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jpe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oy with firewood.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80106"/>
            <a:ext cx="10688638" cy="8067040"/>
          </a:xfrm>
          <a:prstGeom prst="rect">
            <a:avLst/>
          </a:prstGeom>
        </p:spPr>
      </p:pic>
      <p:sp>
        <p:nvSpPr>
          <p:cNvPr id="6" name="TextBox 5"/>
          <p:cNvSpPr txBox="1"/>
          <p:nvPr/>
        </p:nvSpPr>
        <p:spPr>
          <a:xfrm>
            <a:off x="250140" y="6289600"/>
            <a:ext cx="10274946" cy="980268"/>
          </a:xfrm>
          <a:prstGeom prst="rect">
            <a:avLst/>
          </a:prstGeom>
          <a:solidFill>
            <a:schemeClr val="bg1"/>
          </a:solidFill>
        </p:spPr>
        <p:txBody>
          <a:bodyPr wrap="square" lIns="104287" tIns="52144" rIns="104287" bIns="52144">
            <a:spAutoFit/>
          </a:bodyPr>
          <a:lstStyle/>
          <a:p>
            <a:pPr marL="202781" indent="-202781" algn="r">
              <a:lnSpc>
                <a:spcPts val="2281"/>
              </a:lnSpc>
              <a:defRPr/>
            </a:pPr>
            <a:r>
              <a:rPr lang="en-US" sz="1800" i="1" dirty="0">
                <a:solidFill>
                  <a:schemeClr val="tx1">
                    <a:alpha val="70000"/>
                  </a:schemeClr>
                </a:solidFill>
                <a:latin typeface="Fontin Sans Rg" pitchFamily="50" charset="0"/>
              </a:rPr>
              <a:t>Evan A. Thomas, PhD, PE, </a:t>
            </a:r>
            <a:r>
              <a:rPr lang="en-US" sz="1800" i="1" dirty="0" smtClean="0">
                <a:solidFill>
                  <a:schemeClr val="tx1">
                    <a:alpha val="70000"/>
                  </a:schemeClr>
                </a:solidFill>
                <a:latin typeface="Fontin Sans Rg" pitchFamily="50" charset="0"/>
              </a:rPr>
              <a:t>MPH   </a:t>
            </a:r>
            <a:endParaRPr lang="en-US" sz="1800" i="1" dirty="0">
              <a:solidFill>
                <a:schemeClr val="bg1">
                  <a:alpha val="70000"/>
                </a:schemeClr>
              </a:solidFill>
              <a:latin typeface="Fontin Sans Rg" pitchFamily="50" charset="0"/>
            </a:endParaRPr>
          </a:p>
          <a:p>
            <a:pPr marL="202781" indent="-202781" algn="r">
              <a:lnSpc>
                <a:spcPts val="2281"/>
              </a:lnSpc>
              <a:defRPr/>
            </a:pPr>
            <a:r>
              <a:rPr lang="en-US" sz="1800" i="1" dirty="0" smtClean="0">
                <a:solidFill>
                  <a:schemeClr val="tx1">
                    <a:alpha val="70000"/>
                  </a:schemeClr>
                </a:solidFill>
                <a:latin typeface="Fontin Sans Rg" pitchFamily="50" charset="0"/>
              </a:rPr>
              <a:t>Associate Professor   </a:t>
            </a:r>
            <a:endParaRPr lang="en-US" sz="1800" i="1" dirty="0">
              <a:solidFill>
                <a:srgbClr val="FFFFFF">
                  <a:alpha val="70000"/>
                </a:srgbClr>
              </a:solidFill>
              <a:latin typeface="Fontin Sans Rg" pitchFamily="50" charset="0"/>
            </a:endParaRPr>
          </a:p>
          <a:p>
            <a:pPr marL="202781" indent="-202781" algn="r">
              <a:lnSpc>
                <a:spcPts val="2281"/>
              </a:lnSpc>
              <a:defRPr/>
            </a:pPr>
            <a:r>
              <a:rPr lang="en-US" sz="1800" i="1" dirty="0">
                <a:solidFill>
                  <a:schemeClr val="tx1">
                    <a:alpha val="70000"/>
                  </a:schemeClr>
                </a:solidFill>
                <a:latin typeface="Fontin Sans Rg" pitchFamily="50" charset="0"/>
                <a:hlinkClick r:id="rId4"/>
              </a:rPr>
              <a:t>evan.thomas@pdx.edu</a:t>
            </a:r>
            <a:r>
              <a:rPr lang="en-US" sz="1800" i="1" dirty="0">
                <a:solidFill>
                  <a:schemeClr val="tx1">
                    <a:alpha val="70000"/>
                  </a:schemeClr>
                </a:solidFill>
                <a:latin typeface="Fontin Sans Rg" pitchFamily="50" charset="0"/>
              </a:rPr>
              <a:t>   </a:t>
            </a:r>
            <a:endParaRPr lang="en-US" sz="1800" i="1" dirty="0" smtClean="0">
              <a:solidFill>
                <a:schemeClr val="tx1">
                  <a:alpha val="70000"/>
                </a:schemeClr>
              </a:solidFill>
              <a:latin typeface="Fontin Sans Rg" pitchFamily="50" charset="0"/>
            </a:endParaRPr>
          </a:p>
        </p:txBody>
      </p:sp>
      <p:pic>
        <p:nvPicPr>
          <p:cNvPr id="7" name="Picture 6"/>
          <p:cNvPicPr>
            <a:picLocks noChangeAspect="1"/>
          </p:cNvPicPr>
          <p:nvPr/>
        </p:nvPicPr>
        <p:blipFill>
          <a:blip r:embed="rId5"/>
          <a:stretch>
            <a:fillRect/>
          </a:stretch>
        </p:blipFill>
        <p:spPr>
          <a:xfrm>
            <a:off x="923590" y="6388053"/>
            <a:ext cx="3877157" cy="729512"/>
          </a:xfrm>
          <a:prstGeom prst="rect">
            <a:avLst/>
          </a:prstGeom>
        </p:spPr>
      </p:pic>
    </p:spTree>
    <p:extLst>
      <p:ext uri="{BB962C8B-B14F-4D97-AF65-F5344CB8AC3E}">
        <p14:creationId xmlns:p14="http://schemas.microsoft.com/office/powerpoint/2010/main" val="77657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7434_Croppe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11324707" cy="7562850"/>
          </a:xfrm>
          <a:prstGeom prst="rect">
            <a:avLst/>
          </a:prstGeom>
        </p:spPr>
      </p:pic>
    </p:spTree>
    <p:extLst>
      <p:ext uri="{BB962C8B-B14F-4D97-AF65-F5344CB8AC3E}">
        <p14:creationId xmlns:p14="http://schemas.microsoft.com/office/powerpoint/2010/main" val="283353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rGraphCupsSlower.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01709"/>
            <a:ext cx="10688638" cy="6506520"/>
          </a:xfrm>
          <a:prstGeom prst="rect">
            <a:avLst/>
          </a:prstGeom>
        </p:spPr>
      </p:pic>
    </p:spTree>
    <p:extLst>
      <p:ext uri="{BB962C8B-B14F-4D97-AF65-F5344CB8AC3E}">
        <p14:creationId xmlns:p14="http://schemas.microsoft.com/office/powerpoint/2010/main" val="174482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4114005384"/>
              </p:ext>
            </p:extLst>
          </p:nvPr>
        </p:nvGraphicFramePr>
        <p:xfrm>
          <a:off x="294191" y="243963"/>
          <a:ext cx="10131647" cy="70749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3046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86663" y="1269151"/>
            <a:ext cx="8388626" cy="4823460"/>
          </a:xfrm>
          <a:prstGeom prst="rect">
            <a:avLst/>
          </a:prstGeom>
        </p:spPr>
      </p:pic>
    </p:spTree>
    <p:extLst>
      <p:ext uri="{BB962C8B-B14F-4D97-AF65-F5344CB8AC3E}">
        <p14:creationId xmlns:p14="http://schemas.microsoft.com/office/powerpoint/2010/main" val="296892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36081" y="2055805"/>
            <a:ext cx="7849679" cy="2925512"/>
          </a:xfrm>
          <a:prstGeom prst="rect">
            <a:avLst/>
          </a:prstGeom>
        </p:spPr>
      </p:pic>
    </p:spTree>
    <p:extLst>
      <p:ext uri="{BB962C8B-B14F-4D97-AF65-F5344CB8AC3E}">
        <p14:creationId xmlns:p14="http://schemas.microsoft.com/office/powerpoint/2010/main" val="332340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orld Map Background.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0723999" cy="8043000"/>
          </a:xfrm>
          <a:prstGeom prst="rect">
            <a:avLst/>
          </a:prstGeom>
        </p:spPr>
      </p:pic>
      <p:pic>
        <p:nvPicPr>
          <p:cNvPr id="2" name="Picture 1" descr="Boy &amp; Su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92144" y="2527602"/>
            <a:ext cx="2956868" cy="2956868"/>
          </a:xfrm>
          <a:prstGeom prst="rect">
            <a:avLst/>
          </a:prstGeom>
        </p:spPr>
      </p:pic>
      <p:grpSp>
        <p:nvGrpSpPr>
          <p:cNvPr id="19" name="Group 18"/>
          <p:cNvGrpSpPr/>
          <p:nvPr/>
        </p:nvGrpSpPr>
        <p:grpSpPr>
          <a:xfrm>
            <a:off x="3660122" y="379127"/>
            <a:ext cx="3648518" cy="1645828"/>
            <a:chOff x="3660122" y="379127"/>
            <a:chExt cx="3648518" cy="1645828"/>
          </a:xfrm>
        </p:grpSpPr>
        <p:pic>
          <p:nvPicPr>
            <p:cNvPr id="11" name="Picture 10" descr="No Fire &amp; Arrow.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60122" y="518530"/>
              <a:ext cx="3648518" cy="1134713"/>
            </a:xfrm>
            <a:prstGeom prst="rect">
              <a:avLst/>
            </a:prstGeom>
          </p:spPr>
        </p:pic>
        <p:grpSp>
          <p:nvGrpSpPr>
            <p:cNvPr id="12" name="Group 11"/>
            <p:cNvGrpSpPr/>
            <p:nvPr/>
          </p:nvGrpSpPr>
          <p:grpSpPr>
            <a:xfrm>
              <a:off x="4395779" y="379127"/>
              <a:ext cx="1895777" cy="1645828"/>
              <a:chOff x="4273743" y="285634"/>
              <a:chExt cx="2167137" cy="1683401"/>
            </a:xfrm>
          </p:grpSpPr>
          <p:pic>
            <p:nvPicPr>
              <p:cNvPr id="13" name="Picture 12" descr="Database.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274138" y="427608"/>
                <a:ext cx="2166742" cy="1541427"/>
              </a:xfrm>
              <a:prstGeom prst="rect">
                <a:avLst/>
              </a:prstGeom>
            </p:spPr>
          </p:pic>
          <p:pic>
            <p:nvPicPr>
              <p:cNvPr id="14" name="Picture 13" descr="Database.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273743" y="285634"/>
                <a:ext cx="2166742" cy="152576"/>
              </a:xfrm>
              <a:prstGeom prst="rect">
                <a:avLst/>
              </a:prstGeom>
            </p:spPr>
          </p:pic>
        </p:grpSp>
      </p:grpSp>
      <p:pic>
        <p:nvPicPr>
          <p:cNvPr id="10" name="Picture 9" descr="Family Icon.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9100" y="3035299"/>
            <a:ext cx="1765300" cy="1760227"/>
          </a:xfrm>
          <a:prstGeom prst="rect">
            <a:avLst/>
          </a:prstGeom>
        </p:spPr>
      </p:pic>
      <p:grpSp>
        <p:nvGrpSpPr>
          <p:cNvPr id="16" name="Group 15"/>
          <p:cNvGrpSpPr/>
          <p:nvPr/>
        </p:nvGrpSpPr>
        <p:grpSpPr>
          <a:xfrm>
            <a:off x="3695699" y="5816600"/>
            <a:ext cx="3403585" cy="1606550"/>
            <a:chOff x="3436143" y="5722055"/>
            <a:chExt cx="3641974" cy="1646045"/>
          </a:xfrm>
        </p:grpSpPr>
        <p:pic>
          <p:nvPicPr>
            <p:cNvPr id="17" name="Picture 16" descr="Dollar &amp; Arrow.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436143" y="5722055"/>
              <a:ext cx="3641974" cy="1495638"/>
            </a:xfrm>
            <a:prstGeom prst="rect">
              <a:avLst/>
            </a:prstGeom>
          </p:spPr>
        </p:pic>
        <p:pic>
          <p:nvPicPr>
            <p:cNvPr id="18" name="Picture 17" descr="Dollar Icon.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556644" y="5804612"/>
              <a:ext cx="1607452" cy="1563488"/>
            </a:xfrm>
            <a:prstGeom prst="rect">
              <a:avLst/>
            </a:prstGeom>
          </p:spPr>
        </p:pic>
      </p:grpSp>
      <p:sp>
        <p:nvSpPr>
          <p:cNvPr id="20" name="TextBox 19"/>
          <p:cNvSpPr txBox="1"/>
          <p:nvPr/>
        </p:nvSpPr>
        <p:spPr>
          <a:xfrm>
            <a:off x="849055" y="817351"/>
            <a:ext cx="2806700" cy="1384995"/>
          </a:xfrm>
          <a:prstGeom prst="rect">
            <a:avLst/>
          </a:prstGeom>
          <a:noFill/>
        </p:spPr>
        <p:txBody>
          <a:bodyPr wrap="square" rtlCol="0">
            <a:spAutoFit/>
          </a:bodyPr>
          <a:lstStyle/>
          <a:p>
            <a:pPr algn="ctr"/>
            <a:r>
              <a:rPr lang="en-US" dirty="0" smtClean="0">
                <a:solidFill>
                  <a:schemeClr val="tx2"/>
                </a:solidFill>
              </a:rPr>
              <a:t>Sensors monitor and reinforce healthy behavior change and adaptive programming</a:t>
            </a:r>
            <a:endParaRPr lang="en-US" dirty="0">
              <a:solidFill>
                <a:schemeClr val="tx2"/>
              </a:solidFill>
            </a:endParaRPr>
          </a:p>
        </p:txBody>
      </p:sp>
      <p:sp>
        <p:nvSpPr>
          <p:cNvPr id="21" name="TextBox 20"/>
          <p:cNvSpPr txBox="1"/>
          <p:nvPr/>
        </p:nvSpPr>
        <p:spPr>
          <a:xfrm>
            <a:off x="815687" y="5560930"/>
            <a:ext cx="2806700" cy="1384995"/>
          </a:xfrm>
          <a:prstGeom prst="rect">
            <a:avLst/>
          </a:prstGeom>
          <a:noFill/>
        </p:spPr>
        <p:txBody>
          <a:bodyPr wrap="square" rtlCol="0">
            <a:spAutoFit/>
          </a:bodyPr>
          <a:lstStyle/>
          <a:p>
            <a:pPr algn="ctr"/>
            <a:r>
              <a:rPr lang="en-US" dirty="0" smtClean="0">
                <a:solidFill>
                  <a:schemeClr val="tx2"/>
                </a:solidFill>
              </a:rPr>
              <a:t>Payments are made to households and program implementer to sustain impact</a:t>
            </a:r>
            <a:endParaRPr lang="en-US" dirty="0">
              <a:solidFill>
                <a:schemeClr val="tx2"/>
              </a:solidFill>
            </a:endParaRPr>
          </a:p>
        </p:txBody>
      </p:sp>
      <p:sp>
        <p:nvSpPr>
          <p:cNvPr id="22" name="TextBox 21"/>
          <p:cNvSpPr txBox="1"/>
          <p:nvPr/>
        </p:nvSpPr>
        <p:spPr>
          <a:xfrm>
            <a:off x="7127008" y="6000528"/>
            <a:ext cx="2806700" cy="1061829"/>
          </a:xfrm>
          <a:prstGeom prst="rect">
            <a:avLst/>
          </a:prstGeom>
          <a:noFill/>
        </p:spPr>
        <p:txBody>
          <a:bodyPr wrap="square" rtlCol="0">
            <a:spAutoFit/>
          </a:bodyPr>
          <a:lstStyle/>
          <a:p>
            <a:pPr algn="ctr"/>
            <a:r>
              <a:rPr lang="en-US" dirty="0" smtClean="0">
                <a:solidFill>
                  <a:schemeClr val="tx2"/>
                </a:solidFill>
              </a:rPr>
              <a:t>Carbon credits and health impact credits calculated and sold</a:t>
            </a:r>
            <a:endParaRPr lang="en-US" dirty="0">
              <a:solidFill>
                <a:schemeClr val="tx2"/>
              </a:solidFill>
            </a:endParaRPr>
          </a:p>
        </p:txBody>
      </p:sp>
      <p:sp>
        <p:nvSpPr>
          <p:cNvPr id="23" name="TextBox 22"/>
          <p:cNvSpPr txBox="1"/>
          <p:nvPr/>
        </p:nvSpPr>
        <p:spPr>
          <a:xfrm>
            <a:off x="7378700" y="927100"/>
            <a:ext cx="2438400" cy="1061829"/>
          </a:xfrm>
          <a:prstGeom prst="rect">
            <a:avLst/>
          </a:prstGeom>
          <a:noFill/>
        </p:spPr>
        <p:txBody>
          <a:bodyPr wrap="square" rtlCol="0">
            <a:spAutoFit/>
          </a:bodyPr>
          <a:lstStyle/>
          <a:p>
            <a:pPr algn="ctr"/>
            <a:r>
              <a:rPr lang="en-US" dirty="0" smtClean="0">
                <a:solidFill>
                  <a:schemeClr val="tx2"/>
                </a:solidFill>
              </a:rPr>
              <a:t>Health impact modeled from RCT and adoption data</a:t>
            </a:r>
            <a:endParaRPr lang="en-US" dirty="0">
              <a:solidFill>
                <a:schemeClr val="tx2"/>
              </a:solidFill>
            </a:endParaRPr>
          </a:p>
        </p:txBody>
      </p:sp>
      <p:pic>
        <p:nvPicPr>
          <p:cNvPr id="4" name="Picture 3" descr="Water Filter Cookstove &amp; Arrow.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903446" y="2209799"/>
            <a:ext cx="1779383" cy="3147495"/>
          </a:xfrm>
          <a:prstGeom prst="rect">
            <a:avLst/>
          </a:prstGeom>
        </p:spPr>
      </p:pic>
      <p:grpSp>
        <p:nvGrpSpPr>
          <p:cNvPr id="27" name="Group 26"/>
          <p:cNvGrpSpPr/>
          <p:nvPr/>
        </p:nvGrpSpPr>
        <p:grpSpPr>
          <a:xfrm>
            <a:off x="8536299" y="2891300"/>
            <a:ext cx="2541710" cy="2181265"/>
            <a:chOff x="8413628" y="2905731"/>
            <a:chExt cx="2541710" cy="2181265"/>
          </a:xfrm>
        </p:grpSpPr>
        <p:pic>
          <p:nvPicPr>
            <p:cNvPr id="24" name="Picture 23"/>
            <p:cNvPicPr>
              <a:picLocks noChangeAspect="1"/>
            </p:cNvPicPr>
            <p:nvPr/>
          </p:nvPicPr>
          <p:blipFill>
            <a:blip r:embed="rId12">
              <a:extLst>
                <a:ext uri="{BEBA8EAE-BF5A-486C-A8C5-ECC9F3942E4B}">
                  <a14:imgProps xmlns:a14="http://schemas.microsoft.com/office/drawing/2010/main">
                    <a14:imgLayer r:embed="rId13">
                      <a14:imgEffect>
                        <a14:backgroundRemoval t="6402" b="93598" l="9091" r="89796">
                          <a14:foregroundMark x1="40260" y1="10375" x2="17254" y2="33333"/>
                          <a14:foregroundMark x1="17254" y1="34879" x2="22449" y2="71744"/>
                          <a14:foregroundMark x1="22449" y1="71744" x2="44712" y2="85651"/>
                          <a14:foregroundMark x1="44712" y1="85651" x2="62709" y2="73289"/>
                          <a14:foregroundMark x1="62709" y1="73289" x2="74026" y2="49007"/>
                          <a14:foregroundMark x1="74026" y1="49007" x2="72913" y2="31788"/>
                          <a14:foregroundMark x1="72913" y1="31788" x2="58627" y2="18102"/>
                        </a14:backgroundRemoval>
                      </a14:imgEffect>
                    </a14:imgLayer>
                  </a14:imgProps>
                </a:ext>
              </a:extLst>
            </a:blip>
            <a:stretch>
              <a:fillRect/>
            </a:stretch>
          </p:blipFill>
          <p:spPr>
            <a:xfrm>
              <a:off x="8413628" y="2905731"/>
              <a:ext cx="2541710" cy="2181265"/>
            </a:xfrm>
            <a:prstGeom prst="rect">
              <a:avLst/>
            </a:prstGeom>
          </p:spPr>
        </p:pic>
        <p:sp>
          <p:nvSpPr>
            <p:cNvPr id="25" name="Rectangle 24"/>
            <p:cNvSpPr/>
            <p:nvPr/>
          </p:nvSpPr>
          <p:spPr>
            <a:xfrm>
              <a:off x="8744221" y="3548668"/>
              <a:ext cx="1778450" cy="707886"/>
            </a:xfrm>
            <a:prstGeom prst="rect">
              <a:avLst/>
            </a:prstGeom>
          </p:spPr>
          <p:txBody>
            <a:bodyPr wrap="square">
              <a:spAutoFit/>
            </a:bodyPr>
            <a:lstStyle/>
            <a:p>
              <a:pPr algn="ctr"/>
              <a:r>
                <a:rPr lang="en-US" sz="2000" b="1" dirty="0" smtClean="0">
                  <a:solidFill>
                    <a:schemeClr val="bg1"/>
                  </a:solidFill>
                </a:rPr>
                <a:t>HEALTH</a:t>
              </a:r>
            </a:p>
            <a:p>
              <a:pPr algn="ctr"/>
              <a:r>
                <a:rPr lang="en-US" sz="2000" b="1" dirty="0" smtClean="0">
                  <a:solidFill>
                    <a:schemeClr val="bg1"/>
                  </a:solidFill>
                </a:rPr>
                <a:t>CREDITS</a:t>
              </a:r>
              <a:endParaRPr lang="en-US" sz="2000" b="1" dirty="0">
                <a:solidFill>
                  <a:schemeClr val="bg1"/>
                </a:solidFill>
              </a:endParaRPr>
            </a:p>
          </p:txBody>
        </p:sp>
      </p:grpSp>
      <p:pic>
        <p:nvPicPr>
          <p:cNvPr id="3" name="Picture 2" descr="Carbon Credit &amp; Arrow.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376369" y="2208057"/>
            <a:ext cx="1833968" cy="3773600"/>
          </a:xfrm>
          <a:prstGeom prst="rect">
            <a:avLst/>
          </a:prstGeom>
        </p:spPr>
      </p:pic>
    </p:spTree>
    <p:extLst>
      <p:ext uri="{BB962C8B-B14F-4D97-AF65-F5344CB8AC3E}">
        <p14:creationId xmlns:p14="http://schemas.microsoft.com/office/powerpoint/2010/main" val="186502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dissolv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ssolve">
                                      <p:cBhvr>
                                        <p:cTn id="26" dur="500"/>
                                        <p:tgtEl>
                                          <p:spTgt spid="3"/>
                                        </p:tgtEl>
                                      </p:cBhvr>
                                    </p:animEffect>
                                  </p:childTnLst>
                                </p:cTn>
                              </p:par>
                              <p:par>
                                <p:cTn id="27" presetID="9"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dissolve">
                                      <p:cBhvr>
                                        <p:cTn id="29" dur="500"/>
                                        <p:tgtEl>
                                          <p:spTgt spid="27"/>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ssolv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ssolve">
                                      <p:cBhvr>
                                        <p:cTn id="37" dur="500"/>
                                        <p:tgtEl>
                                          <p:spTgt spid="16"/>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dissolve">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847" y="2430061"/>
            <a:ext cx="9933018" cy="538690"/>
          </a:xfrm>
        </p:spPr>
        <p:txBody>
          <a:bodyPr/>
          <a:lstStyle/>
          <a:p>
            <a:pPr algn="ctr"/>
            <a:r>
              <a:rPr lang="en-US" dirty="0" smtClean="0"/>
              <a:t>Combining Sensors and Cloud Dashboards with Technician Repair Services in a Longitudinal Study of Water Pumps in Rwanda</a:t>
            </a:r>
            <a:endParaRPr lang="en-US" dirty="0"/>
          </a:p>
        </p:txBody>
      </p:sp>
    </p:spTree>
    <p:extLst>
      <p:ext uri="{BB962C8B-B14F-4D97-AF65-F5344CB8AC3E}">
        <p14:creationId xmlns:p14="http://schemas.microsoft.com/office/powerpoint/2010/main" val="214395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249.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79384" y="208085"/>
            <a:ext cx="3982340" cy="2744751"/>
          </a:xfrm>
          <a:prstGeom prst="rect">
            <a:avLst/>
          </a:prstGeom>
          <a:ln>
            <a:noFill/>
          </a:ln>
          <a:effectLst>
            <a:outerShdw blurRad="292100" dist="139700" dir="2700000" algn="tl" rotWithShape="0">
              <a:srgbClr val="333333">
                <a:alpha val="65000"/>
              </a:srgbClr>
            </a:outerShdw>
          </a:effectLst>
        </p:spPr>
      </p:pic>
      <p:pic>
        <p:nvPicPr>
          <p:cNvPr id="5" name="Picture 4" descr="P1130253.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1348" y="1987581"/>
            <a:ext cx="9828976" cy="53887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649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Water pump.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7552" y="3198335"/>
            <a:ext cx="1495090" cy="1454838"/>
          </a:xfrm>
          <a:prstGeom prst="rect">
            <a:avLst/>
          </a:prstGeom>
        </p:spPr>
      </p:pic>
      <p:pic>
        <p:nvPicPr>
          <p:cNvPr id="1026" name="Picture 2" descr="C:\Users\Amy.Lawson\Desktop\Error Pump Blu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12660" y="1468399"/>
            <a:ext cx="6210858" cy="52216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Maintenence Icon.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22486" y="3203087"/>
            <a:ext cx="1474061" cy="1447425"/>
          </a:xfrm>
          <a:prstGeom prst="rect">
            <a:avLst/>
          </a:prstGeom>
        </p:spPr>
      </p:pic>
      <p:pic>
        <p:nvPicPr>
          <p:cNvPr id="8" name="Picture 7" descr="Error Pump Red.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13865" y="1468398"/>
            <a:ext cx="6210858" cy="5221608"/>
          </a:xfrm>
          <a:prstGeom prst="rect">
            <a:avLst/>
          </a:prstGeom>
        </p:spPr>
      </p:pic>
      <p:grpSp>
        <p:nvGrpSpPr>
          <p:cNvPr id="2" name="Group 1"/>
          <p:cNvGrpSpPr/>
          <p:nvPr/>
        </p:nvGrpSpPr>
        <p:grpSpPr>
          <a:xfrm>
            <a:off x="4310877" y="773394"/>
            <a:ext cx="2170433" cy="1708858"/>
            <a:chOff x="4154787" y="879819"/>
            <a:chExt cx="2170433" cy="1708858"/>
          </a:xfrm>
        </p:grpSpPr>
        <p:pic>
          <p:nvPicPr>
            <p:cNvPr id="5" name="Picture 4" descr="Database.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158478" y="1014529"/>
              <a:ext cx="2166742" cy="1574148"/>
            </a:xfrm>
            <a:prstGeom prst="rect">
              <a:avLst/>
            </a:prstGeom>
          </p:spPr>
        </p:pic>
        <p:pic>
          <p:nvPicPr>
            <p:cNvPr id="9" name="Picture 8" descr="Database.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154787" y="879819"/>
              <a:ext cx="2166742" cy="148899"/>
            </a:xfrm>
            <a:prstGeom prst="rect">
              <a:avLst/>
            </a:prstGeom>
          </p:spPr>
        </p:pic>
      </p:grpSp>
      <p:grpSp>
        <p:nvGrpSpPr>
          <p:cNvPr id="6" name="Group 5"/>
          <p:cNvGrpSpPr/>
          <p:nvPr/>
        </p:nvGrpSpPr>
        <p:grpSpPr>
          <a:xfrm>
            <a:off x="3533316" y="2589535"/>
            <a:ext cx="3687167" cy="2773991"/>
            <a:chOff x="2036994" y="1929733"/>
            <a:chExt cx="5467290" cy="3703384"/>
          </a:xfrm>
        </p:grpSpPr>
        <p:pic>
          <p:nvPicPr>
            <p:cNvPr id="3" name="Picture 2" descr="DSC_5767.JPG"/>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4119" b="93021" l="0" r="96585"/>
                      </a14:imgEffect>
                    </a14:imgLayer>
                  </a14:imgProps>
                </a:ext>
                <a:ext uri="{28A0092B-C50C-407E-A947-70E740481C1C}">
                  <a14:useLocalDpi xmlns:a14="http://schemas.microsoft.com/office/drawing/2010/main"/>
                </a:ext>
              </a:extLst>
            </a:blip>
            <a:srcRect/>
            <a:stretch/>
          </p:blipFill>
          <p:spPr>
            <a:xfrm>
              <a:off x="4718184" y="2017530"/>
              <a:ext cx="2786100" cy="3614630"/>
            </a:xfrm>
            <a:prstGeom prst="rect">
              <a:avLst/>
            </a:prstGeom>
          </p:spPr>
        </p:pic>
        <p:pic>
          <p:nvPicPr>
            <p:cNvPr id="4" name="Picture 3" descr="DSC_5767.JPG"/>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4634" b="94794" l="5493" r="100000"/>
                      </a14:imgEffect>
                    </a14:imgLayer>
                  </a14:imgProps>
                </a:ext>
                <a:ext uri="{28A0092B-C50C-407E-A947-70E740481C1C}">
                  <a14:useLocalDpi xmlns:a14="http://schemas.microsoft.com/office/drawing/2010/main"/>
                </a:ext>
              </a:extLst>
            </a:blip>
            <a:srcRect/>
            <a:stretch/>
          </p:blipFill>
          <p:spPr>
            <a:xfrm>
              <a:off x="2036994" y="1929733"/>
              <a:ext cx="2815994" cy="3703384"/>
            </a:xfrm>
            <a:prstGeom prst="rect">
              <a:avLst/>
            </a:prstGeom>
          </p:spPr>
        </p:pic>
      </p:grpSp>
    </p:spTree>
    <p:extLst>
      <p:ext uri="{BB962C8B-B14F-4D97-AF65-F5344CB8AC3E}">
        <p14:creationId xmlns:p14="http://schemas.microsoft.com/office/powerpoint/2010/main" val="257305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35" presetClass="emph" presetSubtype="0" fill="hold" nodeType="withEffect">
                                  <p:stCondLst>
                                    <p:cond delay="0"/>
                                  </p:stCondLst>
                                  <p:childTnLst>
                                    <p:anim calcmode="discrete" valueType="str">
                                      <p:cBhvr>
                                        <p:cTn id="13" dur="1000" fill="hold"/>
                                        <p:tgtEl>
                                          <p:spTgt spid="8"/>
                                        </p:tgtEl>
                                        <p:attrNameLst>
                                          <p:attrName>style.visibility</p:attrName>
                                        </p:attrNameLst>
                                      </p:cBhvr>
                                      <p:tavLst>
                                        <p:tav tm="0">
                                          <p:val>
                                            <p:strVal val="hidden"/>
                                          </p:val>
                                        </p:tav>
                                        <p:tav tm="50000">
                                          <p:val>
                                            <p:strVal val="visible"/>
                                          </p:val>
                                        </p:tav>
                                      </p:tavLst>
                                    </p:anim>
                                  </p:childTnLst>
                                </p:cTn>
                              </p:par>
                            </p:childTnLst>
                          </p:cTn>
                        </p:par>
                        <p:par>
                          <p:cTn id="14" fill="hold">
                            <p:stCondLst>
                              <p:cond delay="1000"/>
                            </p:stCondLst>
                            <p:childTnLst>
                              <p:par>
                                <p:cTn id="15" presetID="35" presetClass="emph" presetSubtype="0" fill="hold" nodeType="afterEffect">
                                  <p:stCondLst>
                                    <p:cond delay="0"/>
                                  </p:stCondLst>
                                  <p:childTnLst>
                                    <p:anim calcmode="discrete" valueType="str">
                                      <p:cBhvr>
                                        <p:cTn id="16" dur="1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aterPumpFuncSlower.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78345"/>
            <a:ext cx="10688638" cy="6749380"/>
          </a:xfrm>
          <a:prstGeom prst="rect">
            <a:avLst/>
          </a:prstGeom>
        </p:spPr>
      </p:pic>
    </p:spTree>
    <p:extLst>
      <p:ext uri="{BB962C8B-B14F-4D97-AF65-F5344CB8AC3E}">
        <p14:creationId xmlns:p14="http://schemas.microsoft.com/office/powerpoint/2010/main" val="374113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orld Map Backgroun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0723999" cy="8043000"/>
          </a:xfrm>
          <a:prstGeom prst="rect">
            <a:avLst/>
          </a:prstGeom>
        </p:spPr>
      </p:pic>
      <p:pic>
        <p:nvPicPr>
          <p:cNvPr id="2" name="Picture 1" descr="Dollar Icon.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988" y="2477181"/>
            <a:ext cx="1607452" cy="1563488"/>
          </a:xfrm>
          <a:prstGeom prst="rect">
            <a:avLst/>
          </a:prstGeom>
        </p:spPr>
      </p:pic>
      <p:pic>
        <p:nvPicPr>
          <p:cNvPr id="3" name="Picture 2" descr="Cookstov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9103" y="3135672"/>
            <a:ext cx="1442573" cy="1403735"/>
          </a:xfrm>
          <a:prstGeom prst="rect">
            <a:avLst/>
          </a:prstGeom>
        </p:spPr>
      </p:pic>
      <p:pic>
        <p:nvPicPr>
          <p:cNvPr id="4" name="Picture 3" descr="Arrow 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19025" y="2289042"/>
            <a:ext cx="2057316" cy="624120"/>
          </a:xfrm>
          <a:prstGeom prst="rect">
            <a:avLst/>
          </a:prstGeom>
        </p:spPr>
      </p:pic>
      <p:pic>
        <p:nvPicPr>
          <p:cNvPr id="5" name="Picture 4" descr="Water Filter.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67029" y="1536478"/>
            <a:ext cx="1445330" cy="1407035"/>
          </a:xfrm>
          <a:prstGeom prst="rect">
            <a:avLst/>
          </a:prstGeom>
        </p:spPr>
      </p:pic>
      <p:pic>
        <p:nvPicPr>
          <p:cNvPr id="6" name="Picture 5" descr="Toilet Icon.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29333" y="4891648"/>
            <a:ext cx="1472499" cy="1433484"/>
          </a:xfrm>
          <a:prstGeom prst="rect">
            <a:avLst/>
          </a:prstGeom>
        </p:spPr>
      </p:pic>
      <p:pic>
        <p:nvPicPr>
          <p:cNvPr id="7" name="Picture 6" descr="Water pump.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33338" y="4970040"/>
            <a:ext cx="1440024" cy="1401254"/>
          </a:xfrm>
          <a:prstGeom prst="rect">
            <a:avLst/>
          </a:prstGeom>
        </p:spPr>
      </p:pic>
      <p:pic>
        <p:nvPicPr>
          <p:cNvPr id="10" name="Picture 9" descr="Solar Energy.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001503" y="3245421"/>
            <a:ext cx="1548344" cy="1505124"/>
          </a:xfrm>
          <a:prstGeom prst="rect">
            <a:avLst/>
          </a:prstGeom>
        </p:spPr>
      </p:pic>
      <p:pic>
        <p:nvPicPr>
          <p:cNvPr id="14" name="Picture 13" descr="Arrow 2.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710156" y="4590403"/>
            <a:ext cx="2019215" cy="612561"/>
          </a:xfrm>
          <a:prstGeom prst="rect">
            <a:avLst/>
          </a:prstGeom>
        </p:spPr>
      </p:pic>
      <p:pic>
        <p:nvPicPr>
          <p:cNvPr id="15" name="Picture 14" descr="Family Icon.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05656" y="2085221"/>
            <a:ext cx="2126092" cy="2119983"/>
          </a:xfrm>
          <a:prstGeom prst="rect">
            <a:avLst/>
          </a:prstGeom>
        </p:spPr>
      </p:pic>
      <p:pic>
        <p:nvPicPr>
          <p:cNvPr id="16" name="Picture 15" descr="Boy &amp; Question.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377751" y="2116579"/>
            <a:ext cx="1901602" cy="3637380"/>
          </a:xfrm>
          <a:prstGeom prst="rect">
            <a:avLst/>
          </a:prstGeom>
        </p:spPr>
      </p:pic>
    </p:spTree>
    <p:extLst>
      <p:ext uri="{BB962C8B-B14F-4D97-AF65-F5344CB8AC3E}">
        <p14:creationId xmlns:p14="http://schemas.microsoft.com/office/powerpoint/2010/main" val="124198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10" presetClass="entr" presetSubtype="0" fill="hold" nodeType="afterEffect">
                                  <p:stCondLst>
                                    <p:cond delay="1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1100"/>
                            </p:stCondLst>
                            <p:childTnLst>
                              <p:par>
                                <p:cTn id="23" presetID="10" presetClass="entr" presetSubtype="0" fill="hold" nodeType="afterEffect">
                                  <p:stCondLst>
                                    <p:cond delay="1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par>
                          <p:cTn id="26" fill="hold">
                            <p:stCondLst>
                              <p:cond delay="1700"/>
                            </p:stCondLst>
                            <p:childTnLst>
                              <p:par>
                                <p:cTn id="27" presetID="10" presetClass="entr" presetSubtype="0" fill="hold" nodeType="afterEffect">
                                  <p:stCondLst>
                                    <p:cond delay="1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par>
                          <p:cTn id="30" fill="hold">
                            <p:stCondLst>
                              <p:cond delay="2300"/>
                            </p:stCondLst>
                            <p:childTnLst>
                              <p:par>
                                <p:cTn id="31" presetID="10" presetClass="entr" presetSubtype="0" fill="hold" nodeType="afterEffect">
                                  <p:stCondLst>
                                    <p:cond delay="10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nodeType="withEffect">
                                  <p:stCondLst>
                                    <p:cond delay="10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d_failure.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8279" y="2018730"/>
            <a:ext cx="10002400" cy="5258823"/>
          </a:xfrm>
          <a:prstGeom prst="rect">
            <a:avLst/>
          </a:prstGeom>
        </p:spPr>
      </p:pic>
      <p:sp>
        <p:nvSpPr>
          <p:cNvPr id="216" name="Shape 216"/>
          <p:cNvSpPr>
            <a:spLocks noGrp="1"/>
          </p:cNvSpPr>
          <p:nvPr>
            <p:ph type="title"/>
          </p:nvPr>
        </p:nvSpPr>
        <p:spPr>
          <a:xfrm>
            <a:off x="547530" y="305472"/>
            <a:ext cx="9253045" cy="1270600"/>
          </a:xfrm>
          <a:prstGeom prst="rect">
            <a:avLst/>
          </a:prstGeom>
        </p:spPr>
        <p:txBody>
          <a:bodyPr/>
          <a:lstStyle>
            <a:lvl1pPr defTabSz="467359">
              <a:defRPr sz="6400"/>
            </a:lvl1pPr>
          </a:lstStyle>
          <a:p>
            <a:r>
              <a:rPr sz="4400" dirty="0"/>
              <a:t>A Vision for Learner-Assisted </a:t>
            </a:r>
            <a:r>
              <a:rPr sz="4400" dirty="0" smtClean="0"/>
              <a:t>Predictive </a:t>
            </a:r>
            <a:r>
              <a:rPr sz="4400" dirty="0"/>
              <a:t>Pump Maintenance</a:t>
            </a:r>
          </a:p>
        </p:txBody>
      </p:sp>
      <p:sp>
        <p:nvSpPr>
          <p:cNvPr id="217" name="Shape 217"/>
          <p:cNvSpPr/>
          <p:nvPr/>
        </p:nvSpPr>
        <p:spPr>
          <a:xfrm>
            <a:off x="1157936" y="2153695"/>
            <a:ext cx="9359858" cy="3989838"/>
          </a:xfrm>
          <a:prstGeom prst="rect">
            <a:avLst/>
          </a:prstGeom>
          <a:solidFill>
            <a:srgbClr val="FFFFFF"/>
          </a:solidFill>
          <a:ln w="12700">
            <a:miter lim="400000"/>
          </a:ln>
        </p:spPr>
        <p:txBody>
          <a:bodyPr lIns="40737" tIns="40737" rIns="40737" bIns="40737" anchor="ctr"/>
          <a:lstStyle/>
          <a:p>
            <a:pPr>
              <a:defRPr sz="2400">
                <a:solidFill>
                  <a:srgbClr val="FFFFFF"/>
                </a:solidFill>
              </a:defRPr>
            </a:pPr>
            <a:endParaRPr/>
          </a:p>
        </p:txBody>
      </p:sp>
      <p:sp>
        <p:nvSpPr>
          <p:cNvPr id="218" name="Shape 218"/>
          <p:cNvSpPr/>
          <p:nvPr/>
        </p:nvSpPr>
        <p:spPr>
          <a:xfrm>
            <a:off x="1160829" y="2153695"/>
            <a:ext cx="9151095" cy="3989838"/>
          </a:xfrm>
          <a:prstGeom prst="rect">
            <a:avLst/>
          </a:prstGeom>
          <a:ln w="12700">
            <a:solidFill>
              <a:srgbClr val="000000"/>
            </a:solidFill>
            <a:miter lim="400000"/>
          </a:ln>
        </p:spPr>
        <p:txBody>
          <a:bodyPr lIns="40737" tIns="40737" rIns="40737" bIns="40737" anchor="ctr"/>
          <a:lstStyle/>
          <a:p>
            <a:pPr>
              <a:defRPr sz="2400">
                <a:solidFill>
                  <a:srgbClr val="FFFFFF"/>
                </a:solidFill>
              </a:defRPr>
            </a:pPr>
            <a:endParaRPr/>
          </a:p>
        </p:txBody>
      </p:sp>
      <p:sp>
        <p:nvSpPr>
          <p:cNvPr id="219" name="Shape 219"/>
          <p:cNvSpPr/>
          <p:nvPr/>
        </p:nvSpPr>
        <p:spPr>
          <a:xfrm>
            <a:off x="1226857" y="4148613"/>
            <a:ext cx="9019040" cy="1"/>
          </a:xfrm>
          <a:prstGeom prst="line">
            <a:avLst/>
          </a:prstGeom>
          <a:ln w="38100">
            <a:solidFill>
              <a:schemeClr val="accent5"/>
            </a:solidFill>
            <a:custDash>
              <a:ds d="200000" sp="200000"/>
            </a:custDash>
            <a:miter lim="400000"/>
          </a:ln>
        </p:spPr>
        <p:txBody>
          <a:bodyPr lIns="40737" tIns="40737" rIns="40737" bIns="40737" anchor="ctr"/>
          <a:lstStyle/>
          <a:p>
            <a:pPr>
              <a:defRPr sz="2400"/>
            </a:pPr>
            <a:endParaRPr/>
          </a:p>
        </p:txBody>
      </p:sp>
      <p:sp>
        <p:nvSpPr>
          <p:cNvPr id="220" name="Shape 220"/>
          <p:cNvSpPr/>
          <p:nvPr/>
        </p:nvSpPr>
        <p:spPr>
          <a:xfrm>
            <a:off x="1206592" y="3832091"/>
            <a:ext cx="3675163" cy="359269"/>
          </a:xfrm>
          <a:prstGeom prst="rect">
            <a:avLst/>
          </a:prstGeom>
          <a:ln w="12700">
            <a:miter lim="400000"/>
          </a:ln>
          <a:extLst>
            <a:ext uri="{C572A759-6A51-4108-AA02-DFA0A04FC94B}">
              <ma14:wrappingTextBoxFlag xmlns:ma14="http://schemas.microsoft.com/office/mac/drawingml/2011/main" val="1"/>
            </a:ext>
          </a:extLst>
        </p:spPr>
        <p:txBody>
          <a:bodyPr wrap="none" lIns="40737" tIns="40737" rIns="40737" bIns="40737" anchor="ctr">
            <a:spAutoFit/>
          </a:bodyPr>
          <a:lstStyle>
            <a:lvl1pPr algn="l">
              <a:defRPr sz="1800">
                <a:solidFill>
                  <a:schemeClr val="accent5"/>
                </a:solidFill>
                <a:latin typeface="Helvetica"/>
                <a:ea typeface="Helvetica"/>
                <a:cs typeface="Helvetica"/>
                <a:sym typeface="Helvetica"/>
              </a:defRPr>
            </a:lvl1pPr>
          </a:lstStyle>
          <a:p>
            <a:r>
              <a:t>threshold for maintenance dispatch</a:t>
            </a:r>
          </a:p>
        </p:txBody>
      </p:sp>
    </p:spTree>
    <p:extLst>
      <p:ext uri="{BB962C8B-B14F-4D97-AF65-F5344CB8AC3E}">
        <p14:creationId xmlns:p14="http://schemas.microsoft.com/office/powerpoint/2010/main" val="1320446786"/>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414010 -0.000137" pathEditMode="relative">
                                      <p:cBhvr>
                                        <p:cTn id="6" dur="10000" fill="hold"/>
                                        <p:tgtEl>
                                          <p:spTgt spid="21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nodeType="clickEffect">
                                  <p:stCondLst>
                                    <p:cond delay="0"/>
                                  </p:stCondLst>
                                  <p:childTnLst>
                                    <p:animMotion origin="layout" path="M 0.414010 -0.000137 L 0.908020 -0.000012" pathEditMode="relative">
                                      <p:cBhvr>
                                        <p:cTn id="10" dur="10000" fill="hold"/>
                                        <p:tgtEl>
                                          <p:spTgt spid="2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695" y="2430061"/>
            <a:ext cx="9253045" cy="538690"/>
          </a:xfrm>
        </p:spPr>
        <p:txBody>
          <a:bodyPr/>
          <a:lstStyle/>
          <a:p>
            <a:pPr algn="ctr"/>
            <a:r>
              <a:rPr lang="en-US" dirty="0" smtClean="0"/>
              <a:t>Sanitation Intervention Utilization </a:t>
            </a:r>
            <a:br>
              <a:rPr lang="en-US" dirty="0" smtClean="0"/>
            </a:br>
            <a:r>
              <a:rPr lang="en-US" dirty="0" smtClean="0"/>
              <a:t>and Service Delivery</a:t>
            </a:r>
            <a:endParaRPr lang="en-US" dirty="0"/>
          </a:p>
        </p:txBody>
      </p:sp>
    </p:spTree>
    <p:extLst>
      <p:ext uri="{BB962C8B-B14F-4D97-AF65-F5344CB8AC3E}">
        <p14:creationId xmlns:p14="http://schemas.microsoft.com/office/powerpoint/2010/main" val="174219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26015" y="1702705"/>
            <a:ext cx="4013454" cy="4391562"/>
          </a:xfrm>
        </p:spPr>
        <p:txBody>
          <a:bodyPr/>
          <a:lstStyle/>
          <a:p>
            <a:pPr marL="285750" indent="-285750">
              <a:buFont typeface="Arial"/>
              <a:buChar char="•"/>
            </a:pPr>
            <a:r>
              <a:rPr lang="en-US" sz="2000" b="0" dirty="0" smtClean="0"/>
              <a:t>2-week installation periods.</a:t>
            </a:r>
          </a:p>
          <a:p>
            <a:pPr marL="285750" indent="-285750">
              <a:buFont typeface="Arial"/>
              <a:buChar char="•"/>
            </a:pPr>
            <a:endParaRPr lang="en-US" sz="2000" b="0" dirty="0" smtClean="0"/>
          </a:p>
          <a:p>
            <a:pPr marL="285750" indent="-285750">
              <a:buFont typeface="Arial"/>
              <a:buChar char="•"/>
            </a:pPr>
            <a:r>
              <a:rPr lang="en-US" sz="2000" b="0" dirty="0" smtClean="0"/>
              <a:t>Comparison of concurrent survey responses.</a:t>
            </a:r>
          </a:p>
          <a:p>
            <a:pPr marL="285750" indent="-285750">
              <a:buFont typeface="Arial"/>
              <a:buChar char="•"/>
            </a:pPr>
            <a:endParaRPr lang="en-US" sz="2000" b="0" dirty="0" smtClean="0"/>
          </a:p>
          <a:p>
            <a:pPr marL="285750" indent="-285750">
              <a:buFont typeface="Arial"/>
              <a:buChar char="•"/>
            </a:pPr>
            <a:r>
              <a:rPr lang="en-US" sz="2000" b="0" dirty="0" smtClean="0"/>
              <a:t>Mean reported use was 2x sensor-detected use. </a:t>
            </a:r>
          </a:p>
          <a:p>
            <a:pPr marL="285750" indent="-285750">
              <a:buFont typeface="Arial"/>
              <a:buChar char="•"/>
            </a:pPr>
            <a:endParaRPr lang="en-US" sz="2000" b="0" dirty="0" smtClean="0"/>
          </a:p>
          <a:p>
            <a:pPr marL="285750" indent="-285750">
              <a:buFont typeface="Arial"/>
              <a:buChar char="•"/>
            </a:pPr>
            <a:r>
              <a:rPr lang="en-US" sz="2000" b="0" dirty="0" smtClean="0"/>
              <a:t>Poor agreement between survey and sensor data. </a:t>
            </a:r>
          </a:p>
          <a:p>
            <a:pPr marL="285750" indent="-285750">
              <a:buFont typeface="Arial"/>
              <a:buChar char="•"/>
            </a:pPr>
            <a:endParaRPr lang="en-US" sz="2000" b="0" dirty="0"/>
          </a:p>
        </p:txBody>
      </p:sp>
      <p:sp>
        <p:nvSpPr>
          <p:cNvPr id="3" name="Title 2"/>
          <p:cNvSpPr>
            <a:spLocks noGrp="1"/>
          </p:cNvSpPr>
          <p:nvPr>
            <p:ph type="title"/>
          </p:nvPr>
        </p:nvSpPr>
        <p:spPr>
          <a:xfrm>
            <a:off x="807299" y="235501"/>
            <a:ext cx="9253045" cy="538690"/>
          </a:xfrm>
        </p:spPr>
        <p:txBody>
          <a:bodyPr/>
          <a:lstStyle/>
          <a:p>
            <a:r>
              <a:rPr lang="en-US" dirty="0" smtClean="0"/>
              <a:t>Latrine Use Monitoring </a:t>
            </a:r>
            <a:r>
              <a:rPr lang="mr-IN" dirty="0" smtClean="0"/>
              <a:t>–</a:t>
            </a:r>
            <a:r>
              <a:rPr lang="en-US" dirty="0" smtClean="0"/>
              <a:t> India</a:t>
            </a:r>
            <a:endParaRPr lang="en-US" dirty="0"/>
          </a:p>
        </p:txBody>
      </p:sp>
      <p:sp>
        <p:nvSpPr>
          <p:cNvPr id="16" name="TextBox 15"/>
          <p:cNvSpPr txBox="1"/>
          <p:nvPr/>
        </p:nvSpPr>
        <p:spPr>
          <a:xfrm>
            <a:off x="5012954" y="6246337"/>
            <a:ext cx="5405281" cy="415498"/>
          </a:xfrm>
          <a:prstGeom prst="rect">
            <a:avLst/>
          </a:prstGeom>
          <a:noFill/>
        </p:spPr>
        <p:txBody>
          <a:bodyPr wrap="square" rtlCol="0">
            <a:spAutoFit/>
          </a:bodyPr>
          <a:lstStyle/>
          <a:p>
            <a:r>
              <a:rPr lang="en-US" dirty="0" err="1" smtClean="0"/>
              <a:t>Sinha</a:t>
            </a:r>
            <a:r>
              <a:rPr lang="en-US" dirty="0" smtClean="0"/>
              <a:t>, Nagel, Thomas et al, 2016, AJTMH</a:t>
            </a:r>
            <a:endParaRPr lang="en-US" dirty="0"/>
          </a:p>
        </p:txBody>
      </p:sp>
      <p:pic>
        <p:nvPicPr>
          <p:cNvPr id="5" name="Picture 4"/>
          <p:cNvPicPr>
            <a:picLocks noChangeAspect="1"/>
          </p:cNvPicPr>
          <p:nvPr/>
        </p:nvPicPr>
        <p:blipFill>
          <a:blip r:embed="rId2"/>
          <a:stretch>
            <a:fillRect/>
          </a:stretch>
        </p:blipFill>
        <p:spPr>
          <a:xfrm>
            <a:off x="4958493" y="1426014"/>
            <a:ext cx="4850443" cy="47604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683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a:xfrm>
            <a:off x="654646" y="1160271"/>
            <a:ext cx="9253045" cy="3279942"/>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593437" y="351377"/>
            <a:ext cx="9253045" cy="538690"/>
          </a:xfrm>
        </p:spPr>
        <p:txBody>
          <a:bodyPr/>
          <a:lstStyle/>
          <a:p>
            <a:r>
              <a:rPr lang="en-US" dirty="0" err="1" smtClean="0"/>
              <a:t>Sanergy</a:t>
            </a:r>
            <a:r>
              <a:rPr lang="en-US" dirty="0" smtClean="0"/>
              <a:t> Inc – Operations QAQC</a:t>
            </a:r>
            <a:endParaRPr lang="en-US" dirty="0"/>
          </a:p>
        </p:txBody>
      </p:sp>
      <p:pic>
        <p:nvPicPr>
          <p:cNvPr id="5" name="Picture 4"/>
          <p:cNvPicPr>
            <a:picLocks noChangeAspect="1"/>
          </p:cNvPicPr>
          <p:nvPr/>
        </p:nvPicPr>
        <p:blipFill>
          <a:blip r:embed="rId3"/>
          <a:stretch>
            <a:fillRect/>
          </a:stretch>
        </p:blipFill>
        <p:spPr>
          <a:xfrm>
            <a:off x="5400208" y="3672401"/>
            <a:ext cx="4978070" cy="3640678"/>
          </a:xfrm>
          <a:prstGeom prst="rect">
            <a:avLst/>
          </a:prstGeom>
          <a:ln>
            <a:noFill/>
          </a:ln>
          <a:effectLst>
            <a:outerShdw blurRad="292100" dist="139700" dir="2700000" algn="tl" rotWithShape="0">
              <a:srgbClr val="333333">
                <a:alpha val="65000"/>
              </a:srgbClr>
            </a:outerShdw>
          </a:effectLst>
        </p:spPr>
      </p:pic>
      <p:sp>
        <p:nvSpPr>
          <p:cNvPr id="6" name="Content Placeholder 1"/>
          <p:cNvSpPr txBox="1">
            <a:spLocks/>
          </p:cNvSpPr>
          <p:nvPr/>
        </p:nvSpPr>
        <p:spPr>
          <a:xfrm>
            <a:off x="726015" y="4632777"/>
            <a:ext cx="4488820" cy="2688855"/>
          </a:xfrm>
          <a:prstGeom prst="rect">
            <a:avLst/>
          </a:prstGeom>
        </p:spPr>
        <p:txBody>
          <a:bodyPr vert="horz" lIns="0" tIns="0" rIns="0" bIns="0" rtlCol="0">
            <a:noAutofit/>
          </a:bodyPr>
          <a:lstStyle>
            <a:lvl1pPr marL="0" indent="0" algn="l" defTabSz="521437" rtl="0" eaLnBrk="1" latinLnBrk="0" hangingPunct="1">
              <a:lnSpc>
                <a:spcPts val="2000"/>
              </a:lnSpc>
              <a:spcBef>
                <a:spcPts val="1200"/>
              </a:spcBef>
              <a:spcAft>
                <a:spcPts val="0"/>
              </a:spcAft>
              <a:buFont typeface="Arial"/>
              <a:buNone/>
              <a:defRPr sz="1600" b="1" kern="1200" spc="0">
                <a:solidFill>
                  <a:schemeClr val="tx2"/>
                </a:solidFill>
                <a:latin typeface="+mn-lt"/>
                <a:ea typeface="+mn-ea"/>
                <a:cs typeface="+mn-cs"/>
              </a:defRPr>
            </a:lvl1pPr>
            <a:lvl2pPr marL="138113" indent="-138113" algn="l" defTabSz="521437" rtl="0" eaLnBrk="1" latinLnBrk="0" hangingPunct="1">
              <a:lnSpc>
                <a:spcPts val="2000"/>
              </a:lnSpc>
              <a:spcBef>
                <a:spcPts val="0"/>
              </a:spcBef>
              <a:spcAft>
                <a:spcPts val="0"/>
              </a:spcAft>
              <a:buFont typeface="Calibri"/>
              <a:buChar char="­"/>
              <a:defRPr sz="1600" b="1" kern="1200" spc="0">
                <a:solidFill>
                  <a:schemeClr val="tx2"/>
                </a:solidFill>
                <a:latin typeface="+mn-lt"/>
                <a:ea typeface="+mn-ea"/>
                <a:cs typeface="+mn-cs"/>
              </a:defRPr>
            </a:lvl2pPr>
            <a:lvl3pPr marL="136800" indent="-136800" algn="l" defTabSz="521437" rtl="0" eaLnBrk="1" latinLnBrk="0" hangingPunct="1">
              <a:lnSpc>
                <a:spcPts val="2000"/>
              </a:lnSpc>
              <a:spcBef>
                <a:spcPts val="0"/>
              </a:spcBef>
              <a:spcAft>
                <a:spcPts val="0"/>
              </a:spcAft>
              <a:buFont typeface="Calibri"/>
              <a:buChar char="­"/>
              <a:defRPr sz="1600" b="0" kern="1200" spc="0">
                <a:solidFill>
                  <a:schemeClr val="tx2"/>
                </a:solidFill>
                <a:latin typeface="+mn-lt"/>
                <a:ea typeface="+mn-ea"/>
                <a:cs typeface="+mn-cs"/>
              </a:defRPr>
            </a:lvl3pPr>
            <a:lvl4pPr marL="1588" indent="0" algn="l" defTabSz="521437" rtl="0" eaLnBrk="1" latinLnBrk="0" hangingPunct="1">
              <a:lnSpc>
                <a:spcPts val="2000"/>
              </a:lnSpc>
              <a:spcBef>
                <a:spcPts val="0"/>
              </a:spcBef>
              <a:spcAft>
                <a:spcPts val="0"/>
              </a:spcAft>
              <a:buFont typeface="Arial"/>
              <a:buNone/>
              <a:defRPr sz="1600" b="0" kern="1200" spc="0">
                <a:solidFill>
                  <a:schemeClr val="tx2"/>
                </a:solidFill>
                <a:latin typeface="+mn-lt"/>
                <a:ea typeface="+mn-ea"/>
                <a:cs typeface="+mn-cs"/>
              </a:defRPr>
            </a:lvl4pPr>
            <a:lvl5pPr marL="1588" indent="0" algn="l" defTabSz="521437" rtl="0" eaLnBrk="1" latinLnBrk="0" hangingPunct="1">
              <a:lnSpc>
                <a:spcPts val="2000"/>
              </a:lnSpc>
              <a:spcBef>
                <a:spcPts val="0"/>
              </a:spcBef>
              <a:spcAft>
                <a:spcPts val="0"/>
              </a:spcAft>
              <a:buFont typeface="Arial"/>
              <a:buNone/>
              <a:defRPr sz="1600" b="0" kern="1200" spc="0">
                <a:solidFill>
                  <a:schemeClr val="tx2"/>
                </a:solidFill>
                <a:latin typeface="+mn-lt"/>
                <a:ea typeface="+mn-ea"/>
                <a:cs typeface="+mn-cs"/>
              </a:defRPr>
            </a:lvl5pPr>
            <a:lvl6pPr marL="2867901" indent="-260718" algn="l" defTabSz="521437" rtl="0" eaLnBrk="1" latinLnBrk="0" hangingPunct="1">
              <a:spcBef>
                <a:spcPct val="20000"/>
              </a:spcBef>
              <a:buFont typeface="Arial"/>
              <a:buChar char="•"/>
              <a:defRPr sz="2300" kern="1200">
                <a:solidFill>
                  <a:schemeClr val="tx1"/>
                </a:solidFill>
                <a:latin typeface="+mn-lt"/>
                <a:ea typeface="+mn-ea"/>
                <a:cs typeface="+mn-cs"/>
              </a:defRPr>
            </a:lvl6pPr>
            <a:lvl7pPr marL="3389338" indent="-260718" algn="l" defTabSz="521437" rtl="0" eaLnBrk="1" latinLnBrk="0" hangingPunct="1">
              <a:spcBef>
                <a:spcPct val="20000"/>
              </a:spcBef>
              <a:buFont typeface="Arial"/>
              <a:buChar char="•"/>
              <a:defRPr sz="2300" kern="1200">
                <a:solidFill>
                  <a:schemeClr val="tx1"/>
                </a:solidFill>
                <a:latin typeface="+mn-lt"/>
                <a:ea typeface="+mn-ea"/>
                <a:cs typeface="+mn-cs"/>
              </a:defRPr>
            </a:lvl7pPr>
            <a:lvl8pPr marL="3910775" indent="-260718" algn="l" defTabSz="521437" rtl="0" eaLnBrk="1" latinLnBrk="0" hangingPunct="1">
              <a:spcBef>
                <a:spcPct val="20000"/>
              </a:spcBef>
              <a:buFont typeface="Arial"/>
              <a:buChar char="•"/>
              <a:defRPr sz="2300" kern="1200">
                <a:solidFill>
                  <a:schemeClr val="tx1"/>
                </a:solidFill>
                <a:latin typeface="+mn-lt"/>
                <a:ea typeface="+mn-ea"/>
                <a:cs typeface="+mn-cs"/>
              </a:defRPr>
            </a:lvl8pPr>
            <a:lvl9pPr marL="4432211" indent="-260718" algn="l" defTabSz="521437" rtl="0" eaLnBrk="1" latinLnBrk="0" hangingPunct="1">
              <a:spcBef>
                <a:spcPct val="20000"/>
              </a:spcBef>
              <a:buFont typeface="Arial"/>
              <a:buChar char="•"/>
              <a:defRPr sz="2300" kern="1200">
                <a:solidFill>
                  <a:schemeClr val="tx1"/>
                </a:solidFill>
                <a:latin typeface="+mn-lt"/>
                <a:ea typeface="+mn-ea"/>
                <a:cs typeface="+mn-cs"/>
              </a:defRPr>
            </a:lvl9pPr>
          </a:lstStyle>
          <a:p>
            <a:pPr marL="285750" indent="-285750">
              <a:buFont typeface="Arial"/>
              <a:buChar char="•"/>
            </a:pPr>
            <a:r>
              <a:rPr lang="en-US" sz="2000" b="0" dirty="0" smtClean="0"/>
              <a:t>Latrine operators scan RFID badges to request cleaning services.</a:t>
            </a:r>
          </a:p>
          <a:p>
            <a:pPr marL="285750" indent="-285750">
              <a:buFont typeface="Arial"/>
              <a:buChar char="•"/>
            </a:pPr>
            <a:r>
              <a:rPr lang="en-US" sz="2000" b="0" dirty="0" smtClean="0"/>
              <a:t>Cleaning staff scan badges to report servicing. </a:t>
            </a:r>
          </a:p>
          <a:p>
            <a:pPr marL="285750" indent="-285750">
              <a:buFont typeface="Arial"/>
              <a:buChar char="•"/>
            </a:pPr>
            <a:r>
              <a:rPr lang="en-US" sz="2000" b="0" dirty="0" smtClean="0"/>
              <a:t>Sensor detects high uses between service events and requests service. </a:t>
            </a:r>
          </a:p>
          <a:p>
            <a:pPr marL="285750" indent="-285750">
              <a:buFont typeface="Arial"/>
              <a:buChar char="•"/>
            </a:pPr>
            <a:r>
              <a:rPr lang="en-US" sz="2000" b="0" dirty="0" smtClean="0"/>
              <a:t>Service cases linked to </a:t>
            </a:r>
            <a:r>
              <a:rPr lang="en-US" sz="2000" b="0" dirty="0" err="1" smtClean="0"/>
              <a:t>SalesForce</a:t>
            </a:r>
            <a:r>
              <a:rPr lang="en-US" sz="2000" b="0" dirty="0" smtClean="0"/>
              <a:t>. </a:t>
            </a:r>
          </a:p>
          <a:p>
            <a:pPr marL="285750" indent="-285750">
              <a:buFont typeface="Arial"/>
              <a:buChar char="•"/>
            </a:pPr>
            <a:endParaRPr lang="en-US" sz="2000" b="0" dirty="0"/>
          </a:p>
        </p:txBody>
      </p:sp>
    </p:spTree>
    <p:extLst>
      <p:ext uri="{BB962C8B-B14F-4D97-AF65-F5344CB8AC3E}">
        <p14:creationId xmlns:p14="http://schemas.microsoft.com/office/powerpoint/2010/main" val="60553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695" y="2430061"/>
            <a:ext cx="9253045" cy="538690"/>
          </a:xfrm>
        </p:spPr>
        <p:txBody>
          <a:bodyPr/>
          <a:lstStyle/>
          <a:p>
            <a:pPr algn="ctr"/>
            <a:r>
              <a:rPr lang="en-US" dirty="0" smtClean="0"/>
              <a:t>What Next: Institutionalizing Water, Sanitation</a:t>
            </a:r>
            <a:r>
              <a:rPr lang="en-US" dirty="0"/>
              <a:t> </a:t>
            </a:r>
            <a:r>
              <a:rPr lang="en-US" dirty="0" smtClean="0"/>
              <a:t>and Energy Services</a:t>
            </a:r>
            <a:br>
              <a:rPr lang="en-US" dirty="0" smtClean="0"/>
            </a:br>
            <a:r>
              <a:rPr lang="en-US" dirty="0"/>
              <a:t/>
            </a:r>
            <a:br>
              <a:rPr lang="en-US" dirty="0"/>
            </a:br>
            <a:r>
              <a:rPr lang="en-US" dirty="0" smtClean="0"/>
              <a:t>From Promises to Performance</a:t>
            </a:r>
            <a:endParaRPr lang="en-US" dirty="0"/>
          </a:p>
        </p:txBody>
      </p:sp>
    </p:spTree>
    <p:extLst>
      <p:ext uri="{BB962C8B-B14F-4D97-AF65-F5344CB8AC3E}">
        <p14:creationId xmlns:p14="http://schemas.microsoft.com/office/powerpoint/2010/main" val="190077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646" y="229305"/>
            <a:ext cx="9253045" cy="538690"/>
          </a:xfrm>
        </p:spPr>
        <p:txBody>
          <a:bodyPr/>
          <a:lstStyle/>
          <a:p>
            <a:r>
              <a:rPr lang="en-US" dirty="0" smtClean="0"/>
              <a:t>Kenya RAPID</a:t>
            </a:r>
            <a:endParaRPr lang="en-US" dirty="0"/>
          </a:p>
        </p:txBody>
      </p:sp>
      <p:sp>
        <p:nvSpPr>
          <p:cNvPr id="5" name="Rectangle 4"/>
          <p:cNvSpPr/>
          <p:nvPr/>
        </p:nvSpPr>
        <p:spPr>
          <a:xfrm>
            <a:off x="303885" y="1029217"/>
            <a:ext cx="4179681" cy="6247866"/>
          </a:xfrm>
          <a:prstGeom prst="rect">
            <a:avLst/>
          </a:prstGeom>
        </p:spPr>
        <p:txBody>
          <a:bodyPr wrap="square">
            <a:spAutoFit/>
          </a:bodyPr>
          <a:lstStyle/>
          <a:p>
            <a:r>
              <a:rPr lang="en-US" sz="1600" dirty="0"/>
              <a:t>Project Budget: $35 million</a:t>
            </a:r>
          </a:p>
          <a:p>
            <a:r>
              <a:rPr lang="en-US" sz="1600" dirty="0"/>
              <a:t>Duration: August 2015 – August 2020</a:t>
            </a:r>
          </a:p>
          <a:p>
            <a:r>
              <a:rPr lang="en-US" sz="1600" dirty="0"/>
              <a:t>Coordinated by: Millennium </a:t>
            </a:r>
            <a:r>
              <a:rPr lang="en-US" sz="1600" dirty="0" smtClean="0"/>
              <a:t>Water Alliance</a:t>
            </a:r>
            <a:endParaRPr lang="en-US" sz="1600" dirty="0"/>
          </a:p>
          <a:p>
            <a:endParaRPr lang="en-US" sz="1600" dirty="0" smtClean="0"/>
          </a:p>
          <a:p>
            <a:r>
              <a:rPr lang="en-US" sz="1600" dirty="0" smtClean="0"/>
              <a:t>- </a:t>
            </a:r>
            <a:r>
              <a:rPr lang="en-US" sz="1600" dirty="0"/>
              <a:t>County Ministries of Water</a:t>
            </a:r>
            <a:r>
              <a:rPr lang="en-US" sz="1600" dirty="0" smtClean="0"/>
              <a:t>, Agriculture</a:t>
            </a:r>
            <a:r>
              <a:rPr lang="en-US" sz="1600" dirty="0"/>
              <a:t>, Livestock, Fisheries</a:t>
            </a:r>
            <a:r>
              <a:rPr lang="en-US" sz="1600" dirty="0" smtClean="0"/>
              <a:t>, Health </a:t>
            </a:r>
            <a:r>
              <a:rPr lang="en-US" sz="1600" dirty="0"/>
              <a:t>and Education of </a:t>
            </a:r>
            <a:r>
              <a:rPr lang="en-US" sz="1600" dirty="0" err="1"/>
              <a:t>Isiolo</a:t>
            </a:r>
            <a:r>
              <a:rPr lang="en-US" sz="1600" dirty="0" smtClean="0"/>
              <a:t>, </a:t>
            </a:r>
            <a:r>
              <a:rPr lang="en-US" sz="1600" dirty="0" err="1" smtClean="0"/>
              <a:t>Garissa</a:t>
            </a:r>
            <a:r>
              <a:rPr lang="en-US" sz="1600" dirty="0"/>
              <a:t>, </a:t>
            </a:r>
            <a:r>
              <a:rPr lang="en-US" sz="1600" dirty="0" err="1"/>
              <a:t>Marsabit</a:t>
            </a:r>
            <a:r>
              <a:rPr lang="en-US" sz="1600" dirty="0"/>
              <a:t>, Turkana </a:t>
            </a:r>
            <a:r>
              <a:rPr lang="en-US" sz="1600" dirty="0" smtClean="0"/>
              <a:t>and </a:t>
            </a:r>
            <a:r>
              <a:rPr lang="en-US" sz="1600" dirty="0" err="1" smtClean="0"/>
              <a:t>Wajir</a:t>
            </a:r>
            <a:endParaRPr lang="en-US" sz="1600" dirty="0"/>
          </a:p>
          <a:p>
            <a:r>
              <a:rPr lang="en-US" sz="1600" dirty="0"/>
              <a:t>- National Ministries of Water</a:t>
            </a:r>
            <a:r>
              <a:rPr lang="en-US" sz="1600" dirty="0" smtClean="0"/>
              <a:t>, Agriculture</a:t>
            </a:r>
            <a:r>
              <a:rPr lang="en-US" sz="1600" dirty="0"/>
              <a:t>, Livestock, Fisheries</a:t>
            </a:r>
            <a:r>
              <a:rPr lang="en-US" sz="1600" dirty="0" smtClean="0"/>
              <a:t>, Health </a:t>
            </a:r>
            <a:r>
              <a:rPr lang="en-US" sz="1600" dirty="0"/>
              <a:t>and </a:t>
            </a:r>
            <a:r>
              <a:rPr lang="en-US" sz="1600" dirty="0" smtClean="0"/>
              <a:t>Education</a:t>
            </a:r>
          </a:p>
          <a:p>
            <a:endParaRPr lang="en-US" sz="1600" dirty="0" smtClean="0"/>
          </a:p>
          <a:p>
            <a:pPr marL="171450" indent="-171450">
              <a:buFontTx/>
              <a:buChar char="-"/>
            </a:pPr>
            <a:r>
              <a:rPr lang="en-US" sz="1600" dirty="0" smtClean="0"/>
              <a:t>CARE</a:t>
            </a:r>
          </a:p>
          <a:p>
            <a:pPr marL="171450" indent="-171450">
              <a:buFontTx/>
              <a:buChar char="-"/>
            </a:pPr>
            <a:r>
              <a:rPr lang="en-US" sz="1600" dirty="0" smtClean="0"/>
              <a:t>Catholic </a:t>
            </a:r>
            <a:r>
              <a:rPr lang="en-US" sz="1600" dirty="0"/>
              <a:t>Relief </a:t>
            </a:r>
            <a:r>
              <a:rPr lang="en-US" sz="1600" dirty="0" smtClean="0"/>
              <a:t>Services</a:t>
            </a:r>
          </a:p>
          <a:p>
            <a:pPr marL="171450" indent="-171450">
              <a:buFontTx/>
              <a:buChar char="-"/>
            </a:pPr>
            <a:r>
              <a:rPr lang="en-US" sz="1600" dirty="0" smtClean="0"/>
              <a:t>Food </a:t>
            </a:r>
            <a:r>
              <a:rPr lang="en-US" sz="1600" dirty="0"/>
              <a:t>for the Hungry</a:t>
            </a:r>
          </a:p>
          <a:p>
            <a:pPr marL="171450" indent="-171450">
              <a:buFontTx/>
              <a:buChar char="-"/>
            </a:pPr>
            <a:r>
              <a:rPr lang="en-US" sz="1600" dirty="0" smtClean="0"/>
              <a:t>World Vision</a:t>
            </a:r>
          </a:p>
          <a:p>
            <a:pPr marL="171450" indent="-171450">
              <a:buFontTx/>
              <a:buChar char="-"/>
            </a:pPr>
            <a:endParaRPr lang="en-US" sz="1600" dirty="0"/>
          </a:p>
          <a:p>
            <a:pPr marL="171450" indent="-171450">
              <a:buFontTx/>
              <a:buChar char="-"/>
            </a:pPr>
            <a:r>
              <a:rPr lang="en-US" sz="1600" dirty="0" smtClean="0"/>
              <a:t>Acacia</a:t>
            </a:r>
          </a:p>
          <a:p>
            <a:pPr marL="171450" indent="-171450">
              <a:buFontTx/>
              <a:buChar char="-"/>
            </a:pPr>
            <a:r>
              <a:rPr lang="en-US" sz="1600" dirty="0" smtClean="0"/>
              <a:t>Aqua </a:t>
            </a:r>
            <a:r>
              <a:rPr lang="en-US" sz="1600" dirty="0"/>
              <a:t>for </a:t>
            </a:r>
            <a:r>
              <a:rPr lang="en-US" sz="1600" dirty="0" smtClean="0"/>
              <a:t>All</a:t>
            </a:r>
          </a:p>
          <a:p>
            <a:pPr marL="171450" indent="-171450">
              <a:buFontTx/>
              <a:buChar char="-"/>
            </a:pPr>
            <a:r>
              <a:rPr lang="en-US" sz="1600" dirty="0" smtClean="0"/>
              <a:t>IBM Research</a:t>
            </a:r>
          </a:p>
          <a:p>
            <a:pPr marL="171450" indent="-171450">
              <a:buFontTx/>
              <a:buChar char="-"/>
            </a:pPr>
            <a:r>
              <a:rPr lang="en-US" sz="1600" dirty="0" smtClean="0"/>
              <a:t>SweetSense Inc</a:t>
            </a:r>
          </a:p>
          <a:p>
            <a:pPr marL="171450" indent="-171450">
              <a:buFontTx/>
              <a:buChar char="-"/>
            </a:pPr>
            <a:r>
              <a:rPr lang="en-US" sz="1600" dirty="0" smtClean="0"/>
              <a:t>The </a:t>
            </a:r>
            <a:r>
              <a:rPr lang="en-US" sz="1600" dirty="0"/>
              <a:t>Coca-Cola </a:t>
            </a:r>
            <a:r>
              <a:rPr lang="en-US" sz="1600" dirty="0" smtClean="0"/>
              <a:t>Africa Foundation</a:t>
            </a:r>
          </a:p>
          <a:p>
            <a:pPr marL="171450" indent="-171450">
              <a:buFontTx/>
              <a:buChar char="-"/>
            </a:pPr>
            <a:r>
              <a:rPr lang="en-US" sz="1600" dirty="0" smtClean="0"/>
              <a:t>Vitol </a:t>
            </a:r>
            <a:r>
              <a:rPr lang="en-US" sz="1600" dirty="0"/>
              <a:t>Foundation</a:t>
            </a:r>
          </a:p>
          <a:p>
            <a:pPr marL="171450" indent="-171450">
              <a:buFontTx/>
              <a:buChar char="-"/>
            </a:pPr>
            <a:endParaRPr lang="en-US" sz="1600" dirty="0" smtClean="0"/>
          </a:p>
          <a:p>
            <a:r>
              <a:rPr lang="en-US" sz="1600" dirty="0" smtClean="0"/>
              <a:t>- </a:t>
            </a:r>
            <a:r>
              <a:rPr lang="en-US" sz="1600" dirty="0"/>
              <a:t>Swiss Development </a:t>
            </a:r>
            <a:r>
              <a:rPr lang="en-US" sz="1600" dirty="0" smtClean="0"/>
              <a:t>Corporation (</a:t>
            </a:r>
            <a:r>
              <a:rPr lang="en-US" sz="1600" dirty="0"/>
              <a:t>SDC)</a:t>
            </a:r>
          </a:p>
          <a:p>
            <a:r>
              <a:rPr lang="en-US" sz="1600" dirty="0"/>
              <a:t>- United States Agency </a:t>
            </a:r>
            <a:r>
              <a:rPr lang="en-US" sz="1600" dirty="0" smtClean="0"/>
              <a:t>for International Development (</a:t>
            </a:r>
            <a:r>
              <a:rPr lang="en-US" sz="1600" dirty="0"/>
              <a:t>USAID)</a:t>
            </a:r>
          </a:p>
        </p:txBody>
      </p:sp>
      <p:pic>
        <p:nvPicPr>
          <p:cNvPr id="6" name="Picture 5" descr="IMG_20160421_123941.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19838" y="3832812"/>
            <a:ext cx="4162219" cy="3542863"/>
          </a:xfrm>
          <a:prstGeom prst="rect">
            <a:avLst/>
          </a:prstGeom>
          <a:ln>
            <a:noFill/>
          </a:ln>
          <a:effectLst>
            <a:outerShdw blurRad="292100" dist="139700" dir="2700000" algn="tl" rotWithShape="0">
              <a:srgbClr val="333333">
                <a:alpha val="65000"/>
              </a:srgbClr>
            </a:outerShdw>
          </a:effectLst>
        </p:spPr>
      </p:pic>
      <p:pic>
        <p:nvPicPr>
          <p:cNvPr id="3" name="Picture 2" descr="DSCF2255.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38730" y="630124"/>
            <a:ext cx="6266280" cy="2954819"/>
          </a:xfrm>
          <a:prstGeom prst="rect">
            <a:avLst/>
          </a:prstGeom>
          <a:ln>
            <a:noFill/>
          </a:ln>
          <a:effectLst>
            <a:outerShdw blurRad="292100" dist="139700" dir="2700000" algn="tl" rotWithShape="0">
              <a:srgbClr val="333333">
                <a:alpha val="65000"/>
              </a:srgbClr>
            </a:outerShdw>
          </a:effectLst>
        </p:spPr>
      </p:pic>
      <p:pic>
        <p:nvPicPr>
          <p:cNvPr id="7" name="Picture 6" descr="BlurryBranding1.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62219" y="4054941"/>
            <a:ext cx="3144616" cy="29111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012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5856" y="2203439"/>
            <a:ext cx="3125014" cy="4896535"/>
          </a:xfrm>
        </p:spPr>
        <p:txBody>
          <a:bodyPr/>
          <a:lstStyle/>
          <a:p>
            <a:pPr marL="342900" indent="-342900">
              <a:buFont typeface="Arial"/>
              <a:buChar char="•"/>
            </a:pPr>
            <a:r>
              <a:rPr lang="en-US" sz="2000" b="0" dirty="0" smtClean="0"/>
              <a:t>23.8 Million – USAD</a:t>
            </a:r>
          </a:p>
          <a:p>
            <a:pPr marL="342900" indent="-342900">
              <a:buFont typeface="Arial"/>
              <a:buChar char="•"/>
            </a:pPr>
            <a:r>
              <a:rPr lang="en-US" sz="2000" b="0" dirty="0" smtClean="0"/>
              <a:t>AECOM Prime</a:t>
            </a:r>
          </a:p>
          <a:p>
            <a:pPr marL="481013" lvl="1" indent="-342900">
              <a:buFont typeface="Arial"/>
              <a:buChar char="•"/>
            </a:pPr>
            <a:r>
              <a:rPr lang="en-US" sz="2000" b="0" dirty="0" smtClean="0"/>
              <a:t>CARE USA</a:t>
            </a:r>
          </a:p>
          <a:p>
            <a:pPr marL="481013" lvl="1" indent="-342900">
              <a:buFont typeface="Arial"/>
              <a:buChar char="•"/>
            </a:pPr>
            <a:r>
              <a:rPr lang="en-US" sz="2000" b="0" dirty="0" smtClean="0"/>
              <a:t>IRC</a:t>
            </a:r>
          </a:p>
          <a:p>
            <a:pPr marL="481013" lvl="1" indent="-342900">
              <a:buFont typeface="Arial"/>
              <a:buChar char="•"/>
            </a:pPr>
            <a:r>
              <a:rPr lang="en-US" sz="2000" b="0" dirty="0" smtClean="0"/>
              <a:t>SweetSense Inc</a:t>
            </a:r>
          </a:p>
          <a:p>
            <a:pPr marL="481013" lvl="1" indent="-342900">
              <a:buFont typeface="Arial"/>
              <a:buChar char="•"/>
            </a:pPr>
            <a:endParaRPr lang="en-US" sz="2000" b="0" dirty="0"/>
          </a:p>
          <a:p>
            <a:pPr marL="481013" lvl="1" indent="-342900">
              <a:buFont typeface="Arial"/>
              <a:buChar char="•"/>
            </a:pPr>
            <a:endParaRPr lang="en-US" sz="2000" b="0" dirty="0" smtClean="0"/>
          </a:p>
          <a:p>
            <a:pPr lvl="1" indent="0">
              <a:buNone/>
            </a:pPr>
            <a:r>
              <a:rPr lang="en-US" sz="2000" b="0" dirty="0" smtClean="0"/>
              <a:t>Focus on drought resilience </a:t>
            </a:r>
          </a:p>
          <a:p>
            <a:pPr lvl="1" indent="0">
              <a:buNone/>
            </a:pPr>
            <a:endParaRPr lang="en-US" sz="2000" b="0" dirty="0"/>
          </a:p>
          <a:p>
            <a:pPr lvl="1" indent="0">
              <a:buNone/>
            </a:pPr>
            <a:r>
              <a:rPr lang="en-US" sz="2000" b="0" dirty="0" smtClean="0"/>
              <a:t>First time USAID has required sensors in a RFP</a:t>
            </a:r>
          </a:p>
        </p:txBody>
      </p:sp>
      <p:sp>
        <p:nvSpPr>
          <p:cNvPr id="3" name="Title 2"/>
          <p:cNvSpPr>
            <a:spLocks noGrp="1"/>
          </p:cNvSpPr>
          <p:nvPr>
            <p:ph type="title"/>
          </p:nvPr>
        </p:nvSpPr>
        <p:spPr>
          <a:xfrm>
            <a:off x="685250" y="320774"/>
            <a:ext cx="9253045" cy="538690"/>
          </a:xfrm>
        </p:spPr>
        <p:txBody>
          <a:bodyPr/>
          <a:lstStyle/>
          <a:p>
            <a:r>
              <a:rPr lang="en-US" dirty="0" smtClean="0"/>
              <a:t>Lowlands WASH - Ethiopia</a:t>
            </a:r>
            <a:endParaRPr lang="en-US" dirty="0"/>
          </a:p>
        </p:txBody>
      </p:sp>
      <p:pic>
        <p:nvPicPr>
          <p:cNvPr id="4" name="Picture 3" descr="IMG_404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V="1">
            <a:off x="3996696" y="1774992"/>
            <a:ext cx="6370593" cy="47779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381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5125" y="1433111"/>
            <a:ext cx="10256472" cy="5727130"/>
          </a:xfrm>
          <a:prstGeom prst="rect">
            <a:avLst/>
          </a:prstGeom>
          <a:ln>
            <a:noFill/>
          </a:ln>
          <a:effectLst>
            <a:outerShdw blurRad="292100" dist="139700" dir="2700000" algn="tl" rotWithShape="0">
              <a:srgbClr val="333333">
                <a:alpha val="65000"/>
              </a:srgbClr>
            </a:outerShdw>
          </a:effectLst>
        </p:spPr>
      </p:pic>
      <p:sp>
        <p:nvSpPr>
          <p:cNvPr id="6" name="Title 1"/>
          <p:cNvSpPr>
            <a:spLocks noGrp="1"/>
          </p:cNvSpPr>
          <p:nvPr>
            <p:ph type="title"/>
          </p:nvPr>
        </p:nvSpPr>
        <p:spPr>
          <a:xfrm>
            <a:off x="557836" y="520184"/>
            <a:ext cx="9253045" cy="538690"/>
          </a:xfrm>
        </p:spPr>
        <p:txBody>
          <a:bodyPr/>
          <a:lstStyle/>
          <a:p>
            <a:r>
              <a:rPr lang="en-US" dirty="0" smtClean="0"/>
              <a:t>Decision Response Aids</a:t>
            </a:r>
            <a:endParaRPr lang="en-US" dirty="0"/>
          </a:p>
        </p:txBody>
      </p:sp>
    </p:spTree>
    <p:extLst>
      <p:ext uri="{BB962C8B-B14F-4D97-AF65-F5344CB8AC3E}">
        <p14:creationId xmlns:p14="http://schemas.microsoft.com/office/powerpoint/2010/main" val="392447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b="-5946"/>
          <a:stretch/>
        </p:blipFill>
        <p:spPr>
          <a:xfrm>
            <a:off x="-1" y="0"/>
            <a:ext cx="11504544" cy="8991388"/>
          </a:xfrm>
          <a:prstGeom prst="rect">
            <a:avLst/>
          </a:prstGeom>
        </p:spPr>
      </p:pic>
    </p:spTree>
    <p:extLst>
      <p:ext uri="{BB962C8B-B14F-4D97-AF65-F5344CB8AC3E}">
        <p14:creationId xmlns:p14="http://schemas.microsoft.com/office/powerpoint/2010/main" val="406165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orld Map Backgroun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0723999" cy="8043000"/>
          </a:xfrm>
          <a:prstGeom prst="rect">
            <a:avLst/>
          </a:prstGeom>
        </p:spPr>
      </p:pic>
      <p:pic>
        <p:nvPicPr>
          <p:cNvPr id="2" name="Picture 1" descr="DSC_5769.JPG"/>
          <p:cNvPicPr>
            <a:picLocks noChangeAspect="1"/>
          </p:cNvPicPr>
          <p:nvPr/>
        </p:nvPicPr>
        <p:blipFill>
          <a:blip r:embed="rId4" cstate="print">
            <a:extLst>
              <a:ext uri="{BEBA8EAE-BF5A-486C-A8C5-ECC9F3942E4B}">
                <a14:imgProps xmlns:a14="http://schemas.microsoft.com/office/drawing/2010/main">
                  <a14:imgLayer r:embed="rId5">
                    <a14:imgEffect>
                      <a14:backgroundRemoval t="5334" b="89960" l="5861" r="92619"/>
                    </a14:imgEffect>
                  </a14:imgLayer>
                </a14:imgProps>
              </a:ext>
              <a:ext uri="{28A0092B-C50C-407E-A947-70E740481C1C}">
                <a14:useLocalDpi xmlns:a14="http://schemas.microsoft.com/office/drawing/2010/main"/>
              </a:ext>
            </a:extLst>
          </a:blip>
          <a:stretch>
            <a:fillRect/>
          </a:stretch>
        </p:blipFill>
        <p:spPr>
          <a:xfrm>
            <a:off x="5655925" y="1994455"/>
            <a:ext cx="4273861" cy="3449705"/>
          </a:xfrm>
          <a:prstGeom prst="rect">
            <a:avLst/>
          </a:prstGeom>
          <a:ln>
            <a:noFill/>
          </a:ln>
          <a:effectLst>
            <a:outerShdw blurRad="292100" dist="139700" dir="2700000" algn="tl" rotWithShape="0">
              <a:srgbClr val="333333">
                <a:alpha val="65000"/>
              </a:srgbClr>
            </a:outerShdw>
          </a:effectLst>
        </p:spPr>
      </p:pic>
      <p:grpSp>
        <p:nvGrpSpPr>
          <p:cNvPr id="3" name="Group 2"/>
          <p:cNvGrpSpPr/>
          <p:nvPr/>
        </p:nvGrpSpPr>
        <p:grpSpPr>
          <a:xfrm>
            <a:off x="635417" y="1913461"/>
            <a:ext cx="5002501" cy="4287896"/>
            <a:chOff x="635417" y="1913461"/>
            <a:chExt cx="5002501" cy="4287896"/>
          </a:xfrm>
        </p:grpSpPr>
        <p:grpSp>
          <p:nvGrpSpPr>
            <p:cNvPr id="5" name="Group 4"/>
            <p:cNvGrpSpPr/>
            <p:nvPr/>
          </p:nvGrpSpPr>
          <p:grpSpPr>
            <a:xfrm>
              <a:off x="2103929" y="3194517"/>
              <a:ext cx="3533989" cy="3006840"/>
              <a:chOff x="8537664" y="2905731"/>
              <a:chExt cx="2541710" cy="2181265"/>
            </a:xfrm>
          </p:grpSpPr>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6402" b="93598" l="9091" r="89796">
                            <a14:foregroundMark x1="40260" y1="10375" x2="17254" y2="33333"/>
                            <a14:foregroundMark x1="17254" y1="34879" x2="22449" y2="71744"/>
                            <a14:foregroundMark x1="22449" y1="71744" x2="44712" y2="85651"/>
                            <a14:foregroundMark x1="44712" y1="85651" x2="62709" y2="73289"/>
                            <a14:foregroundMark x1="62709" y1="73289" x2="74026" y2="49007"/>
                            <a14:foregroundMark x1="74026" y1="49007" x2="72913" y2="31788"/>
                            <a14:foregroundMark x1="72913" y1="31788" x2="58627" y2="18102"/>
                          </a14:backgroundRemoval>
                        </a14:imgEffect>
                      </a14:imgLayer>
                    </a14:imgProps>
                  </a:ext>
                </a:extLst>
              </a:blip>
              <a:stretch>
                <a:fillRect/>
              </a:stretch>
            </p:blipFill>
            <p:spPr>
              <a:xfrm>
                <a:off x="8537664" y="2905731"/>
                <a:ext cx="2541710" cy="2181265"/>
              </a:xfrm>
              <a:prstGeom prst="rect">
                <a:avLst/>
              </a:prstGeom>
            </p:spPr>
          </p:pic>
          <p:sp>
            <p:nvSpPr>
              <p:cNvPr id="7" name="Rectangle 6"/>
              <p:cNvSpPr/>
              <p:nvPr/>
            </p:nvSpPr>
            <p:spPr>
              <a:xfrm>
                <a:off x="8865283" y="3626371"/>
                <a:ext cx="1778450" cy="602834"/>
              </a:xfrm>
              <a:prstGeom prst="rect">
                <a:avLst/>
              </a:prstGeom>
            </p:spPr>
            <p:txBody>
              <a:bodyPr wrap="square">
                <a:spAutoFit/>
              </a:bodyPr>
              <a:lstStyle/>
              <a:p>
                <a:pPr algn="ctr"/>
                <a:r>
                  <a:rPr lang="en-US" sz="2400" b="1" dirty="0" smtClean="0">
                    <a:solidFill>
                      <a:schemeClr val="bg1"/>
                    </a:solidFill>
                  </a:rPr>
                  <a:t>HEALTH</a:t>
                </a:r>
              </a:p>
              <a:p>
                <a:pPr algn="ctr"/>
                <a:r>
                  <a:rPr lang="en-US" sz="2400" b="1" dirty="0" smtClean="0">
                    <a:solidFill>
                      <a:schemeClr val="bg1"/>
                    </a:solidFill>
                  </a:rPr>
                  <a:t>CREDITS</a:t>
                </a:r>
                <a:endParaRPr lang="en-US" sz="2400" b="1" dirty="0">
                  <a:solidFill>
                    <a:schemeClr val="bg1"/>
                  </a:solidFill>
                </a:endParaRPr>
              </a:p>
            </p:txBody>
          </p:sp>
        </p:grpSp>
        <p:pic>
          <p:nvPicPr>
            <p:cNvPr id="9" name="Picture 8" descr="Carbon Credits.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5417" y="1913461"/>
              <a:ext cx="2642995" cy="2642995"/>
            </a:xfrm>
            <a:prstGeom prst="rect">
              <a:avLst/>
            </a:prstGeom>
          </p:spPr>
        </p:pic>
      </p:grpSp>
    </p:spTree>
    <p:extLst>
      <p:ext uri="{BB962C8B-B14F-4D97-AF65-F5344CB8AC3E}">
        <p14:creationId xmlns:p14="http://schemas.microsoft.com/office/powerpoint/2010/main" val="2428753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695" y="2430061"/>
            <a:ext cx="9253045" cy="538690"/>
          </a:xfrm>
        </p:spPr>
        <p:txBody>
          <a:bodyPr/>
          <a:lstStyle/>
          <a:p>
            <a:pPr algn="ctr"/>
            <a:r>
              <a:rPr lang="en-US" dirty="0" smtClean="0"/>
              <a:t>Combining Sensors, Surveys, Observations within a Health Impact Randomized Controlled Trial in Rwanda</a:t>
            </a:r>
            <a:endParaRPr lang="en-US" dirty="0"/>
          </a:p>
        </p:txBody>
      </p:sp>
    </p:spTree>
    <p:extLst>
      <p:ext uri="{BB962C8B-B14F-4D97-AF65-F5344CB8AC3E}">
        <p14:creationId xmlns:p14="http://schemas.microsoft.com/office/powerpoint/2010/main" val="128023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w_Rwanda_Map (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10688638" cy="7562850"/>
          </a:xfrm>
          <a:prstGeom prst="rect">
            <a:avLst/>
          </a:prstGeom>
        </p:spPr>
      </p:pic>
    </p:spTree>
    <p:extLst>
      <p:ext uri="{BB962C8B-B14F-4D97-AF65-F5344CB8AC3E}">
        <p14:creationId xmlns:p14="http://schemas.microsoft.com/office/powerpoint/2010/main" val="427446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603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1338" y="-62658"/>
            <a:ext cx="12147177" cy="7625509"/>
          </a:xfrm>
          <a:prstGeom prst="rect">
            <a:avLst/>
          </a:prstGeom>
        </p:spPr>
      </p:pic>
    </p:spTree>
    <p:extLst>
      <p:ext uri="{BB962C8B-B14F-4D97-AF65-F5344CB8AC3E}">
        <p14:creationId xmlns:p14="http://schemas.microsoft.com/office/powerpoint/2010/main" val="16375304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597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1338" y="-62659"/>
            <a:ext cx="12147178" cy="7625509"/>
          </a:xfrm>
          <a:prstGeom prst="rect">
            <a:avLst/>
          </a:prstGeom>
        </p:spPr>
      </p:pic>
    </p:spTree>
    <p:extLst>
      <p:ext uri="{BB962C8B-B14F-4D97-AF65-F5344CB8AC3E}">
        <p14:creationId xmlns:p14="http://schemas.microsoft.com/office/powerpoint/2010/main" val="18845757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xmlns:p14="http://schemas.microsoft.com/office/powerpoint/2010/main" spd="med" advClick="0">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World Map Background.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0"/>
            <a:ext cx="10723999" cy="8043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924" y="788449"/>
            <a:ext cx="3063596" cy="408538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17519" y="2436918"/>
            <a:ext cx="3355641" cy="4285615"/>
          </a:xfrm>
          <a:prstGeom prst="rect">
            <a:avLst/>
          </a:prstGeom>
        </p:spPr>
      </p:pic>
      <p:pic>
        <p:nvPicPr>
          <p:cNvPr id="9" name="Picture 8"/>
          <p:cNvPicPr>
            <a:picLocks noChangeAspect="1"/>
          </p:cNvPicPr>
          <p:nvPr/>
        </p:nvPicPr>
        <p:blipFill>
          <a:blip r:embed="rId5"/>
          <a:stretch>
            <a:fillRect/>
          </a:stretch>
        </p:blipFill>
        <p:spPr>
          <a:xfrm>
            <a:off x="6465441" y="1932728"/>
            <a:ext cx="4223197" cy="5630122"/>
          </a:xfrm>
          <a:prstGeom prst="rect">
            <a:avLst/>
          </a:prstGeom>
        </p:spPr>
      </p:pic>
    </p:spTree>
    <p:extLst>
      <p:ext uri="{BB962C8B-B14F-4D97-AF65-F5344CB8AC3E}">
        <p14:creationId xmlns:p14="http://schemas.microsoft.com/office/powerpoint/2010/main" val="165768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my.Lawson\Desktop\DelAgua_Dashboard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96574" y="873348"/>
            <a:ext cx="8102490" cy="5748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2" descr="C:\Users\Amy.Lawson\Desktop\Icons\People Icon.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5761" y="1087797"/>
            <a:ext cx="1012254" cy="68518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my.Lawson\Desktop\Icons\Treat Water.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3060" y="3693103"/>
            <a:ext cx="597657" cy="9125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my.Lawson\Desktop\Icons\Baseline Water Treatment.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4156" y="5163087"/>
            <a:ext cx="941262" cy="108795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my.Lawson\Desktop\Icons\Water Source Icon.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8832" y="2427655"/>
            <a:ext cx="757615" cy="7576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my.Lawson\Desktop\Icons\Households.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299718" y="1071577"/>
            <a:ext cx="779558" cy="77811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my.Lawson\Desktop\Icons\Cookstove Baseline.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393853" y="2470474"/>
            <a:ext cx="782244" cy="7147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my.Lawson\Desktop\Icons\Fuel Type.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352385" y="3880349"/>
            <a:ext cx="829690" cy="82969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my.Lawson\Desktop\Icons\Cookstove Location.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393853" y="5285029"/>
            <a:ext cx="861076" cy="8594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3434" y="6251044"/>
            <a:ext cx="1880562" cy="338554"/>
          </a:xfrm>
          <a:prstGeom prst="rect">
            <a:avLst/>
          </a:prstGeom>
          <a:noFill/>
        </p:spPr>
        <p:txBody>
          <a:bodyPr wrap="square" rtlCol="0">
            <a:spAutoFit/>
          </a:bodyPr>
          <a:lstStyle/>
          <a:p>
            <a:r>
              <a:rPr lang="en-GB" sz="1600" dirty="0" smtClean="0"/>
              <a:t>Treatment Method</a:t>
            </a:r>
            <a:endParaRPr lang="en-GB" sz="1600" dirty="0"/>
          </a:p>
        </p:txBody>
      </p:sp>
      <p:sp>
        <p:nvSpPr>
          <p:cNvPr id="6" name="TextBox 5"/>
          <p:cNvSpPr txBox="1"/>
          <p:nvPr/>
        </p:nvSpPr>
        <p:spPr>
          <a:xfrm>
            <a:off x="412303" y="4710039"/>
            <a:ext cx="1257462" cy="338554"/>
          </a:xfrm>
          <a:prstGeom prst="rect">
            <a:avLst/>
          </a:prstGeom>
          <a:noFill/>
        </p:spPr>
        <p:txBody>
          <a:bodyPr wrap="square" rtlCol="0">
            <a:spAutoFit/>
          </a:bodyPr>
          <a:lstStyle/>
          <a:p>
            <a:r>
              <a:rPr lang="en-GB" sz="1600" dirty="0" smtClean="0"/>
              <a:t>Treatment?</a:t>
            </a:r>
            <a:endParaRPr lang="en-GB" sz="1600" dirty="0"/>
          </a:p>
        </p:txBody>
      </p:sp>
      <p:sp>
        <p:nvSpPr>
          <p:cNvPr id="8" name="TextBox 7"/>
          <p:cNvSpPr txBox="1"/>
          <p:nvPr/>
        </p:nvSpPr>
        <p:spPr>
          <a:xfrm>
            <a:off x="345335" y="3208898"/>
            <a:ext cx="2102477" cy="338554"/>
          </a:xfrm>
          <a:prstGeom prst="rect">
            <a:avLst/>
          </a:prstGeom>
          <a:noFill/>
        </p:spPr>
        <p:txBody>
          <a:bodyPr wrap="square" rtlCol="0">
            <a:spAutoFit/>
          </a:bodyPr>
          <a:lstStyle/>
          <a:p>
            <a:r>
              <a:rPr lang="en-GB" sz="1600" dirty="0" smtClean="0"/>
              <a:t>Water Source</a:t>
            </a:r>
            <a:endParaRPr lang="en-GB" sz="1600" dirty="0"/>
          </a:p>
        </p:txBody>
      </p:sp>
      <p:sp>
        <p:nvSpPr>
          <p:cNvPr id="9" name="TextBox 8"/>
          <p:cNvSpPr txBox="1"/>
          <p:nvPr/>
        </p:nvSpPr>
        <p:spPr>
          <a:xfrm>
            <a:off x="412303" y="1895730"/>
            <a:ext cx="1372665" cy="338554"/>
          </a:xfrm>
          <a:prstGeom prst="rect">
            <a:avLst/>
          </a:prstGeom>
          <a:noFill/>
        </p:spPr>
        <p:txBody>
          <a:bodyPr wrap="square" rtlCol="0">
            <a:spAutoFit/>
          </a:bodyPr>
          <a:lstStyle/>
          <a:p>
            <a:r>
              <a:rPr lang="en-GB" sz="1600" dirty="0" smtClean="0"/>
              <a:t>Recipients</a:t>
            </a:r>
            <a:endParaRPr lang="en-GB" sz="1600" dirty="0"/>
          </a:p>
        </p:txBody>
      </p:sp>
      <p:sp>
        <p:nvSpPr>
          <p:cNvPr id="10" name="TextBox 9"/>
          <p:cNvSpPr txBox="1"/>
          <p:nvPr/>
        </p:nvSpPr>
        <p:spPr>
          <a:xfrm>
            <a:off x="8936116" y="1895730"/>
            <a:ext cx="2479963" cy="338554"/>
          </a:xfrm>
          <a:prstGeom prst="rect">
            <a:avLst/>
          </a:prstGeom>
          <a:noFill/>
        </p:spPr>
        <p:txBody>
          <a:bodyPr wrap="square" rtlCol="0">
            <a:spAutoFit/>
          </a:bodyPr>
          <a:lstStyle/>
          <a:p>
            <a:r>
              <a:rPr lang="en-GB" sz="1600" dirty="0" smtClean="0"/>
              <a:t>Household Size</a:t>
            </a:r>
            <a:endParaRPr lang="en-GB" sz="1600" dirty="0"/>
          </a:p>
        </p:txBody>
      </p:sp>
      <p:sp>
        <p:nvSpPr>
          <p:cNvPr id="11" name="TextBox 10"/>
          <p:cNvSpPr txBox="1"/>
          <p:nvPr/>
        </p:nvSpPr>
        <p:spPr>
          <a:xfrm>
            <a:off x="9070600" y="3354549"/>
            <a:ext cx="2050473" cy="338554"/>
          </a:xfrm>
          <a:prstGeom prst="rect">
            <a:avLst/>
          </a:prstGeom>
          <a:noFill/>
        </p:spPr>
        <p:txBody>
          <a:bodyPr wrap="square" rtlCol="0">
            <a:spAutoFit/>
          </a:bodyPr>
          <a:lstStyle/>
          <a:p>
            <a:r>
              <a:rPr lang="en-GB" sz="1600" dirty="0" smtClean="0"/>
              <a:t>Baseline Stove</a:t>
            </a:r>
            <a:endParaRPr lang="en-GB" sz="1600" dirty="0"/>
          </a:p>
        </p:txBody>
      </p:sp>
      <p:sp>
        <p:nvSpPr>
          <p:cNvPr id="12" name="TextBox 11"/>
          <p:cNvSpPr txBox="1"/>
          <p:nvPr/>
        </p:nvSpPr>
        <p:spPr>
          <a:xfrm>
            <a:off x="9254427" y="4749380"/>
            <a:ext cx="2029835" cy="338554"/>
          </a:xfrm>
          <a:prstGeom prst="rect">
            <a:avLst/>
          </a:prstGeom>
          <a:noFill/>
        </p:spPr>
        <p:txBody>
          <a:bodyPr wrap="square" rtlCol="0">
            <a:spAutoFit/>
          </a:bodyPr>
          <a:lstStyle/>
          <a:p>
            <a:r>
              <a:rPr lang="en-GB" sz="1600" dirty="0" smtClean="0"/>
              <a:t>Fuel Type</a:t>
            </a:r>
            <a:endParaRPr lang="en-GB" sz="1600" dirty="0"/>
          </a:p>
        </p:txBody>
      </p:sp>
      <p:sp>
        <p:nvSpPr>
          <p:cNvPr id="13" name="TextBox 12"/>
          <p:cNvSpPr txBox="1"/>
          <p:nvPr/>
        </p:nvSpPr>
        <p:spPr>
          <a:xfrm>
            <a:off x="8981509" y="6251044"/>
            <a:ext cx="2468008" cy="338554"/>
          </a:xfrm>
          <a:prstGeom prst="rect">
            <a:avLst/>
          </a:prstGeom>
          <a:noFill/>
        </p:spPr>
        <p:txBody>
          <a:bodyPr wrap="square" rtlCol="0">
            <a:spAutoFit/>
          </a:bodyPr>
          <a:lstStyle/>
          <a:p>
            <a:r>
              <a:rPr lang="en-GB" sz="1600" dirty="0" smtClean="0"/>
              <a:t>Cooking Location</a:t>
            </a:r>
            <a:endParaRPr lang="en-GB" sz="1600" dirty="0"/>
          </a:p>
        </p:txBody>
      </p:sp>
    </p:spTree>
    <p:extLst>
      <p:ext uri="{BB962C8B-B14F-4D97-AF65-F5344CB8AC3E}">
        <p14:creationId xmlns:p14="http://schemas.microsoft.com/office/powerpoint/2010/main" val="3994471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Delagua final 2">
      <a:dk1>
        <a:sysClr val="windowText" lastClr="000000"/>
      </a:dk1>
      <a:lt1>
        <a:sysClr val="window" lastClr="FFFFFF"/>
      </a:lt1>
      <a:dk2>
        <a:srgbClr val="13356E"/>
      </a:dk2>
      <a:lt2>
        <a:srgbClr val="FFFFFF"/>
      </a:lt2>
      <a:accent1>
        <a:srgbClr val="54B9ED"/>
      </a:accent1>
      <a:accent2>
        <a:srgbClr val="13356E"/>
      </a:accent2>
      <a:accent3>
        <a:srgbClr val="54B9ED"/>
      </a:accent3>
      <a:accent4>
        <a:srgbClr val="13356E"/>
      </a:accent4>
      <a:accent5>
        <a:srgbClr val="54B9ED"/>
      </a:accent5>
      <a:accent6>
        <a:srgbClr val="13356E"/>
      </a:accent6>
      <a:hlink>
        <a:srgbClr val="13356E"/>
      </a:hlink>
      <a:folHlink>
        <a:srgbClr val="1335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3122</TotalTime>
  <Words>1218</Words>
  <Application>Microsoft Macintosh PowerPoint</Application>
  <PresentationFormat>Custom</PresentationFormat>
  <Paragraphs>163</Paragraphs>
  <Slides>28</Slides>
  <Notes>10</Notes>
  <HiddenSlides>0</HiddenSlides>
  <MMClips>2</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Combining Sensors, Surveys, Observations within a Health Impact Randomized Controlled Trial in Rwanda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Combining Sensors and Cloud Dashboards with Technician Repair Services in a Longitudinal Study of Water Pumps in Rwanda</vt:lpstr>
      <vt:lpstr>PowerPoint Presentation</vt:lpstr>
      <vt:lpstr>PowerPoint Presentation</vt:lpstr>
      <vt:lpstr>PowerPoint Presentation</vt:lpstr>
      <vt:lpstr>A Vision for Learner-Assisted Predictive Pump Maintenance</vt:lpstr>
      <vt:lpstr>Sanitation Intervention Utilization  and Service Delivery</vt:lpstr>
      <vt:lpstr>Latrine Use Monitoring – India</vt:lpstr>
      <vt:lpstr>Sanergy Inc – Operations QAQC</vt:lpstr>
      <vt:lpstr>What Next: Institutionalizing Water, Sanitation and Energy Services  From Promises to Performance</vt:lpstr>
      <vt:lpstr>Kenya RAPID</vt:lpstr>
      <vt:lpstr>Lowlands WASH - Ethiopia</vt:lpstr>
      <vt:lpstr>Decision Response Aids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Uschi</dc:creator>
  <cp:lastModifiedBy>Giovanni Castaldo</cp:lastModifiedBy>
  <cp:revision>161</cp:revision>
  <dcterms:created xsi:type="dcterms:W3CDTF">2014-12-16T05:11:16Z</dcterms:created>
  <dcterms:modified xsi:type="dcterms:W3CDTF">2016-10-12T01:28:23Z</dcterms:modified>
</cp:coreProperties>
</file>